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72" r:id="rId14"/>
    <p:sldId id="273" r:id="rId15"/>
    <p:sldId id="274" r:id="rId16"/>
    <p:sldId id="275" r:id="rId17"/>
    <p:sldId id="276" r:id="rId18"/>
    <p:sldId id="277" r:id="rId19"/>
    <p:sldId id="278" r:id="rId20"/>
    <p:sldId id="279" r:id="rId21"/>
    <p:sldId id="280" r:id="rId22"/>
    <p:sldId id="281" r:id="rId23"/>
    <p:sldId id="299" r:id="rId24"/>
    <p:sldId id="282" r:id="rId25"/>
    <p:sldId id="283" r:id="rId26"/>
    <p:sldId id="270" r:id="rId27"/>
    <p:sldId id="271"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990000"/>
    <a:srgbClr val="ACA1D3"/>
    <a:srgbClr val="6666FF"/>
    <a:srgbClr val="FFFFCC"/>
    <a:srgbClr val="CCFFFF"/>
    <a:srgbClr val="99CCFF"/>
    <a:srgbClr val="FF7C8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717" autoAdjust="0"/>
  </p:normalViewPr>
  <p:slideViewPr>
    <p:cSldViewPr>
      <p:cViewPr varScale="1">
        <p:scale>
          <a:sx n="99" d="100"/>
          <a:sy n="99" d="100"/>
        </p:scale>
        <p:origin x="-2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Label1"/>
  <ax:ocxPr ax:name="Size" ax:value="16933;11298"/>
  <ax:ocxPr ax:name="FontName" ax:value="Arial"/>
  <ax:ocxPr ax:name="FontHeight" ax:value="285"/>
  <ax:ocxPr ax:name="FontCharSet" ax:value="204"/>
  <ax:ocxPr ax:name="FontPitchAndFamily" ax:value="2"/>
</ax:ocx>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9.3827160493827763E-2"/>
          <c:y val="5.0970873786407765E-2"/>
          <c:w val="0.76172839506172862"/>
          <c:h val="0.82766990291262132"/>
        </c:manualLayout>
      </c:layout>
      <c:lineChart>
        <c:grouping val="standard"/>
        <c:ser>
          <c:idx val="0"/>
          <c:order val="0"/>
          <c:tx>
            <c:strRef>
              <c:f>Sheet1!$A$2</c:f>
              <c:strCache>
                <c:ptCount val="1"/>
                <c:pt idx="0">
                  <c:v>Доходы</c:v>
                </c:pt>
              </c:strCache>
            </c:strRef>
          </c:tx>
          <c:spPr>
            <a:ln w="40075">
              <a:solidFill>
                <a:srgbClr val="000080"/>
              </a:solidFill>
              <a:prstDash val="solid"/>
            </a:ln>
          </c:spPr>
          <c:marker>
            <c:symbol val="diamond"/>
            <c:size val="9"/>
            <c:spPr>
              <a:solidFill>
                <a:srgbClr val="000080"/>
              </a:solidFill>
              <a:ln>
                <a:solidFill>
                  <a:srgbClr val="000080"/>
                </a:solidFill>
                <a:prstDash val="solid"/>
              </a:ln>
            </c:spPr>
          </c:marker>
          <c:dLbls>
            <c:dLbl>
              <c:idx val="0"/>
              <c:layout>
                <c:manualLayout>
                  <c:x val="-5.1565906343840874E-2"/>
                  <c:y val="-8.9855862103125933E-2"/>
                </c:manualLayout>
              </c:layout>
              <c:tx>
                <c:rich>
                  <a:bodyPr/>
                  <a:lstStyle/>
                  <a:p>
                    <a:r>
                      <a:rPr lang="ru-RU" dirty="0" smtClean="0"/>
                      <a:t>554 364</a:t>
                    </a:r>
                    <a:endParaRPr lang="ru-RU" dirty="0"/>
                  </a:p>
                </c:rich>
              </c:tx>
              <c:dLblPos val="r"/>
            </c:dLbl>
            <c:dLbl>
              <c:idx val="1"/>
              <c:layout>
                <c:manualLayout>
                  <c:x val="-3.4869884131816339E-2"/>
                  <c:y val="-8.165014525774944E-2"/>
                </c:manualLayout>
              </c:layout>
              <c:tx>
                <c:rich>
                  <a:bodyPr/>
                  <a:lstStyle/>
                  <a:p>
                    <a:r>
                      <a:rPr lang="ru-RU" dirty="0"/>
                      <a:t> </a:t>
                    </a:r>
                    <a:r>
                      <a:rPr lang="ru-RU" dirty="0" smtClean="0"/>
                      <a:t>585 318</a:t>
                    </a:r>
                    <a:endParaRPr lang="ru-RU" dirty="0"/>
                  </a:p>
                </c:rich>
              </c:tx>
              <c:dLblPos val="r"/>
            </c:dLbl>
            <c:dLbl>
              <c:idx val="2"/>
              <c:layout>
                <c:manualLayout>
                  <c:x val="-1.483495772760903E-2"/>
                  <c:y val="2.3170404389368921E-2"/>
                </c:manualLayout>
              </c:layout>
              <c:tx>
                <c:rich>
                  <a:bodyPr/>
                  <a:lstStyle/>
                  <a:p>
                    <a:r>
                      <a:rPr lang="ru-RU"/>
                      <a:t> 771 624</a:t>
                    </a:r>
                  </a:p>
                </c:rich>
              </c:tx>
              <c:dLblPos val="r"/>
            </c:dLbl>
            <c:spPr>
              <a:noFill/>
              <a:ln w="26717">
                <a:noFill/>
              </a:ln>
            </c:spPr>
            <c:txPr>
              <a:bodyPr/>
              <a:lstStyle/>
              <a:p>
                <a:pPr>
                  <a:defRPr sz="1157" b="1" i="0" u="none" strike="noStrike" baseline="0">
                    <a:solidFill>
                      <a:srgbClr val="000000"/>
                    </a:solidFill>
                    <a:latin typeface="Times New Roman"/>
                    <a:ea typeface="Times New Roman"/>
                    <a:cs typeface="Times New Roman"/>
                  </a:defRPr>
                </a:pPr>
                <a:endParaRPr lang="ru-RU"/>
              </a:p>
            </c:txPr>
            <c:showVal val="1"/>
            <c:showCatName val="1"/>
            <c:showSerName val="1"/>
          </c:dLbls>
          <c:cat>
            <c:strRef>
              <c:f>Sheet1!$B$1:$E$1</c:f>
              <c:strCache>
                <c:ptCount val="3"/>
                <c:pt idx="0">
                  <c:v>2019 год</c:v>
                </c:pt>
                <c:pt idx="1">
                  <c:v>2020 год</c:v>
                </c:pt>
                <c:pt idx="2">
                  <c:v>2021 год</c:v>
                </c:pt>
              </c:strCache>
            </c:strRef>
          </c:cat>
          <c:val>
            <c:numRef>
              <c:f>Sheet1!$B$2:$E$2</c:f>
              <c:numCache>
                <c:formatCode>#,##0</c:formatCode>
                <c:ptCount val="4"/>
                <c:pt idx="0">
                  <c:v>498216</c:v>
                </c:pt>
                <c:pt idx="1">
                  <c:v>574782</c:v>
                </c:pt>
                <c:pt idx="2">
                  <c:v>771624</c:v>
                </c:pt>
              </c:numCache>
            </c:numRef>
          </c:val>
        </c:ser>
        <c:ser>
          <c:idx val="1"/>
          <c:order val="1"/>
          <c:tx>
            <c:strRef>
              <c:f>Sheet1!$A$3</c:f>
              <c:strCache>
                <c:ptCount val="1"/>
                <c:pt idx="0">
                  <c:v>Расходы</c:v>
                </c:pt>
              </c:strCache>
            </c:strRef>
          </c:tx>
          <c:spPr>
            <a:ln w="40075">
              <a:solidFill>
                <a:srgbClr val="FF00FF"/>
              </a:solidFill>
              <a:prstDash val="solid"/>
            </a:ln>
          </c:spPr>
          <c:marker>
            <c:symbol val="square"/>
            <c:size val="9"/>
            <c:spPr>
              <a:solidFill>
                <a:srgbClr val="FF00FF"/>
              </a:solidFill>
              <a:ln>
                <a:solidFill>
                  <a:srgbClr val="FF00FF"/>
                </a:solidFill>
                <a:prstDash val="solid"/>
              </a:ln>
            </c:spPr>
          </c:marker>
          <c:dLbls>
            <c:dLbl>
              <c:idx val="0"/>
              <c:layout>
                <c:manualLayout>
                  <c:x val="-5.4325003012645937E-2"/>
                  <c:y val="9.8655746672208791E-2"/>
                </c:manualLayout>
              </c:layout>
              <c:tx>
                <c:rich>
                  <a:bodyPr/>
                  <a:lstStyle/>
                  <a:p>
                    <a:pPr>
                      <a:defRPr sz="1157" b="1" i="0" u="none" strike="noStrike" baseline="0">
                        <a:solidFill>
                          <a:srgbClr val="000000"/>
                        </a:solidFill>
                        <a:latin typeface="Times New Roman"/>
                        <a:ea typeface="Times New Roman"/>
                        <a:cs typeface="Times New Roman"/>
                      </a:defRPr>
                    </a:pPr>
                    <a:r>
                      <a:rPr lang="ru-RU"/>
                      <a:t>498 216</a:t>
                    </a:r>
                  </a:p>
                </c:rich>
              </c:tx>
              <c:spPr>
                <a:noFill/>
                <a:ln w="26717">
                  <a:noFill/>
                </a:ln>
              </c:spPr>
              <c:dLblPos val="r"/>
            </c:dLbl>
            <c:dLbl>
              <c:idx val="1"/>
              <c:layout>
                <c:manualLayout>
                  <c:x val="-3.4901897297382835E-2"/>
                  <c:y val="6.8066984388829924E-2"/>
                </c:manualLayout>
              </c:layout>
              <c:tx>
                <c:rich>
                  <a:bodyPr/>
                  <a:lstStyle/>
                  <a:p>
                    <a:pPr>
                      <a:defRPr sz="1052" b="1" i="0" u="none" strike="noStrike" baseline="0">
                        <a:solidFill>
                          <a:srgbClr val="000000"/>
                        </a:solidFill>
                        <a:latin typeface="Times New Roman"/>
                        <a:ea typeface="Times New Roman"/>
                        <a:cs typeface="Times New Roman"/>
                      </a:defRPr>
                    </a:pPr>
                    <a:r>
                      <a:rPr lang="ru-RU" sz="1100" dirty="0"/>
                      <a:t>574 782</a:t>
                    </a:r>
                  </a:p>
                </c:rich>
              </c:tx>
              <c:spPr>
                <a:noFill/>
                <a:ln w="26717">
                  <a:noFill/>
                </a:ln>
              </c:spPr>
              <c:dLblPos val="r"/>
            </c:dLbl>
            <c:dLbl>
              <c:idx val="2"/>
              <c:layout>
                <c:manualLayout>
                  <c:x val="-1.6037500441246105E-2"/>
                  <c:y val="-4.7355749041126723E-2"/>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777 176</a:t>
                    </a:r>
                    <a:endParaRPr lang="ru-RU" dirty="0"/>
                  </a:p>
                </c:rich>
              </c:tx>
              <c:spPr>
                <a:noFill/>
                <a:ln w="26717">
                  <a:noFill/>
                </a:ln>
              </c:spPr>
              <c:dLblPos val="r"/>
            </c:dLbl>
            <c:spPr>
              <a:noFill/>
              <a:ln w="26717">
                <a:noFill/>
              </a:ln>
            </c:spPr>
            <c:txPr>
              <a:bodyPr/>
              <a:lstStyle/>
              <a:p>
                <a:pPr>
                  <a:defRPr sz="1157" b="1" i="0" u="none" strike="noStrike" baseline="0">
                    <a:solidFill>
                      <a:srgbClr val="000000"/>
                    </a:solidFill>
                    <a:latin typeface="Calibri"/>
                    <a:ea typeface="Calibri"/>
                    <a:cs typeface="Calibri"/>
                  </a:defRPr>
                </a:pPr>
                <a:endParaRPr lang="ru-RU"/>
              </a:p>
            </c:txPr>
            <c:showVal val="1"/>
            <c:showCatName val="1"/>
            <c:showSerName val="1"/>
          </c:dLbls>
          <c:cat>
            <c:strRef>
              <c:f>Sheet1!$B$1:$E$1</c:f>
              <c:strCache>
                <c:ptCount val="3"/>
                <c:pt idx="0">
                  <c:v>2019 год</c:v>
                </c:pt>
                <c:pt idx="1">
                  <c:v>2020 год</c:v>
                </c:pt>
                <c:pt idx="2">
                  <c:v>2021 год</c:v>
                </c:pt>
              </c:strCache>
            </c:strRef>
          </c:cat>
          <c:val>
            <c:numRef>
              <c:f>Sheet1!$B$3:$E$3</c:f>
              <c:numCache>
                <c:formatCode>#,##0</c:formatCode>
                <c:ptCount val="4"/>
                <c:pt idx="0">
                  <c:v>554364</c:v>
                </c:pt>
                <c:pt idx="1">
                  <c:v>585318</c:v>
                </c:pt>
                <c:pt idx="2">
                  <c:v>777176</c:v>
                </c:pt>
              </c:numCache>
            </c:numRef>
          </c:val>
        </c:ser>
        <c:dLbls>
          <c:showVal val="1"/>
          <c:showCatName val="1"/>
          <c:showSerName val="1"/>
        </c:dLbls>
        <c:marker val="1"/>
        <c:axId val="149517824"/>
        <c:axId val="149519360"/>
      </c:lineChart>
      <c:catAx>
        <c:axId val="149517824"/>
        <c:scaling>
          <c:orientation val="minMax"/>
        </c:scaling>
        <c:axPos val="b"/>
        <c:numFmt formatCode="General" sourceLinked="1"/>
        <c:majorTickMark val="in"/>
        <c:tickLblPos val="nextTo"/>
        <c:spPr>
          <a:ln w="3340">
            <a:solidFill>
              <a:srgbClr val="000000"/>
            </a:solidFill>
            <a:prstDash val="solid"/>
          </a:ln>
        </c:spPr>
        <c:txPr>
          <a:bodyPr rot="0" vert="horz"/>
          <a:lstStyle/>
          <a:p>
            <a:pPr>
              <a:defRPr sz="1262" b="1" i="0" u="none" strike="noStrike" baseline="0">
                <a:solidFill>
                  <a:srgbClr val="000000"/>
                </a:solidFill>
                <a:latin typeface="Calibri"/>
                <a:ea typeface="Calibri"/>
                <a:cs typeface="Calibri"/>
              </a:defRPr>
            </a:pPr>
            <a:endParaRPr lang="ru-RU"/>
          </a:p>
        </c:txPr>
        <c:crossAx val="149519360"/>
        <c:crosses val="autoZero"/>
        <c:auto val="1"/>
        <c:lblAlgn val="ctr"/>
        <c:lblOffset val="100"/>
        <c:tickLblSkip val="1"/>
        <c:tickMarkSkip val="1"/>
      </c:catAx>
      <c:valAx>
        <c:axId val="149519360"/>
        <c:scaling>
          <c:orientation val="minMax"/>
        </c:scaling>
        <c:axPos val="l"/>
        <c:majorGridlines>
          <c:spPr>
            <a:ln w="3340">
              <a:solidFill>
                <a:srgbClr val="000000"/>
              </a:solidFill>
              <a:prstDash val="solid"/>
            </a:ln>
          </c:spPr>
        </c:majorGridlines>
        <c:numFmt formatCode="#,##0" sourceLinked="1"/>
        <c:tickLblPos val="nextTo"/>
        <c:spPr>
          <a:ln w="3340">
            <a:solidFill>
              <a:srgbClr val="000000"/>
            </a:solidFill>
            <a:prstDash val="solid"/>
          </a:ln>
        </c:spPr>
        <c:txPr>
          <a:bodyPr rot="0" vert="horz"/>
          <a:lstStyle/>
          <a:p>
            <a:pPr>
              <a:defRPr sz="1262" b="1" i="0" u="none" strike="noStrike" baseline="0">
                <a:solidFill>
                  <a:srgbClr val="000000"/>
                </a:solidFill>
                <a:latin typeface="Calibri"/>
                <a:ea typeface="Calibri"/>
                <a:cs typeface="Calibri"/>
              </a:defRPr>
            </a:pPr>
            <a:endParaRPr lang="ru-RU"/>
          </a:p>
        </c:txPr>
        <c:crossAx val="149517824"/>
        <c:crosses val="autoZero"/>
        <c:crossBetween val="between"/>
      </c:valAx>
      <c:spPr>
        <a:gradFill rotWithShape="0">
          <a:gsLst>
            <a:gs pos="0">
              <a:srgbClr val="CCCCFF"/>
            </a:gs>
            <a:gs pos="100000">
              <a:srgbClr val="CCCCFF">
                <a:gamma/>
                <a:shade val="46275"/>
                <a:invGamma/>
              </a:srgbClr>
            </a:gs>
          </a:gsLst>
          <a:lin ang="5400000" scaled="1"/>
        </a:gradFill>
        <a:ln w="26717">
          <a:noFill/>
        </a:ln>
      </c:spPr>
    </c:plotArea>
    <c:legend>
      <c:legendPos val="r"/>
      <c:layout>
        <c:manualLayout>
          <c:xMode val="edge"/>
          <c:yMode val="edge"/>
          <c:x val="0.8666666666666667"/>
          <c:y val="0.41019417475728182"/>
          <c:w val="0.12839506172839521"/>
          <c:h val="0.11893203883495146"/>
        </c:manualLayout>
      </c:layout>
      <c:spPr>
        <a:solidFill>
          <a:srgbClr val="FFFFFF"/>
        </a:solidFill>
        <a:ln w="3340">
          <a:solidFill>
            <a:srgbClr val="000000"/>
          </a:solidFill>
          <a:prstDash val="solid"/>
        </a:ln>
      </c:spPr>
      <c:txPr>
        <a:bodyPr/>
        <a:lstStyle/>
        <a:p>
          <a:pPr>
            <a:defRPr sz="1157"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1920" b="1" i="0" u="none" strike="noStrike" baseline="0">
          <a:solidFill>
            <a:srgbClr val="000000"/>
          </a:solidFill>
          <a:latin typeface="Calibri"/>
          <a:ea typeface="Calibri"/>
          <a:cs typeface="Calibri"/>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Государственная пошлина,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7.3307572124611114E-2"/>
          <c:y val="0.26754528402250904"/>
          <c:w val="0.85329104521420063"/>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791553213491E-2"/>
                  <c:y val="-0.2188591105974049"/>
                </c:manualLayout>
              </c:layout>
              <c:showVal val="1"/>
            </c:dLbl>
            <c:dLbl>
              <c:idx val="3"/>
              <c:layout>
                <c:manualLayout>
                  <c:x val="9.0394523541818036E-3"/>
                  <c:y val="-0.21587150496134508"/>
                </c:manualLayout>
              </c:layout>
              <c:showVal val="1"/>
            </c:dLbl>
            <c:dLbl>
              <c:idx val="4"/>
              <c:layout>
                <c:manualLayout>
                  <c:x val="1.1979752276965783E-2"/>
                  <c:y val="-0.21699185707486843"/>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2740</c:v>
                </c:pt>
                <c:pt idx="1">
                  <c:v>2554</c:v>
                </c:pt>
                <c:pt idx="2">
                  <c:v>2508</c:v>
                </c:pt>
                <c:pt idx="3">
                  <c:v>2568</c:v>
                </c:pt>
                <c:pt idx="4">
                  <c:v>2645</c:v>
                </c:pt>
              </c:numCache>
            </c:numRef>
          </c:val>
        </c:ser>
        <c:shape val="cylinder"/>
        <c:axId val="152747008"/>
        <c:axId val="152752896"/>
        <c:axId val="0"/>
      </c:bar3DChart>
      <c:catAx>
        <c:axId val="15274700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752896"/>
        <c:crosses val="autoZero"/>
        <c:lblAlgn val="ctr"/>
        <c:lblOffset val="100"/>
      </c:catAx>
      <c:valAx>
        <c:axId val="152752896"/>
        <c:scaling>
          <c:orientation val="minMax"/>
        </c:scaling>
        <c:axPos val="l"/>
        <c:majorGridlines/>
        <c:numFmt formatCode="#,##0" sourceLinked="1"/>
        <c:tickLblPos val="nextTo"/>
        <c:txPr>
          <a:bodyPr/>
          <a:lstStyle/>
          <a:p>
            <a:pPr>
              <a:defRPr sz="1000" baseline="0"/>
            </a:pPr>
            <a:endParaRPr lang="ru-RU"/>
          </a:p>
        </c:txPr>
        <c:crossAx val="152747008"/>
        <c:crosses val="autoZero"/>
        <c:crossBetween val="between"/>
      </c:valAx>
    </c:plotArea>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оказания платных услуг (работ) и компенсации затрат государства,</a:t>
            </a:r>
          </a:p>
          <a:p>
            <a:pPr>
              <a:defRPr/>
            </a:pPr>
            <a:r>
              <a:rPr lang="ru-RU" sz="1400" baseline="0" dirty="0" smtClean="0">
                <a:latin typeface="Times New Roman" pitchFamily="18" charset="0"/>
                <a:cs typeface="Times New Roman" pitchFamily="18" charset="0"/>
              </a:rPr>
              <a:t>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tx>
                <c:rich>
                  <a:bodyPr/>
                  <a:lstStyle/>
                  <a:p>
                    <a:r>
                      <a:rPr lang="ru-RU" dirty="0" smtClean="0"/>
                      <a:t>806</a:t>
                    </a:r>
                    <a:endParaRPr lang="en-US" dirty="0"/>
                  </a:p>
                </c:rich>
              </c:tx>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1176</c:v>
                </c:pt>
                <c:pt idx="1">
                  <c:v>703</c:v>
                </c:pt>
                <c:pt idx="2" formatCode="General">
                  <c:v>806</c:v>
                </c:pt>
                <c:pt idx="3" formatCode="General">
                  <c:v>839</c:v>
                </c:pt>
                <c:pt idx="4" formatCode="General">
                  <c:v>872</c:v>
                </c:pt>
              </c:numCache>
            </c:numRef>
          </c:val>
        </c:ser>
        <c:shape val="cylinder"/>
        <c:axId val="152657920"/>
        <c:axId val="152659456"/>
        <c:axId val="0"/>
      </c:bar3DChart>
      <c:catAx>
        <c:axId val="15265792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659456"/>
        <c:crosses val="autoZero"/>
        <c:lblAlgn val="ctr"/>
        <c:lblOffset val="100"/>
      </c:catAx>
      <c:valAx>
        <c:axId val="152659456"/>
        <c:scaling>
          <c:orientation val="minMax"/>
        </c:scaling>
        <c:axPos val="l"/>
        <c:majorGridlines/>
        <c:numFmt formatCode="#,##0" sourceLinked="1"/>
        <c:tickLblPos val="nextTo"/>
        <c:txPr>
          <a:bodyPr/>
          <a:lstStyle/>
          <a:p>
            <a:pPr>
              <a:defRPr sz="1000" baseline="0"/>
            </a:pPr>
            <a:endParaRPr lang="ru-RU"/>
          </a:p>
        </c:txPr>
        <c:crossAx val="152657920"/>
        <c:crosses val="autoZero"/>
        <c:crossBetween val="between"/>
      </c:valAx>
    </c:plotArea>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                 Платежи при пользовании природными ресурсами,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4835276169775097"/>
          <c:y val="0.28024350785696289"/>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1078</c:v>
                </c:pt>
                <c:pt idx="1">
                  <c:v>331</c:v>
                </c:pt>
                <c:pt idx="2">
                  <c:v>136</c:v>
                </c:pt>
                <c:pt idx="3">
                  <c:v>141</c:v>
                </c:pt>
                <c:pt idx="4">
                  <c:v>148</c:v>
                </c:pt>
              </c:numCache>
            </c:numRef>
          </c:val>
        </c:ser>
        <c:shape val="cylinder"/>
        <c:axId val="152861312"/>
        <c:axId val="152867200"/>
        <c:axId val="0"/>
      </c:bar3DChart>
      <c:catAx>
        <c:axId val="15286131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867200"/>
        <c:crosses val="autoZero"/>
        <c:lblAlgn val="ctr"/>
        <c:lblOffset val="100"/>
      </c:catAx>
      <c:valAx>
        <c:axId val="152867200"/>
        <c:scaling>
          <c:orientation val="minMax"/>
        </c:scaling>
        <c:axPos val="l"/>
        <c:majorGridlines/>
        <c:numFmt formatCode="#,##0" sourceLinked="1"/>
        <c:tickLblPos val="nextTo"/>
        <c:txPr>
          <a:bodyPr/>
          <a:lstStyle/>
          <a:p>
            <a:pPr>
              <a:defRPr sz="1000" baseline="0"/>
            </a:pPr>
            <a:endParaRPr lang="ru-RU"/>
          </a:p>
        </c:txPr>
        <c:crossAx val="152861312"/>
        <c:crosses val="autoZero"/>
        <c:crossBetween val="between"/>
      </c:valAx>
    </c:plotArea>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Штрафы, санкции, возмещение ущерба, тыс. рублей</a:t>
            </a:r>
            <a:endParaRPr lang="ru-RU" sz="1400" dirty="0">
              <a:latin typeface="Times New Roman" pitchFamily="18" charset="0"/>
              <a:cs typeface="Times New Roman" pitchFamily="18" charset="0"/>
            </a:endParaRPr>
          </a:p>
        </c:rich>
      </c:tx>
      <c:layout>
        <c:manualLayout>
          <c:xMode val="edge"/>
          <c:yMode val="edge"/>
          <c:x val="0.2702311163778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65</c:v>
                </c:pt>
                <c:pt idx="1">
                  <c:v>2486</c:v>
                </c:pt>
                <c:pt idx="2" formatCode="General">
                  <c:v>117</c:v>
                </c:pt>
                <c:pt idx="3" formatCode="General">
                  <c:v>117</c:v>
                </c:pt>
                <c:pt idx="4" formatCode="General">
                  <c:v>117</c:v>
                </c:pt>
              </c:numCache>
            </c:numRef>
          </c:val>
        </c:ser>
        <c:shape val="cylinder"/>
        <c:axId val="152892544"/>
        <c:axId val="152894080"/>
        <c:axId val="0"/>
      </c:bar3DChart>
      <c:catAx>
        <c:axId val="15289254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894080"/>
        <c:crosses val="autoZero"/>
        <c:lblAlgn val="ctr"/>
        <c:lblOffset val="100"/>
      </c:catAx>
      <c:valAx>
        <c:axId val="152894080"/>
        <c:scaling>
          <c:orientation val="minMax"/>
        </c:scaling>
        <c:axPos val="l"/>
        <c:majorGridlines/>
        <c:numFmt formatCode="#,##0" sourceLinked="1"/>
        <c:tickLblPos val="nextTo"/>
        <c:txPr>
          <a:bodyPr/>
          <a:lstStyle/>
          <a:p>
            <a:pPr>
              <a:defRPr sz="1000" baseline="0"/>
            </a:pPr>
            <a:endParaRPr lang="ru-RU"/>
          </a:p>
        </c:txPr>
        <c:crossAx val="152892544"/>
        <c:crosses val="autoZero"/>
        <c:crossBetween val="between"/>
      </c:valAx>
    </c:plotArea>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продажи материальных и нематериальных активов, тыс. рублей</a:t>
            </a:r>
            <a:endParaRPr lang="ru-RU" sz="1400" dirty="0">
              <a:latin typeface="Times New Roman" pitchFamily="18" charset="0"/>
              <a:cs typeface="Times New Roman" pitchFamily="18" charset="0"/>
            </a:endParaRPr>
          </a:p>
        </c:rich>
      </c:tx>
      <c:layout>
        <c:manualLayout>
          <c:xMode val="edge"/>
          <c:yMode val="edge"/>
          <c:x val="0.140541678006699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75749371581E-2"/>
                  <c:y val="-0.211389596573252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1766</c:v>
                </c:pt>
                <c:pt idx="1">
                  <c:v>1081</c:v>
                </c:pt>
                <c:pt idx="2" formatCode="General">
                  <c:v>420</c:v>
                </c:pt>
                <c:pt idx="3" formatCode="General">
                  <c:v>437</c:v>
                </c:pt>
                <c:pt idx="4" formatCode="General">
                  <c:v>454</c:v>
                </c:pt>
              </c:numCache>
            </c:numRef>
          </c:val>
        </c:ser>
        <c:shape val="cylinder"/>
        <c:axId val="152935040"/>
        <c:axId val="152936832"/>
        <c:axId val="0"/>
      </c:bar3DChart>
      <c:catAx>
        <c:axId val="15293504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936832"/>
        <c:crosses val="autoZero"/>
        <c:lblAlgn val="ctr"/>
        <c:lblOffset val="100"/>
      </c:catAx>
      <c:valAx>
        <c:axId val="152936832"/>
        <c:scaling>
          <c:orientation val="minMax"/>
        </c:scaling>
        <c:axPos val="l"/>
        <c:majorGridlines/>
        <c:numFmt formatCode="#,##0" sourceLinked="1"/>
        <c:tickLblPos val="nextTo"/>
        <c:txPr>
          <a:bodyPr/>
          <a:lstStyle/>
          <a:p>
            <a:pPr>
              <a:defRPr sz="1000" baseline="0"/>
            </a:pPr>
            <a:endParaRPr lang="ru-RU"/>
          </a:p>
        </c:txPr>
        <c:crossAx val="152935040"/>
        <c:crosses val="autoZero"/>
        <c:crossBetween val="between"/>
      </c:valAx>
    </c:plotArea>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70"/>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8965517241379309E-2"/>
          <c:y val="2.8419182948490228E-2"/>
          <c:w val="0.81090100111234709"/>
          <c:h val="0.89165186500888916"/>
        </c:manualLayout>
      </c:layout>
      <c:bar3DChart>
        <c:barDir val="col"/>
        <c:grouping val="clustered"/>
        <c:ser>
          <c:idx val="0"/>
          <c:order val="0"/>
          <c:tx>
            <c:strRef>
              <c:f>Sheet1!$A$2</c:f>
              <c:strCache>
                <c:ptCount val="1"/>
                <c:pt idx="0">
                  <c:v>Дотации</c:v>
                </c:pt>
              </c:strCache>
            </c:strRef>
          </c:tx>
          <c:spPr>
            <a:solidFill>
              <a:srgbClr val="9999FF"/>
            </a:solidFill>
            <a:ln w="12672">
              <a:solidFill>
                <a:srgbClr val="000000"/>
              </a:solidFill>
              <a:prstDash val="solid"/>
            </a:ln>
          </c:spPr>
          <c:dLbls>
            <c:dLbl>
              <c:idx val="0"/>
              <c:layout>
                <c:manualLayout>
                  <c:x val="-6.9056362442015823E-3"/>
                  <c:y val="-1.2877290862202434E-2"/>
                </c:manualLayout>
              </c:layout>
              <c:tx>
                <c:rich>
                  <a:bodyPr/>
                  <a:lstStyle/>
                  <a:p>
                    <a:r>
                      <a:rPr lang="ru-RU" dirty="0" smtClean="0"/>
                      <a:t>1 277</a:t>
                    </a:r>
                    <a:endParaRPr lang="ru-RU" dirty="0"/>
                  </a:p>
                </c:rich>
              </c:tx>
            </c:dLbl>
            <c:dLbl>
              <c:idx val="1"/>
              <c:layout>
                <c:manualLayout>
                  <c:x val="1.3216539773763169E-3"/>
                  <c:y val="-9.723470430070583E-3"/>
                </c:manualLayout>
              </c:layout>
              <c:tx>
                <c:rich>
                  <a:bodyPr/>
                  <a:lstStyle/>
                  <a:p>
                    <a:r>
                      <a:rPr lang="ru-RU" dirty="0" smtClean="0"/>
                      <a:t>218 290</a:t>
                    </a:r>
                    <a:endParaRPr lang="ru-RU" dirty="0"/>
                  </a:p>
                </c:rich>
              </c:tx>
            </c:dLbl>
            <c:dLbl>
              <c:idx val="2"/>
              <c:layout>
                <c:manualLayout>
                  <c:x val="1.0700558791782866E-2"/>
                  <c:y val="-1.3212222817697525E-2"/>
                </c:manualLayout>
              </c:layout>
              <c:tx>
                <c:rich>
                  <a:bodyPr/>
                  <a:lstStyle/>
                  <a:p>
                    <a:r>
                      <a:rPr lang="ru-RU" dirty="0" smtClean="0"/>
                      <a:t>246 897</a:t>
                    </a:r>
                    <a:endParaRPr lang="ru-RU" dirty="0"/>
                  </a:p>
                </c:rich>
              </c:tx>
            </c:dLbl>
            <c:dLbl>
              <c:idx val="3"/>
              <c:layout>
                <c:manualLayout>
                  <c:x val="3.9936683768994142E-3"/>
                  <c:y val="-1.2855120858583783E-2"/>
                </c:manualLayout>
              </c:layout>
              <c:tx>
                <c:rich>
                  <a:bodyPr/>
                  <a:lstStyle/>
                  <a:p>
                    <a:r>
                      <a:rPr lang="ru-RU" dirty="0"/>
                      <a:t> </a:t>
                    </a:r>
                    <a:r>
                      <a:rPr lang="ru-RU" dirty="0" smtClean="0"/>
                      <a:t>88 136</a:t>
                    </a:r>
                    <a:endParaRPr lang="ru-RU" dirty="0"/>
                  </a:p>
                </c:rich>
              </c:tx>
            </c:dLbl>
            <c:dLbl>
              <c:idx val="4"/>
              <c:layout>
                <c:manualLayout>
                  <c:x val="4.1492387872684834E-3"/>
                  <c:y val="-1.6339659113291466E-2"/>
                </c:manualLayout>
              </c:layout>
              <c:tx>
                <c:rich>
                  <a:bodyPr/>
                  <a:lstStyle/>
                  <a:p>
                    <a:r>
                      <a:rPr lang="ru-RU" dirty="0" smtClean="0"/>
                      <a:t>84 584</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2019</c:v>
                </c:pt>
                <c:pt idx="1">
                  <c:v>План 2020г.</c:v>
                </c:pt>
                <c:pt idx="2">
                  <c:v>Прогноз 2021г.</c:v>
                </c:pt>
                <c:pt idx="3">
                  <c:v>Прогноз 2022г.</c:v>
                </c:pt>
                <c:pt idx="4">
                  <c:v>Прогноз 2023г.</c:v>
                </c:pt>
              </c:strCache>
            </c:strRef>
          </c:cat>
          <c:val>
            <c:numRef>
              <c:f>Sheet1!$B$2:$F$2</c:f>
              <c:numCache>
                <c:formatCode>#,##0</c:formatCode>
                <c:ptCount val="5"/>
                <c:pt idx="0">
                  <c:v>1277</c:v>
                </c:pt>
                <c:pt idx="1">
                  <c:v>218290</c:v>
                </c:pt>
                <c:pt idx="2">
                  <c:v>246897</c:v>
                </c:pt>
                <c:pt idx="3">
                  <c:v>88136</c:v>
                </c:pt>
                <c:pt idx="4" formatCode="General">
                  <c:v>84584</c:v>
                </c:pt>
              </c:numCache>
            </c:numRef>
          </c:val>
        </c:ser>
        <c:ser>
          <c:idx val="1"/>
          <c:order val="1"/>
          <c:tx>
            <c:strRef>
              <c:f>Sheet1!$A$3</c:f>
              <c:strCache>
                <c:ptCount val="1"/>
                <c:pt idx="0">
                  <c:v>Субсидии</c:v>
                </c:pt>
              </c:strCache>
            </c:strRef>
          </c:tx>
          <c:spPr>
            <a:solidFill>
              <a:srgbClr val="993366"/>
            </a:solidFill>
            <a:ln w="12672">
              <a:solidFill>
                <a:srgbClr val="000000"/>
              </a:solidFill>
              <a:prstDash val="solid"/>
            </a:ln>
          </c:spPr>
          <c:dLbls>
            <c:dLbl>
              <c:idx val="0"/>
              <c:layout>
                <c:manualLayout>
                  <c:x val="-1.0117748511866006E-2"/>
                  <c:y val="-1.6456555496008319E-2"/>
                </c:manualLayout>
              </c:layout>
              <c:tx>
                <c:rich>
                  <a:bodyPr/>
                  <a:lstStyle/>
                  <a:p>
                    <a:r>
                      <a:rPr lang="ru-RU" dirty="0" smtClean="0"/>
                      <a:t>131 448</a:t>
                    </a:r>
                    <a:endParaRPr lang="ru-RU" dirty="0"/>
                  </a:p>
                </c:rich>
              </c:tx>
            </c:dLbl>
            <c:dLbl>
              <c:idx val="1"/>
              <c:layout>
                <c:manualLayout>
                  <c:x val="-4.9518617229075976E-3"/>
                  <c:y val="-1.3408088386857453E-2"/>
                </c:manualLayout>
              </c:layout>
              <c:tx>
                <c:rich>
                  <a:bodyPr/>
                  <a:lstStyle/>
                  <a:p>
                    <a:r>
                      <a:rPr lang="ru-RU" dirty="0"/>
                      <a:t> </a:t>
                    </a:r>
                    <a:r>
                      <a:rPr lang="ru-RU" dirty="0" smtClean="0"/>
                      <a:t>32 214</a:t>
                    </a:r>
                    <a:endParaRPr lang="ru-RU" dirty="0"/>
                  </a:p>
                </c:rich>
              </c:tx>
            </c:dLbl>
            <c:dLbl>
              <c:idx val="2"/>
              <c:layout>
                <c:manualLayout>
                  <c:x val="-3.5613354284408012E-3"/>
                  <c:y val="-1.2557749653021122E-2"/>
                </c:manualLayout>
              </c:layout>
              <c:tx>
                <c:rich>
                  <a:bodyPr/>
                  <a:lstStyle/>
                  <a:p>
                    <a:r>
                      <a:rPr lang="ru-RU" dirty="0" smtClean="0"/>
                      <a:t>40 000</a:t>
                    </a:r>
                    <a:endParaRPr lang="ru-RU" dirty="0"/>
                  </a:p>
                </c:rich>
              </c:tx>
            </c:dLbl>
            <c:dLbl>
              <c:idx val="3"/>
              <c:layout>
                <c:manualLayout>
                  <c:x val="5.1034965723000172E-3"/>
                  <c:y val="-5.6084612460091804E-3"/>
                </c:manualLayout>
              </c:layout>
              <c:tx>
                <c:rich>
                  <a:bodyPr/>
                  <a:lstStyle/>
                  <a:p>
                    <a:r>
                      <a:rPr lang="ru-RU" dirty="0"/>
                      <a:t> </a:t>
                    </a:r>
                    <a:r>
                      <a:rPr lang="ru-RU" dirty="0" smtClean="0"/>
                      <a:t>0</a:t>
                    </a:r>
                    <a:endParaRPr lang="ru-RU" dirty="0"/>
                  </a:p>
                </c:rich>
              </c:tx>
            </c:dLbl>
            <c:dLbl>
              <c:idx val="4"/>
              <c:layout>
                <c:manualLayout>
                  <c:x val="3.8343939091407412E-3"/>
                  <c:y val="-7.5841566924553334E-3"/>
                </c:manualLayout>
              </c:layout>
              <c:tx>
                <c:rich>
                  <a:bodyPr/>
                  <a:lstStyle/>
                  <a:p>
                    <a:r>
                      <a:rPr lang="ru-RU" dirty="0" smtClean="0"/>
                      <a:t>0</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2019</c:v>
                </c:pt>
                <c:pt idx="1">
                  <c:v>План 2020г.</c:v>
                </c:pt>
                <c:pt idx="2">
                  <c:v>Прогноз 2021г.</c:v>
                </c:pt>
                <c:pt idx="3">
                  <c:v>Прогноз 2022г.</c:v>
                </c:pt>
                <c:pt idx="4">
                  <c:v>Прогноз 2023г.</c:v>
                </c:pt>
              </c:strCache>
            </c:strRef>
          </c:cat>
          <c:val>
            <c:numRef>
              <c:f>Sheet1!$B$3:$F$3</c:f>
              <c:numCache>
                <c:formatCode>#,##0</c:formatCode>
                <c:ptCount val="5"/>
                <c:pt idx="0">
                  <c:v>131448</c:v>
                </c:pt>
                <c:pt idx="1">
                  <c:v>32214</c:v>
                </c:pt>
                <c:pt idx="2">
                  <c:v>40000</c:v>
                </c:pt>
                <c:pt idx="3" formatCode="General">
                  <c:v>0</c:v>
                </c:pt>
                <c:pt idx="4" formatCode="General">
                  <c:v>0</c:v>
                </c:pt>
              </c:numCache>
            </c:numRef>
          </c:val>
        </c:ser>
        <c:ser>
          <c:idx val="2"/>
          <c:order val="2"/>
          <c:tx>
            <c:strRef>
              <c:f>Sheet1!$A$4</c:f>
              <c:strCache>
                <c:ptCount val="1"/>
                <c:pt idx="0">
                  <c:v>Субвенции</c:v>
                </c:pt>
              </c:strCache>
            </c:strRef>
          </c:tx>
          <c:spPr>
            <a:solidFill>
              <a:srgbClr val="FFFFCC"/>
            </a:solidFill>
            <a:ln w="12672">
              <a:solidFill>
                <a:srgbClr val="000000"/>
              </a:solidFill>
              <a:prstDash val="solid"/>
            </a:ln>
          </c:spPr>
          <c:dLbls>
            <c:dLbl>
              <c:idx val="0"/>
              <c:layout>
                <c:manualLayout>
                  <c:x val="1.1889098206715406E-2"/>
                  <c:y val="-2.0753871734619601E-2"/>
                </c:manualLayout>
              </c:layout>
              <c:tx>
                <c:rich>
                  <a:bodyPr/>
                  <a:lstStyle/>
                  <a:p>
                    <a:r>
                      <a:rPr lang="ru-RU" dirty="0" smtClean="0"/>
                      <a:t>206 999</a:t>
                    </a:r>
                    <a:endParaRPr lang="ru-RU" dirty="0"/>
                  </a:p>
                </c:rich>
              </c:tx>
            </c:dLbl>
            <c:dLbl>
              <c:idx val="1"/>
              <c:layout>
                <c:manualLayout>
                  <c:x val="8.3168821096922807E-3"/>
                  <c:y val="-1.0672200006412821E-2"/>
                </c:manualLayout>
              </c:layout>
              <c:tx>
                <c:rich>
                  <a:bodyPr/>
                  <a:lstStyle/>
                  <a:p>
                    <a:r>
                      <a:rPr lang="ru-RU" dirty="0" smtClean="0"/>
                      <a:t>210 108</a:t>
                    </a:r>
                    <a:endParaRPr lang="ru-RU" dirty="0"/>
                  </a:p>
                </c:rich>
              </c:tx>
            </c:dLbl>
            <c:dLbl>
              <c:idx val="2"/>
              <c:layout>
                <c:manualLayout>
                  <c:x val="7.7239725823658534E-3"/>
                  <c:y val="-9.6616815889003747E-3"/>
                </c:manualLayout>
              </c:layout>
              <c:tx>
                <c:rich>
                  <a:bodyPr/>
                  <a:lstStyle/>
                  <a:p>
                    <a:r>
                      <a:rPr lang="ru-RU" dirty="0" smtClean="0"/>
                      <a:t>216 643</a:t>
                    </a:r>
                    <a:endParaRPr lang="ru-RU" dirty="0"/>
                  </a:p>
                </c:rich>
              </c:tx>
            </c:dLbl>
            <c:dLbl>
              <c:idx val="3"/>
              <c:layout>
                <c:manualLayout>
                  <c:x val="7.1703605957745735E-3"/>
                  <c:y val="-7.1521164566471056E-3"/>
                </c:manualLayout>
              </c:layout>
              <c:tx>
                <c:rich>
                  <a:bodyPr/>
                  <a:lstStyle/>
                  <a:p>
                    <a:r>
                      <a:rPr lang="ru-RU" dirty="0" smtClean="0"/>
                      <a:t>220 832</a:t>
                    </a:r>
                    <a:endParaRPr lang="ru-RU" dirty="0"/>
                  </a:p>
                </c:rich>
              </c:tx>
            </c:dLbl>
            <c:dLbl>
              <c:idx val="4"/>
              <c:layout>
                <c:manualLayout>
                  <c:x val="8.5277623063831007E-3"/>
                  <c:y val="-1.4653100894727081E-2"/>
                </c:manualLayout>
              </c:layout>
              <c:tx>
                <c:rich>
                  <a:bodyPr/>
                  <a:lstStyle/>
                  <a:p>
                    <a:r>
                      <a:rPr lang="ru-RU" dirty="0" smtClean="0"/>
                      <a:t>225 228</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2019</c:v>
                </c:pt>
                <c:pt idx="1">
                  <c:v>План 2020г.</c:v>
                </c:pt>
                <c:pt idx="2">
                  <c:v>Прогноз 2021г.</c:v>
                </c:pt>
                <c:pt idx="3">
                  <c:v>Прогноз 2022г.</c:v>
                </c:pt>
                <c:pt idx="4">
                  <c:v>Прогноз 2023г.</c:v>
                </c:pt>
              </c:strCache>
            </c:strRef>
          </c:cat>
          <c:val>
            <c:numRef>
              <c:f>Sheet1!$B$4:$F$4</c:f>
              <c:numCache>
                <c:formatCode>#,##0</c:formatCode>
                <c:ptCount val="5"/>
                <c:pt idx="0">
                  <c:v>206999</c:v>
                </c:pt>
                <c:pt idx="1">
                  <c:v>210108</c:v>
                </c:pt>
                <c:pt idx="2">
                  <c:v>216643</c:v>
                </c:pt>
                <c:pt idx="3" formatCode="General">
                  <c:v>220832</c:v>
                </c:pt>
                <c:pt idx="4" formatCode="General">
                  <c:v>225228</c:v>
                </c:pt>
              </c:numCache>
            </c:numRef>
          </c:val>
        </c:ser>
        <c:ser>
          <c:idx val="3"/>
          <c:order val="3"/>
          <c:tx>
            <c:strRef>
              <c:f>Sheet1!$A$5</c:f>
              <c:strCache>
                <c:ptCount val="1"/>
                <c:pt idx="0">
                  <c:v>Иные МБТ</c:v>
                </c:pt>
              </c:strCache>
            </c:strRef>
          </c:tx>
          <c:spPr>
            <a:solidFill>
              <a:srgbClr val="CCFFFF"/>
            </a:solidFill>
            <a:ln w="12672">
              <a:solidFill>
                <a:srgbClr val="000000"/>
              </a:solidFill>
              <a:prstDash val="solid"/>
            </a:ln>
          </c:spPr>
          <c:dLbls>
            <c:dLbl>
              <c:idx val="0"/>
              <c:layout>
                <c:manualLayout>
                  <c:x val="2.0266634256164505E-2"/>
                  <c:y val="-1.1634671320535243E-2"/>
                </c:manualLayout>
              </c:layout>
              <c:tx>
                <c:rich>
                  <a:bodyPr/>
                  <a:lstStyle/>
                  <a:p>
                    <a:r>
                      <a:rPr lang="ru-RU" sz="1100" b="1" i="0" strike="noStrike" dirty="0" smtClean="0">
                        <a:solidFill>
                          <a:srgbClr val="000000"/>
                        </a:solidFill>
                        <a:latin typeface="Calibri"/>
                        <a:cs typeface="Calibri"/>
                      </a:rPr>
                      <a:t>25 038</a:t>
                    </a:r>
                    <a:endParaRPr lang="ru-RU" sz="1100" b="1" i="0" strike="noStrike" dirty="0">
                      <a:solidFill>
                        <a:srgbClr val="000000"/>
                      </a:solidFill>
                      <a:latin typeface="Calibri"/>
                      <a:cs typeface="Calibri"/>
                    </a:endParaRPr>
                  </a:p>
                </c:rich>
              </c:tx>
            </c:dLbl>
            <c:dLbl>
              <c:idx val="1"/>
              <c:layout>
                <c:manualLayout>
                  <c:x val="1.6154783298173745E-2"/>
                  <c:y val="-9.2615648174868646E-3"/>
                </c:manualLayout>
              </c:layout>
              <c:tx>
                <c:rich>
                  <a:bodyPr/>
                  <a:lstStyle/>
                  <a:p>
                    <a:pPr>
                      <a:defRPr sz="1098" b="1" i="0" u="none" strike="noStrike" baseline="0">
                        <a:solidFill>
                          <a:srgbClr val="000000"/>
                        </a:solidFill>
                        <a:latin typeface="Calibri"/>
                        <a:ea typeface="Calibri"/>
                        <a:cs typeface="Calibri"/>
                      </a:defRPr>
                    </a:pPr>
                    <a:r>
                      <a:rPr lang="ru-RU" dirty="0" smtClean="0"/>
                      <a:t>7 175</a:t>
                    </a:r>
                    <a:endParaRPr lang="ru-RU" dirty="0"/>
                  </a:p>
                </c:rich>
              </c:tx>
              <c:spPr>
                <a:noFill/>
                <a:ln w="25344">
                  <a:noFill/>
                </a:ln>
              </c:spPr>
            </c:dLbl>
            <c:dLbl>
              <c:idx val="2"/>
              <c:layout>
                <c:manualLayout>
                  <c:x val="1.7640573318632956E-2"/>
                  <c:y val="0"/>
                </c:manualLayout>
              </c:layout>
              <c:tx>
                <c:rich>
                  <a:bodyPr/>
                  <a:lstStyle/>
                  <a:p>
                    <a:r>
                      <a:rPr lang="ru-RU" dirty="0" smtClean="0"/>
                      <a:t> </a:t>
                    </a:r>
                    <a:r>
                      <a:rPr lang="ru-RU" sz="1100" dirty="0"/>
                      <a:t>55 216</a:t>
                    </a:r>
                  </a:p>
                </c:rich>
              </c:tx>
              <c:showVal val="1"/>
              <c:showCatName val="1"/>
              <c:showSerName val="1"/>
            </c:dLbl>
            <c:dLbl>
              <c:idx val="3"/>
              <c:layout>
                <c:manualLayout>
                  <c:x val="1.1760382212421925E-2"/>
                  <c:y val="0"/>
                </c:manualLayout>
              </c:layout>
              <c:tx>
                <c:rich>
                  <a:bodyPr/>
                  <a:lstStyle/>
                  <a:p>
                    <a:r>
                      <a:rPr lang="ru-RU" dirty="0" smtClean="0"/>
                      <a:t> </a:t>
                    </a:r>
                    <a:r>
                      <a:rPr lang="ru-RU" sz="1100" dirty="0"/>
                      <a:t>5 216</a:t>
                    </a:r>
                  </a:p>
                </c:rich>
              </c:tx>
              <c:showVal val="1"/>
              <c:showCatName val="1"/>
              <c:showSerName val="1"/>
            </c:dLbl>
            <c:spPr>
              <a:noFill/>
              <a:ln w="25344">
                <a:noFill/>
              </a:ln>
            </c:spPr>
            <c:txPr>
              <a:bodyPr/>
              <a:lstStyle/>
              <a:p>
                <a:pPr>
                  <a:defRPr sz="2470"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2019</c:v>
                </c:pt>
                <c:pt idx="1">
                  <c:v>План 2020г.</c:v>
                </c:pt>
                <c:pt idx="2">
                  <c:v>Прогноз 2021г.</c:v>
                </c:pt>
                <c:pt idx="3">
                  <c:v>Прогноз 2022г.</c:v>
                </c:pt>
                <c:pt idx="4">
                  <c:v>Прогноз 2023г.</c:v>
                </c:pt>
              </c:strCache>
            </c:strRef>
          </c:cat>
          <c:val>
            <c:numRef>
              <c:f>Sheet1!$B$5:$F$5</c:f>
              <c:numCache>
                <c:formatCode>#,##0</c:formatCode>
                <c:ptCount val="5"/>
                <c:pt idx="0">
                  <c:v>25038</c:v>
                </c:pt>
                <c:pt idx="1">
                  <c:v>7175</c:v>
                </c:pt>
                <c:pt idx="2">
                  <c:v>55216</c:v>
                </c:pt>
                <c:pt idx="3">
                  <c:v>5216</c:v>
                </c:pt>
              </c:numCache>
            </c:numRef>
          </c:val>
        </c:ser>
        <c:gapDepth val="0"/>
        <c:shape val="box"/>
        <c:axId val="153069056"/>
        <c:axId val="153070592"/>
        <c:axId val="0"/>
      </c:bar3DChart>
      <c:catAx>
        <c:axId val="153069056"/>
        <c:scaling>
          <c:orientation val="minMax"/>
        </c:scaling>
        <c:axPos val="b"/>
        <c:numFmt formatCode="General" sourceLinked="1"/>
        <c:tickLblPos val="low"/>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53070592"/>
        <c:crosses val="autoZero"/>
        <c:auto val="1"/>
        <c:lblAlgn val="ctr"/>
        <c:lblOffset val="100"/>
        <c:tickLblSkip val="1"/>
        <c:tickMarkSkip val="1"/>
      </c:catAx>
      <c:valAx>
        <c:axId val="153070592"/>
        <c:scaling>
          <c:orientation val="minMax"/>
        </c:scaling>
        <c:axPos val="l"/>
        <c:majorGridlines>
          <c:spPr>
            <a:ln w="3168">
              <a:solidFill>
                <a:srgbClr val="000000"/>
              </a:solidFill>
              <a:prstDash val="solid"/>
            </a:ln>
          </c:spPr>
        </c:majorGridlines>
        <c:numFmt formatCode="#,##0" sourceLinked="1"/>
        <c:tickLblPos val="nextTo"/>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53069056"/>
        <c:crosses val="autoZero"/>
        <c:crossBetween val="between"/>
      </c:valAx>
      <c:spPr>
        <a:noFill/>
        <a:ln w="25344">
          <a:noFill/>
        </a:ln>
      </c:spPr>
    </c:plotArea>
    <c:legend>
      <c:legendPos val="r"/>
      <c:layout>
        <c:manualLayout>
          <c:xMode val="edge"/>
          <c:yMode val="edge"/>
          <c:x val="0.8921023359288095"/>
          <c:y val="0.41740674955595503"/>
          <c:w val="0.10344827586206895"/>
          <c:h val="0.16518650088809947"/>
        </c:manualLayout>
      </c:layout>
      <c:spPr>
        <a:noFill/>
        <a:ln w="3168">
          <a:solidFill>
            <a:srgbClr val="000000"/>
          </a:solidFill>
          <a:prstDash val="solid"/>
        </a:ln>
      </c:spPr>
      <c:txPr>
        <a:bodyPr/>
        <a:lstStyle/>
        <a:p>
          <a:pPr>
            <a:defRPr sz="1008"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2470" b="1" i="0" u="none" strike="noStrike" baseline="0">
          <a:solidFill>
            <a:srgbClr val="000000"/>
          </a:solidFill>
          <a:latin typeface="Calibri"/>
          <a:ea typeface="Calibri"/>
          <a:cs typeface="Calibri"/>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1"/>
      <c:hPercent val="58"/>
      <c:rotY val="44"/>
      <c:depthPercent val="100"/>
      <c:rAngAx val="1"/>
    </c:view3D>
    <c:floor>
      <c:spPr>
        <a:solidFill>
          <a:srgbClr val="C0C0C0"/>
        </a:solid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7.0155902004454346E-2"/>
          <c:y val="1.9011406844106463E-2"/>
          <c:w val="0.92984409799555168"/>
          <c:h val="0.83840304182509506"/>
        </c:manualLayout>
      </c:layout>
      <c:bar3DChart>
        <c:barDir val="col"/>
        <c:grouping val="clustered"/>
        <c:ser>
          <c:idx val="0"/>
          <c:order val="0"/>
          <c:tx>
            <c:strRef>
              <c:f>Sheet1!$A$2</c:f>
              <c:strCache>
                <c:ptCount val="1"/>
              </c:strCache>
            </c:strRef>
          </c:tx>
          <c:spPr>
            <a:solidFill>
              <a:srgbClr val="9999FF"/>
            </a:solidFill>
            <a:ln w="12723">
              <a:solidFill>
                <a:srgbClr val="000000"/>
              </a:solidFill>
              <a:prstDash val="solid"/>
            </a:ln>
          </c:spPr>
          <c:dLbls>
            <c:dLbl>
              <c:idx val="0"/>
              <c:layout>
                <c:manualLayout>
                  <c:x val="2.3095268964046893E-2"/>
                  <c:y val="-1.2276621846850161E-2"/>
                </c:manualLayout>
              </c:layout>
              <c:tx>
                <c:rich>
                  <a:bodyPr/>
                  <a:lstStyle/>
                  <a:p>
                    <a:r>
                      <a:rPr lang="ru-RU" dirty="0" smtClean="0"/>
                      <a:t>31 990</a:t>
                    </a:r>
                    <a:endParaRPr lang="ru-RU" dirty="0"/>
                  </a:p>
                </c:rich>
              </c:tx>
            </c:dLbl>
            <c:dLbl>
              <c:idx val="1"/>
              <c:layout>
                <c:manualLayout>
                  <c:x val="3.1408823622623913E-2"/>
                  <c:y val="-2.2312937139840786E-2"/>
                </c:manualLayout>
              </c:layout>
              <c:tx>
                <c:rich>
                  <a:bodyPr/>
                  <a:lstStyle/>
                  <a:p>
                    <a:r>
                      <a:rPr lang="ru-RU" dirty="0" smtClean="0"/>
                      <a:t>248 030</a:t>
                    </a:r>
                    <a:endParaRPr lang="ru-RU" dirty="0"/>
                  </a:p>
                </c:rich>
              </c:tx>
            </c:dLbl>
            <c:dLbl>
              <c:idx val="2"/>
              <c:layout>
                <c:manualLayout>
                  <c:x val="1.4079996312206276E-2"/>
                  <c:y val="-1.990508169719038E-2"/>
                </c:manualLayout>
              </c:layout>
              <c:tx>
                <c:rich>
                  <a:bodyPr/>
                  <a:lstStyle/>
                  <a:p>
                    <a:r>
                      <a:rPr lang="ru-RU" dirty="0" smtClean="0"/>
                      <a:t>344 255</a:t>
                    </a:r>
                  </a:p>
                  <a:p>
                    <a:endParaRPr lang="ru-RU" dirty="0"/>
                  </a:p>
                </c:rich>
              </c:tx>
            </c:dLbl>
            <c:dLbl>
              <c:idx val="3"/>
              <c:layout>
                <c:manualLayout>
                  <c:x val="2.7132020133048673E-2"/>
                  <c:y val="-3.6888126414366174E-2"/>
                </c:manualLayout>
              </c:layout>
              <c:tx>
                <c:rich>
                  <a:bodyPr/>
                  <a:lstStyle/>
                  <a:p>
                    <a:r>
                      <a:rPr lang="ru-RU" dirty="0" smtClean="0"/>
                      <a:t>43 890</a:t>
                    </a:r>
                    <a:endParaRPr lang="ru-RU" dirty="0"/>
                  </a:p>
                </c:rich>
              </c:tx>
            </c:dLbl>
            <c:dLbl>
              <c:idx val="4"/>
              <c:layout>
                <c:manualLayout>
                  <c:x val="2.8413874171326892E-2"/>
                  <c:y val="-2.264119219734443E-2"/>
                </c:manualLayout>
              </c:layout>
              <c:tx>
                <c:rich>
                  <a:bodyPr/>
                  <a:lstStyle/>
                  <a:p>
                    <a:r>
                      <a:rPr lang="ru-RU" dirty="0" smtClean="0"/>
                      <a:t>50 010</a:t>
                    </a:r>
                    <a:endParaRPr lang="ru-RU" dirty="0"/>
                  </a:p>
                </c:rich>
              </c:tx>
            </c:dLbl>
            <c:dLbl>
              <c:idx val="5"/>
              <c:layout>
                <c:manualLayout>
                  <c:x val="2.3902895782374388E-2"/>
                  <c:y val="-2.0113100387591142E-2"/>
                </c:manualLayout>
              </c:layout>
              <c:tx>
                <c:rich>
                  <a:bodyPr/>
                  <a:lstStyle/>
                  <a:p>
                    <a:r>
                      <a:rPr lang="ru-RU" dirty="0" smtClean="0"/>
                      <a:t>6 323</a:t>
                    </a:r>
                    <a:endParaRPr lang="ru-RU" dirty="0"/>
                  </a:p>
                </c:rich>
              </c:tx>
            </c:dLbl>
            <c:dLbl>
              <c:idx val="6"/>
              <c:layout>
                <c:manualLayout>
                  <c:x val="1.9269183009643021E-2"/>
                  <c:y val="2.0377620395215972E-3"/>
                </c:manualLayout>
              </c:layout>
              <c:tx>
                <c:rich>
                  <a:bodyPr/>
                  <a:lstStyle/>
                  <a:p>
                    <a:r>
                      <a:rPr lang="ru-RU" dirty="0" smtClean="0"/>
                      <a:t>52 678</a:t>
                    </a:r>
                  </a:p>
                  <a:p>
                    <a:endParaRPr lang="ru-RU" dirty="0"/>
                  </a:p>
                </c:rich>
              </c:tx>
            </c:dLbl>
            <c:spPr>
              <a:noFill/>
              <a:ln w="25446">
                <a:noFill/>
              </a:ln>
            </c:spPr>
            <c:txPr>
              <a:bodyPr/>
              <a:lstStyle/>
              <a:p>
                <a:pPr>
                  <a:defRPr sz="1202" b="1" i="0" u="none" strike="noStrike" baseline="0">
                    <a:solidFill>
                      <a:srgbClr val="000000"/>
                    </a:solidFill>
                    <a:latin typeface="Calibri"/>
                    <a:ea typeface="Calibri"/>
                    <a:cs typeface="Calibri"/>
                  </a:defRPr>
                </a:pPr>
                <a:endParaRPr lang="ru-RU"/>
              </a:p>
            </c:txPr>
            <c:showVal val="1"/>
          </c:dLbls>
          <c:cat>
            <c:strRef>
              <c:f>Sheet1!$B$1:$H$1</c:f>
              <c:strCache>
                <c:ptCount val="7"/>
                <c:pt idx="0">
                  <c:v>Дорожная деятельность </c:v>
                </c:pt>
                <c:pt idx="1">
                  <c:v>Жилищно-коммунальное хозяйство</c:v>
                </c:pt>
                <c:pt idx="2">
                  <c:v>Образование</c:v>
                </c:pt>
                <c:pt idx="3">
                  <c:v>Культура</c:v>
                </c:pt>
                <c:pt idx="4">
                  <c:v>Социальная политика </c:v>
                </c:pt>
                <c:pt idx="5">
                  <c:v>Физическая культура и спорт</c:v>
                </c:pt>
                <c:pt idx="6">
                  <c:v>Прочие расходы</c:v>
                </c:pt>
              </c:strCache>
            </c:strRef>
          </c:cat>
          <c:val>
            <c:numRef>
              <c:f>Sheet1!$B$2:$H$2</c:f>
              <c:numCache>
                <c:formatCode>#,##0</c:formatCode>
                <c:ptCount val="7"/>
                <c:pt idx="0">
                  <c:v>31990</c:v>
                </c:pt>
                <c:pt idx="1">
                  <c:v>248030</c:v>
                </c:pt>
                <c:pt idx="2">
                  <c:v>344255</c:v>
                </c:pt>
                <c:pt idx="3">
                  <c:v>43890</c:v>
                </c:pt>
                <c:pt idx="4">
                  <c:v>50010</c:v>
                </c:pt>
                <c:pt idx="5">
                  <c:v>6323</c:v>
                </c:pt>
                <c:pt idx="6">
                  <c:v>52678</c:v>
                </c:pt>
              </c:numCache>
            </c:numRef>
          </c:val>
        </c:ser>
        <c:dLbls>
          <c:showVal val="1"/>
        </c:dLbls>
        <c:gapDepth val="0"/>
        <c:shape val="box"/>
        <c:axId val="153092480"/>
        <c:axId val="153094016"/>
        <c:axId val="0"/>
      </c:bar3DChart>
      <c:catAx>
        <c:axId val="153092480"/>
        <c:scaling>
          <c:orientation val="minMax"/>
        </c:scaling>
        <c:axPos val="b"/>
        <c:numFmt formatCode="General" sourceLinked="1"/>
        <c:tickLblPos val="low"/>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53094016"/>
        <c:crosses val="autoZero"/>
        <c:auto val="1"/>
        <c:lblAlgn val="ctr"/>
        <c:lblOffset val="100"/>
        <c:tickLblSkip val="1"/>
        <c:tickMarkSkip val="1"/>
      </c:catAx>
      <c:valAx>
        <c:axId val="153094016"/>
        <c:scaling>
          <c:orientation val="minMax"/>
        </c:scaling>
        <c:axPos val="l"/>
        <c:majorGridlines>
          <c:spPr>
            <a:ln w="3181">
              <a:solidFill>
                <a:srgbClr val="000000"/>
              </a:solidFill>
              <a:prstDash val="solid"/>
            </a:ln>
          </c:spPr>
        </c:majorGridlines>
        <c:numFmt formatCode="#,##0" sourceLinked="1"/>
        <c:tickLblPos val="nextTo"/>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53092480"/>
        <c:crosses val="autoZero"/>
        <c:crossBetween val="between"/>
      </c:valAx>
      <c:spPr>
        <a:noFill/>
        <a:ln w="25446">
          <a:noFill/>
        </a:ln>
      </c:spPr>
    </c:plotArea>
    <c:plotVisOnly val="1"/>
    <c:dispBlanksAs val="gap"/>
  </c:chart>
  <c:spPr>
    <a:noFill/>
    <a:ln>
      <a:noFill/>
    </a:ln>
  </c:spPr>
  <c:txPr>
    <a:bodyPr/>
    <a:lstStyle/>
    <a:p>
      <a:pPr>
        <a:defRPr sz="2304" b="1" i="0" u="none" strike="noStrike" baseline="0">
          <a:solidFill>
            <a:srgbClr val="000000"/>
          </a:solidFill>
          <a:latin typeface="Calibri"/>
          <a:ea typeface="Calibri"/>
          <a:cs typeface="Calibri"/>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Налог на доходы физических лиц, тыс. рублей</a:t>
            </a:r>
            <a:endParaRPr lang="ru-RU" sz="1400" dirty="0">
              <a:latin typeface="Times New Roman" pitchFamily="18" charset="0"/>
              <a:cs typeface="Times New Roman" pitchFamily="18" charset="0"/>
            </a:endParaRPr>
          </a:p>
        </c:rich>
      </c:tx>
      <c:layout/>
    </c:title>
    <c:view3D>
      <c:rAngAx val="1"/>
    </c:view3D>
    <c:plotArea>
      <c:layout>
        <c:manualLayout>
          <c:layoutTarget val="inner"/>
          <c:xMode val="edge"/>
          <c:yMode val="edge"/>
          <c:x val="0.11775186353367459"/>
          <c:y val="0.20828632973388689"/>
          <c:w val="0.76367405943094424"/>
          <c:h val="0.44487434325336161"/>
        </c:manualLayout>
      </c:layout>
      <c:bar3DChart>
        <c:barDir val="col"/>
        <c:grouping val="stacked"/>
        <c:ser>
          <c:idx val="1"/>
          <c:order val="1"/>
          <c:tx>
            <c:strRef>
              <c:f>Лист1!$B$1</c:f>
              <c:strCache>
                <c:ptCount val="1"/>
                <c:pt idx="0">
                  <c:v>Столбец1</c:v>
                </c:pt>
              </c:strCache>
            </c:strRef>
          </c:tx>
          <c:spPr>
            <a:solidFill>
              <a:schemeClr val="accent2">
                <a:lumMod val="40000"/>
                <a:lumOff val="60000"/>
              </a:schemeClr>
            </a:solidFill>
          </c:spPr>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94115</c:v>
                </c:pt>
                <c:pt idx="1">
                  <c:v>62565</c:v>
                </c:pt>
                <c:pt idx="2">
                  <c:v>160422</c:v>
                </c:pt>
                <c:pt idx="3">
                  <c:v>178583</c:v>
                </c:pt>
                <c:pt idx="4">
                  <c:v>176832</c:v>
                </c:pt>
              </c:numCache>
            </c:numRef>
          </c:val>
        </c:ser>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102091048571753E-2"/>
                  <c:y val="-0.13350691042115775"/>
                </c:manualLayout>
              </c:layout>
              <c:showVal val="1"/>
            </c:dLbl>
            <c:dLbl>
              <c:idx val="1"/>
              <c:layout>
                <c:manualLayout>
                  <c:x val="1.3559275749371581E-2"/>
                  <c:y val="-0.12758102597123847"/>
                </c:manualLayout>
              </c:layout>
              <c:tx>
                <c:rich>
                  <a:bodyPr/>
                  <a:lstStyle/>
                  <a:p>
                    <a:r>
                      <a:rPr lang="ru-RU" dirty="0" smtClean="0"/>
                      <a:t>62 565</a:t>
                    </a:r>
                    <a:endParaRPr lang="en-US" dirty="0"/>
                  </a:p>
                </c:rich>
              </c:tx>
              <c:showVal val="1"/>
            </c:dLbl>
            <c:dLbl>
              <c:idx val="2"/>
              <c:layout>
                <c:manualLayout>
                  <c:x val="1.2151428798283901E-2"/>
                  <c:y val="-0.17568520955233977"/>
                </c:manualLayout>
              </c:layout>
              <c:tx>
                <c:rich>
                  <a:bodyPr/>
                  <a:lstStyle/>
                  <a:p>
                    <a:r>
                      <a:rPr lang="ru-RU" dirty="0" smtClean="0"/>
                      <a:t> 160 422</a:t>
                    </a:r>
                    <a:endParaRPr lang="en-US" dirty="0"/>
                  </a:p>
                </c:rich>
              </c:tx>
              <c:showVal val="1"/>
            </c:dLbl>
            <c:dLbl>
              <c:idx val="3"/>
              <c:layout>
                <c:manualLayout>
                  <c:x val="9.0394847541141708E-3"/>
                  <c:y val="-0.17777653349757841"/>
                </c:manualLayout>
              </c:layout>
              <c:tx>
                <c:rich>
                  <a:bodyPr/>
                  <a:lstStyle/>
                  <a:p>
                    <a:r>
                      <a:rPr lang="ru-RU" dirty="0" smtClean="0"/>
                      <a:t> 178 583</a:t>
                    </a:r>
                    <a:endParaRPr lang="en-US" dirty="0"/>
                  </a:p>
                </c:rich>
              </c:tx>
              <c:showVal val="1"/>
            </c:dLbl>
            <c:dLbl>
              <c:idx val="4"/>
              <c:layout>
                <c:manualLayout>
                  <c:x val="1.0546065546466601E-2"/>
                  <c:y val="-0.17254781192412041"/>
                </c:manualLayout>
              </c:layout>
              <c:tx>
                <c:rich>
                  <a:bodyPr/>
                  <a:lstStyle/>
                  <a:p>
                    <a:r>
                      <a:rPr lang="ru-RU" dirty="0" smtClean="0"/>
                      <a:t>176 832</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94115</c:v>
                </c:pt>
                <c:pt idx="1">
                  <c:v>62565</c:v>
                </c:pt>
                <c:pt idx="2">
                  <c:v>160422</c:v>
                </c:pt>
                <c:pt idx="3">
                  <c:v>178583</c:v>
                </c:pt>
                <c:pt idx="4">
                  <c:v>176832</c:v>
                </c:pt>
              </c:numCache>
            </c:numRef>
          </c:val>
        </c:ser>
        <c:shape val="cylinder"/>
        <c:axId val="152224896"/>
        <c:axId val="152226432"/>
        <c:axId val="0"/>
      </c:bar3DChart>
      <c:catAx>
        <c:axId val="15222489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226432"/>
        <c:crosses val="autoZero"/>
        <c:lblAlgn val="ctr"/>
        <c:lblOffset val="100"/>
      </c:catAx>
      <c:valAx>
        <c:axId val="152226432"/>
        <c:scaling>
          <c:orientation val="minMax"/>
        </c:scaling>
        <c:axPos val="l"/>
        <c:majorGridlines/>
        <c:numFmt formatCode="#,##0" sourceLinked="1"/>
        <c:tickLblPos val="nextTo"/>
        <c:txPr>
          <a:bodyPr/>
          <a:lstStyle/>
          <a:p>
            <a:pPr>
              <a:defRPr sz="1000" baseline="0"/>
            </a:pPr>
            <a:endParaRPr lang="ru-RU"/>
          </a:p>
        </c:txPr>
        <c:crossAx val="152224896"/>
        <c:crosses val="autoZero"/>
        <c:crossBetween val="between"/>
      </c:valAx>
    </c:plotArea>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Доходы от уплаты акцизов, тыс. рублей</a:t>
            </a:r>
            <a:endParaRPr lang="ru-RU" sz="1400" dirty="0">
              <a:latin typeface="Times New Roman" pitchFamily="18" charset="0"/>
              <a:cs typeface="Times New Roman" pitchFamily="18" charset="0"/>
            </a:endParaRPr>
          </a:p>
        </c:rich>
      </c:tx>
      <c:layout>
        <c:manualLayout>
          <c:xMode val="edge"/>
          <c:yMode val="edge"/>
          <c:x val="0.31269703546672623"/>
          <c:y val="3.555530669951569E-2"/>
        </c:manualLayout>
      </c:layout>
    </c:title>
    <c:view3D>
      <c:rAngAx val="1"/>
    </c:view3D>
    <c:plotArea>
      <c:layout>
        <c:manualLayout>
          <c:layoutTarget val="inner"/>
          <c:xMode val="edge"/>
          <c:yMode val="edge"/>
          <c:x val="0.11775186353367459"/>
          <c:y val="0.20828632973388689"/>
          <c:w val="0.76367405943094402"/>
          <c:h val="0.4448743432533615"/>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102091048571753E-2"/>
                  <c:y val="-0.17498810157059336"/>
                </c:manualLayout>
              </c:layout>
              <c:showVal val="1"/>
            </c:dLbl>
            <c:dLbl>
              <c:idx val="1"/>
              <c:layout>
                <c:manualLayout>
                  <c:x val="1.2102091048571753E-2"/>
                  <c:y val="-0.15721044822083549"/>
                </c:manualLayout>
              </c:layout>
              <c:tx>
                <c:rich>
                  <a:bodyPr/>
                  <a:lstStyle/>
                  <a:p>
                    <a:r>
                      <a:rPr lang="ru-RU" dirty="0" smtClean="0"/>
                      <a:t>11 065</a:t>
                    </a:r>
                    <a:endParaRPr lang="en-US" dirty="0"/>
                  </a:p>
                </c:rich>
              </c:tx>
              <c:showVal val="1"/>
            </c:dLbl>
            <c:dLbl>
              <c:idx val="2"/>
              <c:layout>
                <c:manualLayout>
                  <c:x val="1.5065807923523642E-2"/>
                  <c:y val="-0.19346269821795289"/>
                </c:manualLayout>
              </c:layout>
              <c:tx>
                <c:rich>
                  <a:bodyPr/>
                  <a:lstStyle/>
                  <a:p>
                    <a:r>
                      <a:rPr lang="ru-RU" dirty="0" smtClean="0"/>
                      <a:t>11 863</a:t>
                    </a:r>
                    <a:endParaRPr lang="en-US" dirty="0"/>
                  </a:p>
                </c:rich>
              </c:tx>
              <c:showVal val="1"/>
            </c:dLbl>
            <c:dLbl>
              <c:idx val="3"/>
              <c:layout>
                <c:manualLayout>
                  <c:x val="1.0496663620729894E-2"/>
                  <c:y val="-0.18962830239741746"/>
                </c:manualLayout>
              </c:layout>
              <c:tx>
                <c:rich>
                  <a:bodyPr/>
                  <a:lstStyle/>
                  <a:p>
                    <a:r>
                      <a:rPr lang="ru-RU" dirty="0" smtClean="0"/>
                      <a:t>12 420</a:t>
                    </a:r>
                    <a:endParaRPr lang="en-US" dirty="0"/>
                  </a:p>
                </c:rich>
              </c:tx>
              <c:showVal val="1"/>
            </c:dLbl>
            <c:dLbl>
              <c:idx val="4"/>
              <c:layout>
                <c:manualLayout>
                  <c:x val="1.2003300810194694E-2"/>
                  <c:y val="-0.19032541037916328"/>
                </c:manualLayout>
              </c:layout>
              <c:tx>
                <c:rich>
                  <a:bodyPr/>
                  <a:lstStyle/>
                  <a:p>
                    <a:r>
                      <a:rPr lang="ru-RU" dirty="0" smtClean="0"/>
                      <a:t>13 171</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General</c:formatCode>
                <c:ptCount val="5"/>
                <c:pt idx="0" formatCode="#,##0">
                  <c:v>10907</c:v>
                </c:pt>
                <c:pt idx="1">
                  <c:v>11065</c:v>
                </c:pt>
                <c:pt idx="2" formatCode="#,##0">
                  <c:v>11863</c:v>
                </c:pt>
                <c:pt idx="3" formatCode="#,##0">
                  <c:v>12420</c:v>
                </c:pt>
                <c:pt idx="4" formatCode="#,##0">
                  <c:v>13171</c:v>
                </c:pt>
              </c:numCache>
            </c:numRef>
          </c:val>
        </c:ser>
        <c:shape val="cylinder"/>
        <c:axId val="152144512"/>
        <c:axId val="152150400"/>
        <c:axId val="0"/>
      </c:bar3DChart>
      <c:catAx>
        <c:axId val="15214451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150400"/>
        <c:crosses val="autoZero"/>
        <c:lblAlgn val="ctr"/>
        <c:lblOffset val="100"/>
      </c:catAx>
      <c:valAx>
        <c:axId val="152150400"/>
        <c:scaling>
          <c:orientation val="minMax"/>
        </c:scaling>
        <c:axPos val="l"/>
        <c:majorGridlines/>
        <c:numFmt formatCode="#,##0" sourceLinked="1"/>
        <c:tickLblPos val="nextTo"/>
        <c:txPr>
          <a:bodyPr/>
          <a:lstStyle/>
          <a:p>
            <a:pPr>
              <a:defRPr sz="1000" baseline="0"/>
            </a:pPr>
            <a:endParaRPr lang="ru-RU"/>
          </a:p>
        </c:txPr>
        <c:crossAx val="152144512"/>
        <c:crosses val="autoZero"/>
        <c:crossBetween val="between"/>
      </c:valAx>
    </c:plotArea>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a:defRPr/>
            </a:pPr>
            <a:r>
              <a:rPr lang="ru-RU" sz="1400" dirty="0" smtClean="0">
                <a:latin typeface="Times New Roman" pitchFamily="18" charset="0"/>
                <a:cs typeface="Times New Roman" pitchFamily="18" charset="0"/>
              </a:rPr>
              <a:t>Налог,</a:t>
            </a:r>
            <a:r>
              <a:rPr lang="ru-RU" sz="1400" baseline="0" dirty="0" smtClean="0">
                <a:latin typeface="Times New Roman" pitchFamily="18" charset="0"/>
                <a:cs typeface="Times New Roman" pitchFamily="18" charset="0"/>
              </a:rPr>
              <a:t> взимаемый с применением упрощенной системы налогообложения, </a:t>
            </a:r>
          </a:p>
          <a:p>
            <a:pPr algn="ct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1988175886405372"/>
          <c:y val="4.213962275498153E-2"/>
        </c:manualLayout>
      </c:layout>
    </c:title>
    <c:view3D>
      <c:rAngAx val="1"/>
    </c:view3D>
    <c:plotArea>
      <c:layout>
        <c:manualLayout>
          <c:layoutTarget val="inner"/>
          <c:xMode val="edge"/>
          <c:yMode val="edge"/>
          <c:x val="9.6418610307737226E-2"/>
          <c:y val="0.26754528402250904"/>
          <c:w val="0.83017996760928858"/>
          <c:h val="0.427096689903606"/>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1877936123E-2"/>
                  <c:y val="-0.15260111591195888"/>
                </c:manualLayout>
              </c:layout>
              <c:showVal val="1"/>
            </c:dLbl>
            <c:dLbl>
              <c:idx val="1"/>
              <c:layout>
                <c:manualLayout>
                  <c:x val="1.0714784050291398E-2"/>
                  <c:y val="-0.18552269618928821"/>
                </c:manualLayout>
              </c:layout>
              <c:tx>
                <c:rich>
                  <a:bodyPr/>
                  <a:lstStyle/>
                  <a:p>
                    <a:r>
                      <a:rPr lang="ru-RU" dirty="0" smtClean="0"/>
                      <a:t>3 010</a:t>
                    </a:r>
                    <a:endParaRPr lang="en-US" dirty="0"/>
                  </a:p>
                </c:rich>
              </c:tx>
              <c:showVal val="1"/>
            </c:dLbl>
            <c:dLbl>
              <c:idx val="2"/>
              <c:layout>
                <c:manualLayout>
                  <c:x val="1.5065807923523642E-2"/>
                  <c:y val="-0.19346269821795289"/>
                </c:manualLayout>
              </c:layout>
              <c:tx>
                <c:rich>
                  <a:bodyPr/>
                  <a:lstStyle/>
                  <a:p>
                    <a:r>
                      <a:rPr lang="ru-RU" dirty="0" smtClean="0"/>
                      <a:t>10 169</a:t>
                    </a:r>
                    <a:endParaRPr lang="en-US" dirty="0"/>
                  </a:p>
                </c:rich>
              </c:tx>
              <c:showVal val="1"/>
            </c:dLbl>
            <c:dLbl>
              <c:idx val="3"/>
              <c:layout>
                <c:manualLayout>
                  <c:x val="7.6172618217059083E-3"/>
                  <c:y val="-0.19094516560851005"/>
                </c:manualLayout>
              </c:layout>
              <c:tx>
                <c:rich>
                  <a:bodyPr/>
                  <a:lstStyle/>
                  <a:p>
                    <a:r>
                      <a:rPr lang="ru-RU" dirty="0" smtClean="0"/>
                      <a:t>11 046</a:t>
                    </a:r>
                    <a:endParaRPr lang="en-US" dirty="0"/>
                  </a:p>
                </c:rich>
              </c:tx>
              <c:showVal val="1"/>
            </c:dLbl>
            <c:dLbl>
              <c:idx val="4"/>
              <c:layout>
                <c:manualLayout>
                  <c:x val="1.1968239086609461E-2"/>
                  <c:y val="-0.22522249285316753"/>
                </c:manualLayout>
              </c:layout>
              <c:tx>
                <c:rich>
                  <a:bodyPr/>
                  <a:lstStyle/>
                  <a:p>
                    <a:r>
                      <a:rPr lang="ru-RU" dirty="0" smtClean="0"/>
                      <a:t> 11 875</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2613</c:v>
                </c:pt>
                <c:pt idx="1">
                  <c:v>3010</c:v>
                </c:pt>
                <c:pt idx="2">
                  <c:v>10169</c:v>
                </c:pt>
                <c:pt idx="3">
                  <c:v>11046</c:v>
                </c:pt>
                <c:pt idx="4">
                  <c:v>11875</c:v>
                </c:pt>
              </c:numCache>
            </c:numRef>
          </c:val>
        </c:ser>
        <c:shape val="cylinder"/>
        <c:axId val="149761408"/>
        <c:axId val="149853312"/>
        <c:axId val="0"/>
      </c:bar3DChart>
      <c:catAx>
        <c:axId val="14976140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49853312"/>
        <c:crosses val="autoZero"/>
        <c:lblAlgn val="ctr"/>
        <c:lblOffset val="100"/>
      </c:catAx>
      <c:valAx>
        <c:axId val="149853312"/>
        <c:scaling>
          <c:orientation val="minMax"/>
        </c:scaling>
        <c:axPos val="l"/>
        <c:majorGridlines/>
        <c:numFmt formatCode="#,##0" sourceLinked="1"/>
        <c:tickLblPos val="nextTo"/>
        <c:txPr>
          <a:bodyPr/>
          <a:lstStyle/>
          <a:p>
            <a:pPr>
              <a:defRPr sz="1000" baseline="0"/>
            </a:pPr>
            <a:endParaRPr lang="ru-RU"/>
          </a:p>
        </c:txPr>
        <c:crossAx val="149761408"/>
        <c:crosses val="autoZero"/>
        <c:crossBetween val="between"/>
      </c:valAx>
    </c:plotArea>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Единый налог  на вмененный доход для отдельных видов деятельности, </a:t>
            </a:r>
          </a:p>
          <a:p>
            <a:pP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20583745021195071"/>
          <c:y val="4.213962275498153E-2"/>
        </c:manualLayout>
      </c:layout>
    </c:title>
    <c:view3D>
      <c:rAngAx val="1"/>
    </c:view3D>
    <c:plotArea>
      <c:layout>
        <c:manualLayout>
          <c:layoutTarget val="inner"/>
          <c:xMode val="edge"/>
          <c:yMode val="edge"/>
          <c:x val="7.9841744771449369E-2"/>
          <c:y val="0.26754528402250904"/>
          <c:w val="0.85258560122722016"/>
          <c:h val="0.42709668990360622"/>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5.0936790785539414E-3"/>
                  <c:y val="-0.20527564435568577"/>
                </c:manualLayout>
              </c:layout>
              <c:showVal val="1"/>
            </c:dLbl>
            <c:dLbl>
              <c:idx val="1"/>
              <c:layout>
                <c:manualLayout>
                  <c:x val="7.9155388485657244E-3"/>
                  <c:y val="-0.23819722463301507"/>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2918</c:v>
                </c:pt>
                <c:pt idx="1">
                  <c:v>2920</c:v>
                </c:pt>
                <c:pt idx="2">
                  <c:v>1040</c:v>
                </c:pt>
                <c:pt idx="3">
                  <c:v>0</c:v>
                </c:pt>
                <c:pt idx="4">
                  <c:v>0</c:v>
                </c:pt>
              </c:numCache>
            </c:numRef>
          </c:val>
        </c:ser>
        <c:shape val="cylinder"/>
        <c:axId val="152328448"/>
        <c:axId val="152334336"/>
        <c:axId val="0"/>
      </c:bar3DChart>
      <c:catAx>
        <c:axId val="15232844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334336"/>
        <c:crosses val="autoZero"/>
        <c:lblAlgn val="ctr"/>
        <c:lblOffset val="100"/>
      </c:catAx>
      <c:valAx>
        <c:axId val="152334336"/>
        <c:scaling>
          <c:orientation val="minMax"/>
        </c:scaling>
        <c:axPos val="l"/>
        <c:majorGridlines/>
        <c:numFmt formatCode="#,##0" sourceLinked="1"/>
        <c:tickLblPos val="nextTo"/>
        <c:txPr>
          <a:bodyPr/>
          <a:lstStyle/>
          <a:p>
            <a:pPr>
              <a:defRPr sz="1000" baseline="0"/>
            </a:pPr>
            <a:endParaRPr lang="ru-RU"/>
          </a:p>
        </c:txPr>
        <c:crossAx val="152328448"/>
        <c:crosses val="autoZero"/>
        <c:crossBetween val="between"/>
      </c:valAx>
    </c:plotArea>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взимаемый в связи с применением  патентной системы налогообложения </a:t>
            </a:r>
          </a:p>
          <a:p>
            <a:pP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14375653527169191"/>
          <c:y val="0"/>
        </c:manualLayout>
      </c:layout>
    </c:title>
    <c:view3D>
      <c:rAngAx val="1"/>
    </c:view3D>
    <c:plotArea>
      <c:layout>
        <c:manualLayout>
          <c:layoutTarget val="inner"/>
          <c:xMode val="edge"/>
          <c:yMode val="edge"/>
          <c:x val="7.2602119105590432E-2"/>
          <c:y val="0.26754528402250904"/>
          <c:w val="0.90337907708743193"/>
          <c:h val="0.42709668990360644"/>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583885892E-2"/>
                  <c:y val="-0.24478154068848096"/>
                </c:manualLayout>
              </c:layout>
              <c:showVal val="1"/>
            </c:dLbl>
            <c:dLbl>
              <c:idx val="1"/>
              <c:layout>
                <c:manualLayout>
                  <c:x val="1.2148328503583369E-2"/>
                  <c:y val="-0.2381972246330151"/>
                </c:manualLayout>
              </c:layout>
              <c:showVal val="1"/>
            </c:dLbl>
            <c:dLbl>
              <c:idx val="2"/>
              <c:layout>
                <c:manualLayout>
                  <c:x val="9.4221231139644725E-3"/>
                  <c:y val="-0.21980002343394375"/>
                </c:manualLayout>
              </c:layout>
              <c:showVal val="1"/>
            </c:dLbl>
            <c:dLbl>
              <c:idx val="3"/>
              <c:layout>
                <c:manualLayout>
                  <c:x val="7.6285757073869045E-3"/>
                  <c:y val="-0.21728242983037607"/>
                </c:manualLayout>
              </c:layout>
              <c:showVal val="1"/>
            </c:dLbl>
            <c:dLbl>
              <c:idx val="4"/>
              <c:layout>
                <c:manualLayout>
                  <c:x val="4.9023703177680823E-3"/>
                  <c:y val="-0.21863817679770159"/>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General</c:formatCode>
                <c:ptCount val="5"/>
                <c:pt idx="0" formatCode="#,##0">
                  <c:v>479</c:v>
                </c:pt>
                <c:pt idx="1">
                  <c:v>420</c:v>
                </c:pt>
                <c:pt idx="2">
                  <c:v>430</c:v>
                </c:pt>
                <c:pt idx="3">
                  <c:v>447</c:v>
                </c:pt>
                <c:pt idx="4">
                  <c:v>465</c:v>
                </c:pt>
              </c:numCache>
            </c:numRef>
          </c:val>
        </c:ser>
        <c:shape val="cylinder"/>
        <c:axId val="152317952"/>
        <c:axId val="152319488"/>
        <c:axId val="0"/>
      </c:bar3DChart>
      <c:catAx>
        <c:axId val="15231795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319488"/>
        <c:crosses val="autoZero"/>
        <c:lblAlgn val="ctr"/>
        <c:lblOffset val="100"/>
      </c:catAx>
      <c:valAx>
        <c:axId val="152319488"/>
        <c:scaling>
          <c:orientation val="minMax"/>
        </c:scaling>
        <c:axPos val="l"/>
        <c:majorGridlines/>
        <c:numFmt formatCode="#,##0" sourceLinked="1"/>
        <c:tickLblPos val="nextTo"/>
        <c:txPr>
          <a:bodyPr/>
          <a:lstStyle/>
          <a:p>
            <a:pPr>
              <a:defRPr sz="1000" baseline="0"/>
            </a:pPr>
            <a:endParaRPr lang="ru-RU"/>
          </a:p>
        </c:txPr>
        <c:crossAx val="152317952"/>
        <c:crosses val="autoZero"/>
        <c:crossBetween val="between"/>
      </c:valAx>
    </c:plotArea>
    <c:plotVisOnly val="1"/>
  </c:chart>
  <c:txPr>
    <a:bodyPr/>
    <a:lstStyle/>
    <a:p>
      <a:pPr>
        <a:defRPr sz="1800"/>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на имущество физических лиц,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0694244097484051E-2"/>
                  <c:y val="-0.23790659632928454"/>
                </c:manualLayout>
              </c:layout>
              <c:showVal val="1"/>
            </c:dLbl>
            <c:dLbl>
              <c:idx val="3"/>
              <c:layout>
                <c:manualLayout>
                  <c:x val="1.7782587124729049E-2"/>
                  <c:y val="-0.2349189906932293"/>
                </c:manualLayout>
              </c:layout>
              <c:showVal val="1"/>
            </c:dLbl>
            <c:dLbl>
              <c:idx val="4"/>
              <c:layout>
                <c:manualLayout>
                  <c:x val="1.0546116109394854E-2"/>
                  <c:y val="-0.23603934280675012"/>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3026</c:v>
                </c:pt>
                <c:pt idx="1">
                  <c:v>2700</c:v>
                </c:pt>
                <c:pt idx="2">
                  <c:v>2857</c:v>
                </c:pt>
                <c:pt idx="3">
                  <c:v>2857</c:v>
                </c:pt>
                <c:pt idx="4">
                  <c:v>2857</c:v>
                </c:pt>
              </c:numCache>
            </c:numRef>
          </c:val>
        </c:ser>
        <c:shape val="cylinder"/>
        <c:axId val="152547328"/>
        <c:axId val="152549632"/>
        <c:axId val="0"/>
      </c:bar3DChart>
      <c:catAx>
        <c:axId val="15254732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549632"/>
        <c:crosses val="autoZero"/>
        <c:lblAlgn val="ctr"/>
        <c:lblOffset val="100"/>
      </c:catAx>
      <c:valAx>
        <c:axId val="152549632"/>
        <c:scaling>
          <c:orientation val="minMax"/>
        </c:scaling>
        <c:axPos val="l"/>
        <c:majorGridlines/>
        <c:numFmt formatCode="#,##0" sourceLinked="1"/>
        <c:tickLblPos val="nextTo"/>
        <c:txPr>
          <a:bodyPr/>
          <a:lstStyle/>
          <a:p>
            <a:pPr>
              <a:defRPr sz="1000" baseline="0"/>
            </a:pPr>
            <a:endParaRPr lang="ru-RU"/>
          </a:p>
        </c:txPr>
        <c:crossAx val="152547328"/>
        <c:crosses val="autoZero"/>
        <c:crossBetween val="between"/>
      </c:valAx>
    </c:plotArea>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Земельный налог,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933364966764556"/>
          <c:y val="0.25484736014846038"/>
          <c:w val="0.8088467404269849"/>
          <c:h val="0.44280255006339164"/>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3765</c:v>
                </c:pt>
                <c:pt idx="1">
                  <c:v>3698</c:v>
                </c:pt>
                <c:pt idx="2">
                  <c:v>3495</c:v>
                </c:pt>
                <c:pt idx="3">
                  <c:v>3495</c:v>
                </c:pt>
                <c:pt idx="4">
                  <c:v>3495</c:v>
                </c:pt>
              </c:numCache>
            </c:numRef>
          </c:val>
        </c:ser>
        <c:shape val="cylinder"/>
        <c:axId val="152628224"/>
        <c:axId val="152437504"/>
        <c:axId val="0"/>
      </c:bar3DChart>
      <c:catAx>
        <c:axId val="15262822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437504"/>
        <c:crosses val="autoZero"/>
        <c:lblAlgn val="ctr"/>
        <c:lblOffset val="100"/>
      </c:catAx>
      <c:valAx>
        <c:axId val="152437504"/>
        <c:scaling>
          <c:orientation val="minMax"/>
        </c:scaling>
        <c:axPos val="l"/>
        <c:majorGridlines/>
        <c:numFmt formatCode="#,##0" sourceLinked="1"/>
        <c:tickLblPos val="nextTo"/>
        <c:txPr>
          <a:bodyPr/>
          <a:lstStyle/>
          <a:p>
            <a:pPr>
              <a:defRPr sz="1000" baseline="0"/>
            </a:pPr>
            <a:endParaRPr lang="ru-RU"/>
          </a:p>
        </c:txPr>
        <c:crossAx val="152628224"/>
        <c:crosses val="autoZero"/>
        <c:crossBetween val="between"/>
      </c:valAx>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36086134990837E-2"/>
                  <c:y val="-0.18711330104426277"/>
                </c:manualLayout>
              </c:layout>
              <c:showVal val="1"/>
            </c:dLbl>
            <c:dLbl>
              <c:idx val="3"/>
              <c:layout>
                <c:manualLayout>
                  <c:x val="1.3411033022329577E-2"/>
                  <c:y val="-0.18412569540820611"/>
                </c:manualLayout>
              </c:layout>
              <c:showVal val="1"/>
            </c:dLbl>
            <c:dLbl>
              <c:idx val="4"/>
              <c:layout>
                <c:manualLayout>
                  <c:x val="1.491767021179434E-2"/>
                  <c:y val="-0.17889688561109987"/>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2019 год (Факт)</c:v>
                </c:pt>
                <c:pt idx="1">
                  <c:v>2020 год (Утвержденный прогноз)</c:v>
                </c:pt>
                <c:pt idx="2">
                  <c:v>2021 год (Прогноз)</c:v>
                </c:pt>
                <c:pt idx="3">
                  <c:v>2022 год (Прогноз)</c:v>
                </c:pt>
                <c:pt idx="4">
                  <c:v>2023 год  (Прогноз)</c:v>
                </c:pt>
              </c:strCache>
            </c:strRef>
          </c:cat>
          <c:val>
            <c:numRef>
              <c:f>Лист1!$B$2:$B$6</c:f>
              <c:numCache>
                <c:formatCode>#,##0</c:formatCode>
                <c:ptCount val="5"/>
                <c:pt idx="0">
                  <c:v>10237</c:v>
                </c:pt>
                <c:pt idx="1">
                  <c:v>13462</c:v>
                </c:pt>
                <c:pt idx="2">
                  <c:v>18604</c:v>
                </c:pt>
                <c:pt idx="3">
                  <c:v>54588</c:v>
                </c:pt>
                <c:pt idx="4">
                  <c:v>20385</c:v>
                </c:pt>
              </c:numCache>
            </c:numRef>
          </c:val>
        </c:ser>
        <c:shape val="cylinder"/>
        <c:axId val="152498560"/>
        <c:axId val="152500096"/>
        <c:axId val="0"/>
      </c:bar3DChart>
      <c:catAx>
        <c:axId val="15249856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2500096"/>
        <c:crosses val="autoZero"/>
        <c:lblAlgn val="ctr"/>
        <c:lblOffset val="100"/>
      </c:catAx>
      <c:valAx>
        <c:axId val="152500096"/>
        <c:scaling>
          <c:orientation val="minMax"/>
        </c:scaling>
        <c:axPos val="l"/>
        <c:majorGridlines/>
        <c:numFmt formatCode="#,##0" sourceLinked="1"/>
        <c:tickLblPos val="nextTo"/>
        <c:txPr>
          <a:bodyPr/>
          <a:lstStyle/>
          <a:p>
            <a:pPr>
              <a:defRPr sz="1000" baseline="0"/>
            </a:pPr>
            <a:endParaRPr lang="ru-RU"/>
          </a:p>
        </c:txPr>
        <c:crossAx val="152498560"/>
        <c:crosses val="autoZero"/>
        <c:crossBetween val="between"/>
      </c:valAx>
    </c:plotArea>
    <c:plotVisOnly val="1"/>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cdr:x>
      <cdr:y>0</cdr:y>
    </cdr:from>
    <cdr:to>
      <cdr:x>0.0212</cdr:x>
      <cdr:y>0.1175</cdr:y>
    </cdr:to>
    <cdr:sp macro="" textlink="">
      <cdr:nvSpPr>
        <cdr:cNvPr id="2" name="TextBox 2"/>
        <cdr:cNvSpPr txBox="1"/>
      </cdr:nvSpPr>
      <cdr:spPr>
        <a:xfrm xmlns:a="http://schemas.openxmlformats.org/drawingml/2006/main">
          <a:off x="0" y="0"/>
          <a:ext cx="18473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Franklin Gothic Book"/>
            </a:defRPr>
          </a:lvl1pPr>
          <a:lvl2pPr marL="457200" algn="l" defTabSz="914400" rtl="0" eaLnBrk="1" latinLnBrk="0" hangingPunct="1">
            <a:defRPr sz="1800" kern="1200">
              <a:solidFill>
                <a:sysClr val="windowText" lastClr="000000"/>
              </a:solidFill>
              <a:latin typeface="Franklin Gothic Book"/>
            </a:defRPr>
          </a:lvl2pPr>
          <a:lvl3pPr marL="914400" algn="l" defTabSz="914400" rtl="0" eaLnBrk="1" latinLnBrk="0" hangingPunct="1">
            <a:defRPr sz="1800" kern="1200">
              <a:solidFill>
                <a:sysClr val="windowText" lastClr="000000"/>
              </a:solidFill>
              <a:latin typeface="Franklin Gothic Book"/>
            </a:defRPr>
          </a:lvl3pPr>
          <a:lvl4pPr marL="1371600" algn="l" defTabSz="914400" rtl="0" eaLnBrk="1" latinLnBrk="0" hangingPunct="1">
            <a:defRPr sz="1800" kern="1200">
              <a:solidFill>
                <a:sysClr val="windowText" lastClr="000000"/>
              </a:solidFill>
              <a:latin typeface="Franklin Gothic Book"/>
            </a:defRPr>
          </a:lvl4pPr>
          <a:lvl5pPr marL="1828800" algn="l" defTabSz="914400" rtl="0" eaLnBrk="1" latinLnBrk="0" hangingPunct="1">
            <a:defRPr sz="1800" kern="1200">
              <a:solidFill>
                <a:sysClr val="windowText" lastClr="000000"/>
              </a:solidFill>
              <a:latin typeface="Franklin Gothic Book"/>
            </a:defRPr>
          </a:lvl5pPr>
          <a:lvl6pPr marL="2286000" algn="l" defTabSz="914400" rtl="0" eaLnBrk="1" latinLnBrk="0" hangingPunct="1">
            <a:defRPr sz="1800" kern="1200">
              <a:solidFill>
                <a:sysClr val="windowText" lastClr="000000"/>
              </a:solidFill>
              <a:latin typeface="Franklin Gothic Book"/>
            </a:defRPr>
          </a:lvl6pPr>
          <a:lvl7pPr marL="2743200" algn="l" defTabSz="914400" rtl="0" eaLnBrk="1" latinLnBrk="0" hangingPunct="1">
            <a:defRPr sz="1800" kern="1200">
              <a:solidFill>
                <a:sysClr val="windowText" lastClr="000000"/>
              </a:solidFill>
              <a:latin typeface="Franklin Gothic Book"/>
            </a:defRPr>
          </a:lvl7pPr>
          <a:lvl8pPr marL="3200400" algn="l" defTabSz="914400" rtl="0" eaLnBrk="1" latinLnBrk="0" hangingPunct="1">
            <a:defRPr sz="1800" kern="1200">
              <a:solidFill>
                <a:sysClr val="windowText" lastClr="000000"/>
              </a:solidFill>
              <a:latin typeface="Franklin Gothic Book"/>
            </a:defRPr>
          </a:lvl8pPr>
          <a:lvl9pPr marL="3657600" algn="l" defTabSz="914400" rtl="0" eaLnBrk="1" latinLnBrk="0" hangingPunct="1">
            <a:defRPr sz="1800" kern="1200">
              <a:solidFill>
                <a:sysClr val="windowText" lastClr="000000"/>
              </a:solidFill>
              <a:latin typeface="Franklin Gothic Book"/>
            </a:defRPr>
          </a:lvl9pPr>
        </a:lstStyle>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0.11111</cdr:x>
      <cdr:y>0.8</cdr:y>
    </cdr:from>
    <cdr:to>
      <cdr:x>0.31746</cdr:x>
      <cdr:y>1</cdr:y>
    </cdr:to>
    <cdr:sp macro="" textlink="">
      <cdr:nvSpPr>
        <cdr:cNvPr id="3" name="TextBox 2"/>
        <cdr:cNvSpPr txBox="1"/>
      </cdr:nvSpPr>
      <cdr:spPr>
        <a:xfrm xmlns:a="http://schemas.openxmlformats.org/drawingml/2006/main">
          <a:off x="1000132" y="1714512"/>
          <a:ext cx="1857388" cy="4286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345E7-C782-4C71-B520-D74042FD9E66}" type="datetimeFigureOut">
              <a:rPr lang="ru-RU" smtClean="0"/>
              <a:pPr/>
              <a:t>28.12.2020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CACF1-2239-4801-82B4-1D054A631B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35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C2BB34-D3ED-427A-9E97-0B63E679BDD4}" type="datetimeFigureOut">
              <a:rPr lang="ru-RU" smtClean="0"/>
              <a:pPr/>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C2BB34-D3ED-427A-9E97-0B63E679BDD4}" type="datetimeFigureOut">
              <a:rPr lang="ru-RU" smtClean="0"/>
              <a:pPr/>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C2BB34-D3ED-427A-9E97-0B63E679BDD4}" type="datetimeFigureOut">
              <a:rPr lang="ru-RU" smtClean="0"/>
              <a:pPr/>
              <a:t>28.12.2020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C2BB34-D3ED-427A-9E97-0B63E679BDD4}" type="datetimeFigureOut">
              <a:rPr lang="ru-RU" smtClean="0"/>
              <a:pPr/>
              <a:t>28.12.2020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C2BB34-D3ED-427A-9E97-0B63E679BDD4}" type="datetimeFigureOut">
              <a:rPr lang="ru-RU" smtClean="0"/>
              <a:pPr/>
              <a:t>28.12.2020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2BB34-D3ED-427A-9E97-0B63E679BDD4}" type="datetimeFigureOut">
              <a:rPr lang="ru-RU" smtClean="0"/>
              <a:pPr/>
              <a:t>28.12.2020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9518E-E263-4108-8EBA-BC8BD3A3F4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0" y="1819274"/>
            <a:ext cx="9001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472" y="3500438"/>
            <a:ext cx="7667652" cy="830997"/>
          </a:xfrm>
          <a:prstGeom prst="rect">
            <a:avLst/>
          </a:prstGeom>
        </p:spPr>
        <p:txBody>
          <a:bodyPr wrap="square">
            <a:spAutoFit/>
          </a:bodyPr>
          <a:lstStyle/>
          <a:p>
            <a:r>
              <a:rPr lang="ru-RU" sz="4800" b="1" i="1" dirty="0">
                <a:solidFill>
                  <a:srgbClr val="403152"/>
                </a:solidFill>
                <a:latin typeface="Times New Roman" pitchFamily="18" charset="0"/>
                <a:ea typeface="Times New Roman" pitchFamily="18" charset="0"/>
                <a:cs typeface="Times New Roman" pitchFamily="18" charset="0"/>
              </a:rPr>
              <a:t>БЮДЖЕТ ДЛЯ ГРАЖДАН</a:t>
            </a:r>
            <a:endParaRPr lang="ru-RU" dirty="0"/>
          </a:p>
        </p:txBody>
      </p:sp>
      <p:sp>
        <p:nvSpPr>
          <p:cNvPr id="10" name="Прямоугольник 9"/>
          <p:cNvSpPr/>
          <p:nvPr/>
        </p:nvSpPr>
        <p:spPr>
          <a:xfrm>
            <a:off x="285720" y="4714884"/>
            <a:ext cx="8501122" cy="1292662"/>
          </a:xfrm>
          <a:prstGeom prst="rect">
            <a:avLst/>
          </a:prstGeom>
        </p:spPr>
        <p:txBody>
          <a:bodyPr wrap="square">
            <a:spAutoFit/>
          </a:bodyPr>
          <a:lstStyle/>
          <a:p>
            <a:pPr lvl="0" algn="ctr" eaLnBrk="0" fontAlgn="base" hangingPunct="0">
              <a:spcBef>
                <a:spcPct val="0"/>
              </a:spcBef>
              <a:spcAft>
                <a:spcPct val="0"/>
              </a:spcAft>
              <a:tabLst>
                <a:tab pos="4286250" algn="l"/>
                <a:tab pos="5029200" algn="l"/>
              </a:tabLst>
            </a:pPr>
            <a:r>
              <a:rPr lang="ru-RU" sz="2000" b="1" dirty="0" smtClean="0">
                <a:solidFill>
                  <a:srgbClr val="403152"/>
                </a:solidFill>
                <a:latin typeface="Times New Roman" pitchFamily="18" charset="0"/>
                <a:ea typeface="Times New Roman" pitchFamily="18" charset="0"/>
                <a:cs typeface="Times New Roman" pitchFamily="18" charset="0"/>
              </a:rPr>
              <a:t>к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решению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Думы городского округа</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от 17.12.2020 года № 51/3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 бюджете городского округа </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2021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 и плановый период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2022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и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2023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годов»</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endParaRPr lang="ru-RU" dirty="0">
              <a:solidFill>
                <a:prstClr val="black"/>
              </a:solidFill>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 name="Рисунок 10" descr="C:\Users\User\Desktop\Бюджет для граждан\Картинки для бюджета для граждан\f--iKnCbjSA.jpg"/>
          <p:cNvPicPr/>
          <p:nvPr/>
        </p:nvPicPr>
        <p:blipFill>
          <a:blip r:embed="rId4" cstate="print"/>
          <a:srcRect/>
          <a:stretch>
            <a:fillRect/>
          </a:stretch>
        </p:blipFill>
        <p:spPr bwMode="auto">
          <a:xfrm>
            <a:off x="6000760" y="142852"/>
            <a:ext cx="2928958" cy="2500330"/>
          </a:xfrm>
          <a:prstGeom prst="rect">
            <a:avLst/>
          </a:prstGeom>
          <a:noFill/>
          <a:ln w="9525">
            <a:noFill/>
            <a:miter lim="800000"/>
            <a:headEnd/>
            <a:tailEnd/>
          </a:ln>
        </p:spPr>
      </p:pic>
      <p:pic>
        <p:nvPicPr>
          <p:cNvPr id="12" name="Рисунок 11" descr="C:\Users\User\Desktop\Бюджет для граждан\Картинки для бюджета для граждан\mnI94c-XOfE.jpg"/>
          <p:cNvPicPr/>
          <p:nvPr/>
        </p:nvPicPr>
        <p:blipFill>
          <a:blip r:embed="rId5" cstate="print"/>
          <a:srcRect/>
          <a:stretch>
            <a:fillRect/>
          </a:stretch>
        </p:blipFill>
        <p:spPr bwMode="auto">
          <a:xfrm>
            <a:off x="3000364" y="142852"/>
            <a:ext cx="3000396" cy="2500330"/>
          </a:xfrm>
          <a:prstGeom prst="rect">
            <a:avLst/>
          </a:prstGeom>
          <a:noFill/>
          <a:ln w="9525">
            <a:noFill/>
            <a:miter lim="800000"/>
            <a:headEnd/>
            <a:tailEnd/>
          </a:ln>
        </p:spPr>
      </p:pic>
      <p:pic>
        <p:nvPicPr>
          <p:cNvPr id="14" name="Рисунок 13" descr="C:\Users\User\Desktop\Бюджет для граждан\Картинки для бюджета для граждан\IMG_6516-2.jpg"/>
          <p:cNvPicPr/>
          <p:nvPr/>
        </p:nvPicPr>
        <p:blipFill>
          <a:blip r:embed="rId6" cstate="print"/>
          <a:srcRect/>
          <a:stretch>
            <a:fillRect/>
          </a:stretch>
        </p:blipFill>
        <p:spPr bwMode="auto">
          <a:xfrm>
            <a:off x="285720" y="142852"/>
            <a:ext cx="2714644" cy="2500330"/>
          </a:xfrm>
          <a:prstGeom prst="rect">
            <a:avLst/>
          </a:prstGeom>
          <a:noFill/>
          <a:ln w="9525">
            <a:noFill/>
            <a:miter lim="800000"/>
            <a:headEnd/>
            <a:tailEnd/>
          </a:ln>
        </p:spPr>
      </p:pic>
    </p:spTree>
    <p:controls>
      <p:control spid="1030" name="SapphireHiddenControl" r:id="rId2" imgW="6095880" imgH="4067280"/>
    </p:controls>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0"/>
            <a:ext cx="58060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42844" y="142852"/>
            <a:ext cx="8786874" cy="6017032"/>
          </a:xfrm>
          <a:prstGeom prst="rect">
            <a:avLst/>
          </a:prstGeom>
        </p:spPr>
        <p:txBody>
          <a:bodyPr wrap="square">
            <a:spAutoFit/>
          </a:bodyPr>
          <a:lstStyle/>
          <a:p>
            <a:pPr algn="just"/>
            <a:r>
              <a:rPr lang="ru-RU" sz="1100" b="1" dirty="0" smtClean="0">
                <a:latin typeface="Times New Roman" pitchFamily="18" charset="0"/>
                <a:cs typeface="Times New Roman" pitchFamily="18" charset="0"/>
              </a:rPr>
              <a:t>    5.Земельный налог</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земельного налога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С 01.01.2014 налоговые ставки в процентном отношении к кадастровой стоимости земельных участков установлены в предельных значениях в соответствии с подпунктом 1 (в размере 0,3 процента) и подпунктом 2 (в размере 1,5 процента) пункта 1 статьи 394 Налогового кодекса Российской Федерации (далее - НК РФ).</a:t>
            </a:r>
          </a:p>
          <a:p>
            <a:pPr algn="just"/>
            <a:r>
              <a:rPr lang="ru-RU" sz="1100" dirty="0" smtClean="0">
                <a:latin typeface="Times New Roman" pitchFamily="18" charset="0"/>
                <a:cs typeface="Times New Roman" pitchFamily="18" charset="0"/>
              </a:rPr>
              <a:t>В 2021 - 2023 годах коэффициент роста поступлений земельного налога планируется в размере 1,000 ежегодно от уровня 2020 года.</a:t>
            </a:r>
          </a:p>
          <a:p>
            <a:pPr algn="just"/>
            <a:r>
              <a:rPr lang="ru-RU" sz="1100" dirty="0" smtClean="0">
                <a:latin typeface="Times New Roman" pitchFamily="18" charset="0"/>
                <a:cs typeface="Times New Roman" pitchFamily="18" charset="0"/>
              </a:rPr>
              <a:t>Установление дополнительных налоговых льгот по уплате земельного налога не планируется.</a:t>
            </a:r>
          </a:p>
          <a:p>
            <a:pPr algn="just"/>
            <a:r>
              <a:rPr lang="ru-RU" sz="1100" b="1" dirty="0" smtClean="0">
                <a:latin typeface="Times New Roman" pitchFamily="18" charset="0"/>
                <a:cs typeface="Times New Roman" pitchFamily="18" charset="0"/>
              </a:rPr>
              <a:t>   6.Налог на имущество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налога на имущество физических лиц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объектов налогообложения с установлением  ставки налога в размере 0,3% в отношении следующих объектов:</a:t>
            </a:r>
            <a:endParaRPr lang="ru-RU" sz="1100" b="1" dirty="0" smtClean="0">
              <a:latin typeface="Times New Roman" pitchFamily="18" charset="0"/>
              <a:cs typeface="Times New Roman" pitchFamily="18" charset="0"/>
            </a:endParaRPr>
          </a:p>
          <a:p>
            <a:pPr lvl="0" algn="just"/>
            <a:r>
              <a:rPr lang="ru-RU" sz="1100" dirty="0" smtClean="0">
                <a:latin typeface="Times New Roman" pitchFamily="18" charset="0"/>
                <a:cs typeface="Times New Roman" pitchFamily="18" charset="0"/>
              </a:rPr>
              <a:t>жилых домов, частей жилых домов, квартир, частей квартир, комнат;</a:t>
            </a:r>
          </a:p>
          <a:p>
            <a:pPr algn="just"/>
            <a:r>
              <a:rPr lang="ru-RU" sz="1100" dirty="0" smtClean="0">
                <a:latin typeface="Times New Roman" pitchFamily="18" charset="0"/>
                <a:cs typeface="Times New Roman" pitchFamily="18" charset="0"/>
              </a:rPr>
              <a:t>2) объектов незавершенного строительства в случае, если проектируемым назначением таких объектов является жилой дом;</a:t>
            </a:r>
          </a:p>
          <a:p>
            <a:pPr algn="just"/>
            <a:r>
              <a:rPr lang="ru-RU" sz="1100" dirty="0" smtClean="0">
                <a:latin typeface="Times New Roman" pitchFamily="18" charset="0"/>
                <a:cs typeface="Times New Roman" pitchFamily="18" charset="0"/>
              </a:rPr>
              <a:t>3) единых недвижимых комплексов, в состав которых входит хотя бы один жилой дом;</a:t>
            </a:r>
          </a:p>
          <a:p>
            <a:pPr algn="just"/>
            <a:r>
              <a:rPr lang="ru-RU" sz="1100" dirty="0" smtClean="0">
                <a:latin typeface="Times New Roman" pitchFamily="18" charset="0"/>
                <a:cs typeface="Times New Roman" pitchFamily="18" charset="0"/>
              </a:rPr>
              <a:t>4) гаражей и </a:t>
            </a:r>
            <a:r>
              <a:rPr lang="ru-RU" sz="1100" dirty="0" err="1" smtClean="0">
                <a:latin typeface="Times New Roman" pitchFamily="18" charset="0"/>
                <a:cs typeface="Times New Roman" pitchFamily="18" charset="0"/>
              </a:rPr>
              <a:t>машино-мест</a:t>
            </a:r>
            <a:r>
              <a:rPr lang="ru-RU" sz="1100" dirty="0" smtClean="0">
                <a:latin typeface="Times New Roman" pitchFamily="18" charset="0"/>
                <a:cs typeface="Times New Roman" pitchFamily="18" charset="0"/>
              </a:rPr>
              <a:t>;</a:t>
            </a:r>
          </a:p>
          <a:p>
            <a:pPr algn="just"/>
            <a:r>
              <a:rPr lang="ru-RU" sz="1100" dirty="0" smtClean="0">
                <a:latin typeface="Times New Roman" pitchFamily="18" charset="0"/>
                <a:cs typeface="Times New Roman" pitchFamily="18" charset="0"/>
              </a:rPr>
              <a:t>и  в размере  0,5 процента в отношении прочих объектов налогообложения.</a:t>
            </a:r>
          </a:p>
          <a:p>
            <a:pPr algn="just"/>
            <a:r>
              <a:rPr lang="ru-RU" sz="1100" dirty="0" smtClean="0">
                <a:latin typeface="Times New Roman" pitchFamily="18" charset="0"/>
                <a:cs typeface="Times New Roman" pitchFamily="18" charset="0"/>
              </a:rPr>
              <a:t>Льготы по налогу на имущество физических лиц сохранены и будут предоставляться 15 льготным категориям.</a:t>
            </a:r>
          </a:p>
          <a:p>
            <a:pPr algn="just"/>
            <a:r>
              <a:rPr lang="ru-RU" sz="1100" dirty="0" smtClean="0">
                <a:latin typeface="Times New Roman" pitchFamily="18" charset="0"/>
                <a:cs typeface="Times New Roman" pitchFamily="18" charset="0"/>
              </a:rPr>
              <a:t>Кроме того, при этом будут применяться установленные статьей 403 Налогового кодекса Российской Федерации налоговые вычеты, например, в отношении квартиры налоговый вычет будет предоставляться в размере кадастровой стоимости 20 кв. метров каждой из квартир, находящихся в собственности налогоплательщика, в отношении комнат 10 кв. м, в отношении жилых домов 50 кв.м.</a:t>
            </a:r>
          </a:p>
          <a:p>
            <a:pPr algn="just"/>
            <a:r>
              <a:rPr lang="ru-RU" sz="1100" dirty="0" smtClean="0">
                <a:latin typeface="Times New Roman" pitchFamily="18" charset="0"/>
                <a:cs typeface="Times New Roman" pitchFamily="18" charset="0"/>
              </a:rPr>
              <a:t>Первые три года с момента введения нового порядка исчисления налога исходя из кадастровой стоимости имущества являются переходными. Для них установлен особый порядок расчета и применение временных понижающих коэффициентов, которые позволят снизить налоговую нагрузку на граждан: </a:t>
            </a:r>
          </a:p>
          <a:p>
            <a:pPr algn="just"/>
            <a:r>
              <a:rPr lang="ru-RU" sz="1100" dirty="0" smtClean="0">
                <a:latin typeface="Times New Roman" pitchFamily="18" charset="0"/>
                <a:cs typeface="Times New Roman" pitchFamily="18" charset="0"/>
              </a:rPr>
              <a:t>в первый год - 0,2;   во второй - 0,4;   в третий - 0,6.</a:t>
            </a:r>
          </a:p>
          <a:p>
            <a:pPr algn="just"/>
            <a:r>
              <a:rPr lang="ru-RU" sz="1100" dirty="0" smtClean="0">
                <a:latin typeface="Times New Roman" pitchFamily="18" charset="0"/>
                <a:cs typeface="Times New Roman" pitchFamily="18" charset="0"/>
              </a:rPr>
              <a:t>Если сумма налога исходя из кадастровой стоимости без учета переходных правил оказалась меньше, чем сумма налога исходя из инвентаризационной стоимости, налог рассчитают без учета переходных правил.</a:t>
            </a:r>
          </a:p>
          <a:p>
            <a:pPr algn="just"/>
            <a:r>
              <a:rPr lang="ru-RU" sz="1100" b="1" dirty="0" smtClean="0">
                <a:latin typeface="Times New Roman" pitchFamily="18" charset="0"/>
                <a:cs typeface="Times New Roman" pitchFamily="18" charset="0"/>
              </a:rPr>
              <a:t>    7.Государственная пошлина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В связи с ростом среднего уровня цен  на потребительские товары, в том числе с учетом уровня инфляции, проведена индексация размера государственной пошлины.</a:t>
            </a:r>
          </a:p>
          <a:p>
            <a:pPr algn="just"/>
            <a:r>
              <a:rPr lang="ru-RU" sz="1100" dirty="0" smtClean="0">
                <a:latin typeface="Times New Roman" pitchFamily="18" charset="0"/>
                <a:cs typeface="Times New Roman" pitchFamily="18" charset="0"/>
              </a:rPr>
              <a:t>В плановом периоде коэффициент роста поступлений государственной пошлины в доходы бюджета городского округа  Верхний Тагил предусмотрен в размере: в 2021 году – 1,026%, в 2022 году – 1,024%; в 2023 году – 1,030%.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1100"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0" y="0"/>
            <a:ext cx="9144000" cy="7709803"/>
          </a:xfrm>
          <a:prstGeom prst="rect">
            <a:avLst/>
          </a:prstGeom>
          <a:noFill/>
        </p:spPr>
        <p:txBody>
          <a:bodyPr wrap="square" rtlCol="0">
            <a:spAutoFit/>
          </a:bodyPr>
          <a:lstStyle/>
          <a:p>
            <a:pPr algn="just"/>
            <a:endParaRPr lang="ru-RU" sz="1100" b="1"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8.</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Неналоговые доходы бюджета</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городского округа Верхний Тагил в 2021 - 2023 годах.</a:t>
            </a:r>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Использование имущества, находящегося в муниципальной собственности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С 2012 года базовая ставка арендной платы за использование недвижимого муниципального имущества составляет 180 рублей за 1 кв. м в год с применением повышающих (понижающих) коэффициентов. </a:t>
            </a: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Платежи при пользовании природными ресурсами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Верхний Тагил в 2021 году составляет 60%.</a:t>
            </a:r>
          </a:p>
          <a:p>
            <a:pPr algn="just"/>
            <a:r>
              <a:rPr lang="ru-RU" sz="1100" dirty="0" smtClean="0">
                <a:latin typeface="Times New Roman" pitchFamily="18" charset="0"/>
                <a:cs typeface="Times New Roman" pitchFamily="18" charset="0"/>
              </a:rPr>
              <a:t>В плановом периоде темп роста поступлений платы за негативное воздействие на окружающую среду предусмотрен в размере 1,0 ежегодно.</a:t>
            </a:r>
          </a:p>
          <a:p>
            <a:pPr algn="just"/>
            <a:r>
              <a:rPr lang="ru-RU" sz="1100" dirty="0" smtClean="0">
                <a:latin typeface="Times New Roman" pitchFamily="18" charset="0"/>
                <a:cs typeface="Times New Roman" pitchFamily="18" charset="0"/>
              </a:rPr>
              <a:t>В связи с  внесенными изменениями в Бюджетный кодекс Российской Федерации изменился порядок зачисления штрафов в бюджеты Российской Федерации.</a:t>
            </a:r>
          </a:p>
          <a:p>
            <a:pPr algn="ctr"/>
            <a:r>
              <a:rPr lang="ru-RU" sz="1100" b="1" dirty="0" smtClean="0">
                <a:solidFill>
                  <a:schemeClr val="accent4">
                    <a:lumMod val="75000"/>
                  </a:schemeClr>
                </a:solidFill>
                <a:latin typeface="Times New Roman" pitchFamily="18" charset="0"/>
                <a:cs typeface="Times New Roman" pitchFamily="18" charset="0"/>
              </a:rPr>
              <a:t>Основные направления</a:t>
            </a:r>
          </a:p>
          <a:p>
            <a:pPr algn="ctr"/>
            <a:r>
              <a:rPr lang="ru-RU" sz="1100" b="1" dirty="0" smtClean="0">
                <a:solidFill>
                  <a:schemeClr val="accent4">
                    <a:lumMod val="75000"/>
                  </a:schemeClr>
                </a:solidFill>
                <a:latin typeface="Times New Roman" pitchFamily="18" charset="0"/>
                <a:cs typeface="Times New Roman" pitchFamily="18" charset="0"/>
              </a:rPr>
              <a:t>бюджетной политики городского округа Верхний Тагил на 2021-2023 годы</a:t>
            </a:r>
          </a:p>
          <a:p>
            <a:pPr algn="ctr"/>
            <a:r>
              <a:rPr lang="ru-RU" sz="1100" b="1" dirty="0" smtClean="0">
                <a:solidFill>
                  <a:schemeClr val="accent2"/>
                </a:solidFill>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Основной целью бюджетной политики городского округа  Верхний Тагил является эффективное управление средствами бюджета городского округа при достижении приоритетных целей социально-экономического развития территории.</a:t>
            </a:r>
          </a:p>
          <a:p>
            <a:pPr algn="just"/>
            <a:r>
              <a:rPr lang="ru-RU" sz="1100" dirty="0" smtClean="0">
                <a:latin typeface="Times New Roman" pitchFamily="18" charset="0"/>
                <a:cs typeface="Times New Roman" pitchFamily="18" charset="0"/>
              </a:rPr>
              <a:t>Бюджетная политика городского округа Верхний Тагил ориентирована на достижение национальных целей развития Российской Федерации, установленных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 на повышение качества жизни населения городского округа,  и на ключевые направления развития экономики и социальной сферы Свердловской области в соответствии с программой «Пятилетка развития Свердловской области» на 2017 - 2021 годы, утвержденной Указом Губернатора Свердловской области от 31.10.2017 № 546-УГ «О программе «Пятилетка развития Свердловской области» на 2017 - 2021 годы».</a:t>
            </a:r>
          </a:p>
          <a:p>
            <a:pPr algn="just"/>
            <a:r>
              <a:rPr lang="ru-RU" sz="1100" dirty="0" smtClean="0">
                <a:latin typeface="Times New Roman" pitchFamily="18" charset="0"/>
                <a:cs typeface="Times New Roman" pitchFamily="18" charset="0"/>
              </a:rPr>
              <a:t>В 2021 - 2023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a:t>
            </a:r>
          </a:p>
          <a:p>
            <a:pPr algn="ctr"/>
            <a:endParaRPr lang="ru-RU" sz="1100" b="1" dirty="0" smtClean="0">
              <a:solidFill>
                <a:schemeClr val="accent4">
                  <a:lumMod val="75000"/>
                </a:schemeClr>
              </a:solidFill>
              <a:latin typeface="Times New Roman" pitchFamily="18" charset="0"/>
              <a:cs typeface="Times New Roman" pitchFamily="18" charset="0"/>
            </a:endParaRPr>
          </a:p>
          <a:p>
            <a:pPr algn="ctr"/>
            <a:r>
              <a:rPr lang="ru-RU" sz="1100" b="1" dirty="0" smtClean="0">
                <a:solidFill>
                  <a:schemeClr val="accent4">
                    <a:lumMod val="75000"/>
                  </a:schemeClr>
                </a:solidFill>
                <a:latin typeface="Times New Roman" pitchFamily="18" charset="0"/>
                <a:cs typeface="Times New Roman" pitchFamily="18" charset="0"/>
              </a:rPr>
              <a:t>Приоритетные направления бюджетной политики в 2021 году </a:t>
            </a:r>
            <a:endParaRPr lang="ru-RU" sz="1100" dirty="0" smtClean="0">
              <a:solidFill>
                <a:schemeClr val="accent4">
                  <a:lumMod val="75000"/>
                </a:schemeClr>
              </a:solidFill>
              <a:latin typeface="Times New Roman" pitchFamily="18" charset="0"/>
              <a:cs typeface="Times New Roman" pitchFamily="18" charset="0"/>
            </a:endParaRPr>
          </a:p>
          <a:p>
            <a:pPr algn="ctr"/>
            <a:r>
              <a:rPr lang="ru-RU" sz="1100" b="1" dirty="0" smtClean="0">
                <a:solidFill>
                  <a:schemeClr val="accent4">
                    <a:lumMod val="75000"/>
                  </a:schemeClr>
                </a:solidFill>
                <a:latin typeface="Times New Roman" pitchFamily="18" charset="0"/>
                <a:cs typeface="Times New Roman" pitchFamily="18" charset="0"/>
              </a:rPr>
              <a:t>и плановом периоде 2022 и 2023 годов</a:t>
            </a:r>
          </a:p>
          <a:p>
            <a:pPr algn="ctr"/>
            <a:endParaRPr lang="ru-RU" sz="1100" dirty="0" smtClean="0">
              <a:solidFill>
                <a:schemeClr val="accent4">
                  <a:lumMod val="75000"/>
                </a:schemeClr>
              </a:solidFill>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2021 году бюджетная политика городского округа Верхний Тагил, как и прежде,  сохранит свою социальную направленность и будет ориентирована на обеспечение сбалансированности и устойчивости бюджета городского округа, повышение качества бюджетного планирования и исполнения бюджета, сдерживание роста долговых обязательств, выполнение задач, поставленных Президентом Российской Федерации в ежегодных Посланиях Федеральному Собранию, указах Президента Российской Федерации.</a:t>
            </a:r>
          </a:p>
          <a:p>
            <a:pPr algn="just"/>
            <a:r>
              <a:rPr lang="ru-RU" sz="1100" dirty="0" smtClean="0">
                <a:latin typeface="Times New Roman" pitchFamily="18" charset="0"/>
                <a:cs typeface="Times New Roman" pitchFamily="18" charset="0"/>
              </a:rPr>
              <a:t>      Приоритетом бюджетной политики в сфере  расходов в 2021-2023 годах будут предоставление качественных муниципальных услуг на основе  целей и задач, определенных майскими Указами Президента  Российской Федерации 2012 года, планами мероприятий («дорожными картами») по развитию отраслей социальной сферы и выполнение мероприятий, предусмотренных программой «Пятилетка развития» Свердловской области  на 2017-2021 годы. </a:t>
            </a:r>
          </a:p>
          <a:p>
            <a:pPr algn="ctr"/>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0" y="0"/>
            <a:ext cx="9144000"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100" dirty="0" smtClean="0">
                <a:latin typeface="Times New Roman" pitchFamily="18" charset="0"/>
                <a:cs typeface="Times New Roman" pitchFamily="18" charset="0"/>
              </a:rPr>
              <a:t>     В 2021 - 2023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 на прогнозный уровень инфляции.</a:t>
            </a:r>
          </a:p>
          <a:p>
            <a:pPr algn="just"/>
            <a:r>
              <a:rPr lang="ru-RU" sz="1100" dirty="0" smtClean="0">
                <a:latin typeface="Times New Roman" pitchFamily="18" charset="0"/>
                <a:cs typeface="Times New Roman" pitchFamily="18" charset="0"/>
              </a:rPr>
              <a:t>Бюджетная политика направлена:</a:t>
            </a:r>
          </a:p>
          <a:p>
            <a:pPr algn="just"/>
            <a:r>
              <a:rPr lang="ru-RU" sz="1100" dirty="0" smtClean="0">
                <a:latin typeface="Times New Roman" pitchFamily="18" charset="0"/>
                <a:cs typeface="Times New Roman" pitchFamily="18" charset="0"/>
              </a:rPr>
              <a:t>      1. Образование</a:t>
            </a:r>
          </a:p>
          <a:p>
            <a:pPr algn="just"/>
            <a:r>
              <a:rPr lang="ru-RU" sz="1100" dirty="0" smtClean="0">
                <a:latin typeface="Times New Roman" pitchFamily="18" charset="0"/>
                <a:cs typeface="Times New Roman" pitchFamily="18" charset="0"/>
              </a:rPr>
              <a:t>  Ключевым направлением развития общего образования является обеспечение высокого качества образования. Для обеспечения качества общего образования вся система должна быть ориентирована на обеспечение возможности получения образования, отвечающего требованиям современной экономики, формирование гармоничной, социально адаптированной, конкурентоспособной, мобильной личности, создание условий для ее самореализации.</a:t>
            </a:r>
          </a:p>
          <a:p>
            <a:pPr algn="just"/>
            <a:r>
              <a:rPr lang="ru-RU" sz="1100" dirty="0" smtClean="0">
                <a:latin typeface="Times New Roman" pitchFamily="18" charset="0"/>
                <a:cs typeface="Times New Roman" pitchFamily="18" charset="0"/>
              </a:rPr>
              <a:t>     Бюджетная политика городского округа Верхний Тагил в сфере образования направлена на:</a:t>
            </a:r>
          </a:p>
          <a:p>
            <a:pPr algn="just"/>
            <a:r>
              <a:rPr lang="ru-RU" sz="1100" dirty="0" smtClean="0">
                <a:latin typeface="Times New Roman" pitchFamily="18" charset="0"/>
                <a:cs typeface="Times New Roman" pitchFamily="18" charset="0"/>
              </a:rPr>
              <a:t>1) сохранение и улучшение материальных и организационных условий для обучения детей;</a:t>
            </a:r>
          </a:p>
          <a:p>
            <a:pPr algn="just"/>
            <a:r>
              <a:rPr lang="ru-RU" sz="1100" dirty="0" smtClean="0">
                <a:latin typeface="Times New Roman" pitchFamily="18" charset="0"/>
                <a:cs typeface="Times New Roman" pitchFamily="18" charset="0"/>
              </a:rPr>
              <a:t>2) сохранение и укрепление кадрового потенциала системы образования;</a:t>
            </a:r>
          </a:p>
          <a:p>
            <a:pPr algn="just"/>
            <a:r>
              <a:rPr lang="ru-RU" sz="1100" dirty="0" smtClean="0">
                <a:latin typeface="Times New Roman" pitchFamily="18" charset="0"/>
                <a:cs typeface="Times New Roman" pitchFamily="18" charset="0"/>
              </a:rPr>
              <a:t>3) обеспечение условий для реализации проектов, направленных на раннюю профориентацию школьников;</a:t>
            </a:r>
          </a:p>
          <a:p>
            <a:pPr algn="just"/>
            <a:r>
              <a:rPr lang="ru-RU" sz="1100" dirty="0" smtClean="0">
                <a:latin typeface="Times New Roman" pitchFamily="18" charset="0"/>
                <a:cs typeface="Times New Roman" pitchFamily="18" charset="0"/>
              </a:rPr>
              <a:t>4) обеспечение доступности всех уровней образования для обучающихся с инвалидностью и ограниченными возможностями здоровья, в том числе с использованием дистанционных технологий;</a:t>
            </a:r>
          </a:p>
          <a:p>
            <a:pPr algn="just"/>
            <a:r>
              <a:rPr lang="ru-RU" sz="1100" dirty="0" smtClean="0">
                <a:latin typeface="Times New Roman" pitchFamily="18" charset="0"/>
                <a:cs typeface="Times New Roman" pitchFamily="18" charset="0"/>
              </a:rPr>
              <a:t>5) развитие организаций отдыха и оздоровления детей, увеличение охвата детей, получающих услуги этих организаций;</a:t>
            </a:r>
          </a:p>
          <a:p>
            <a:pPr algn="just"/>
            <a:r>
              <a:rPr lang="ru-RU" sz="1100" dirty="0" smtClean="0">
                <a:latin typeface="Times New Roman" pitchFamily="18" charset="0"/>
                <a:cs typeface="Times New Roman" pitchFamily="18" charset="0"/>
              </a:rPr>
              <a:t>6) обеспечение детей в возрасте от 5 до 18 лет доступными и качественными условиями для воспитания гармонично развитой и социально ответственной личности путем увеличения охвата дополнительным образованием;</a:t>
            </a:r>
          </a:p>
          <a:p>
            <a:pPr algn="just"/>
            <a:r>
              <a:rPr lang="ru-RU" sz="1100" dirty="0" smtClean="0">
                <a:latin typeface="Times New Roman" pitchFamily="18" charset="0"/>
                <a:cs typeface="Times New Roman" pitchFamily="18" charset="0"/>
              </a:rPr>
              <a:t>7) обеспечение дополнительных выплат (включая денежное вознаграждение) за классное руководство педагогическим работникам муниципальных общеобразовательных организаций;</a:t>
            </a:r>
          </a:p>
          <a:p>
            <a:pPr algn="just"/>
            <a:r>
              <a:rPr lang="ru-RU" sz="1100" dirty="0" smtClean="0">
                <a:latin typeface="Times New Roman" pitchFamily="18" charset="0"/>
                <a:cs typeface="Times New Roman" pitchFamily="18" charset="0"/>
              </a:rPr>
              <a:t>8) обеспечение бесплатным горячим питанием обучающихся, получающих начальное общее образование в государственных и муниципальных общеобразовательных организациях.</a:t>
            </a:r>
          </a:p>
          <a:p>
            <a:pPr algn="just"/>
            <a:r>
              <a:rPr lang="ru-RU" sz="1100" dirty="0" smtClean="0">
                <a:latin typeface="Times New Roman" pitchFamily="18" charset="0"/>
                <a:cs typeface="Times New Roman" pitchFamily="18" charset="0"/>
              </a:rPr>
              <a:t>    2. В сфере жилищно-коммунального хозяйства бюджетная политика направлена на: </a:t>
            </a:r>
          </a:p>
          <a:p>
            <a:pPr algn="just"/>
            <a:r>
              <a:rPr lang="ru-RU" sz="1100" dirty="0" smtClean="0">
                <a:latin typeface="Times New Roman" pitchFamily="18" charset="0"/>
                <a:cs typeface="Times New Roman" pitchFamily="18" charset="0"/>
              </a:rPr>
              <a:t>1) ремонт  сетей тепло- и водоснабжения населения;</a:t>
            </a:r>
          </a:p>
          <a:p>
            <a:pPr algn="just"/>
            <a:r>
              <a:rPr lang="ru-RU" sz="1100" dirty="0" smtClean="0">
                <a:latin typeface="Times New Roman" pitchFamily="18" charset="0"/>
                <a:cs typeface="Times New Roman" pitchFamily="18" charset="0"/>
              </a:rPr>
              <a:t>2) повышение энергетической эффективности;</a:t>
            </a:r>
          </a:p>
          <a:p>
            <a:pPr algn="just"/>
            <a:r>
              <a:rPr lang="ru-RU" sz="1100" dirty="0" smtClean="0">
                <a:latin typeface="Times New Roman" pitchFamily="18" charset="0"/>
                <a:cs typeface="Times New Roman" pitchFamily="18" charset="0"/>
              </a:rPr>
              <a:t>3)создание условий для повышения уровня комфортности проживания граждан на территории городского округа Верхний Тагил  </a:t>
            </a:r>
          </a:p>
          <a:p>
            <a:pPr algn="just"/>
            <a:r>
              <a:rPr lang="ru-RU" sz="1100" dirty="0" smtClean="0">
                <a:latin typeface="Times New Roman" pitchFamily="18" charset="0"/>
                <a:cs typeface="Times New Roman" pitchFamily="18" charset="0"/>
              </a:rPr>
              <a:t>4) благоустройство общественной территории «Набережная огней»;</a:t>
            </a:r>
          </a:p>
          <a:p>
            <a:pPr algn="just"/>
            <a:r>
              <a:rPr lang="ru-RU" sz="1100" dirty="0" smtClean="0">
                <a:latin typeface="Times New Roman" pitchFamily="18" charset="0"/>
                <a:cs typeface="Times New Roman" pitchFamily="18" charset="0"/>
              </a:rPr>
              <a:t>     3. В 2021 - 2023 годах в сфере дорожной деятельности бюджетная политика городского округа Верхний Тагил направлена на :</a:t>
            </a:r>
          </a:p>
          <a:p>
            <a:pPr algn="just"/>
            <a:r>
              <a:rPr lang="ru-RU" sz="1100" dirty="0" smtClean="0">
                <a:latin typeface="Times New Roman" pitchFamily="18" charset="0"/>
                <a:cs typeface="Times New Roman" pitchFamily="18" charset="0"/>
              </a:rPr>
              <a:t>1) на содержание улично-дорожной сети, ремонт дорог </a:t>
            </a:r>
            <a:r>
              <a:rPr lang="en-US" sz="1100" dirty="0" smtClean="0">
                <a:latin typeface="Times New Roman" pitchFamily="18" charset="0"/>
                <a:cs typeface="Times New Roman" pitchFamily="18" charset="0"/>
              </a:rPr>
              <a:t>IV </a:t>
            </a:r>
            <a:r>
              <a:rPr lang="ru-RU" sz="1100" dirty="0" smtClean="0">
                <a:latin typeface="Times New Roman" pitchFamily="18" charset="0"/>
                <a:cs typeface="Times New Roman" pitchFamily="18" charset="0"/>
              </a:rPr>
              <a:t>и  </a:t>
            </a:r>
            <a:r>
              <a:rPr lang="en-US" sz="1100" dirty="0" smtClean="0">
                <a:latin typeface="Times New Roman" pitchFamily="18" charset="0"/>
                <a:cs typeface="Times New Roman" pitchFamily="18" charset="0"/>
              </a:rPr>
              <a:t>V </a:t>
            </a:r>
            <a:r>
              <a:rPr lang="ru-RU" sz="1100" dirty="0" smtClean="0">
                <a:latin typeface="Times New Roman" pitchFamily="18" charset="0"/>
                <a:cs typeface="Times New Roman" pitchFamily="18" charset="0"/>
              </a:rPr>
              <a:t> категории;</a:t>
            </a:r>
          </a:p>
          <a:p>
            <a:pPr algn="just"/>
            <a:r>
              <a:rPr lang="ru-RU" sz="1100" dirty="0" smtClean="0">
                <a:latin typeface="Times New Roman" pitchFamily="18" charset="0"/>
                <a:cs typeface="Times New Roman" pitchFamily="18" charset="0"/>
              </a:rPr>
              <a:t>2)на обустройство пешеходных переходов вблизи образовательных учреждений  в соответствии с национальными стандартами;</a:t>
            </a:r>
          </a:p>
          <a:p>
            <a:pPr algn="just"/>
            <a:r>
              <a:rPr lang="ru-RU" sz="1100" dirty="0" smtClean="0">
                <a:latin typeface="Times New Roman" pitchFamily="18" charset="0"/>
                <a:cs typeface="Times New Roman" pitchFamily="18" charset="0"/>
              </a:rPr>
              <a:t>3) на установку дорожных знаков и нанесение дорожной разметки.</a:t>
            </a:r>
          </a:p>
          <a:p>
            <a:pPr algn="just"/>
            <a:r>
              <a:rPr lang="ru-RU" sz="1100" dirty="0" smtClean="0">
                <a:latin typeface="Times New Roman" pitchFamily="18" charset="0"/>
                <a:cs typeface="Times New Roman" pitchFamily="18" charset="0"/>
              </a:rPr>
              <a:t>     4. В области культуры бюджетная политика направлена на оказание муниципальных услуг в сфере культуры, ориентированных на максимальное удобство для граждан и организаций, пополнение книжных фондов.</a:t>
            </a:r>
          </a:p>
          <a:p>
            <a:pPr algn="just"/>
            <a:r>
              <a:rPr lang="ru-RU" sz="1100" dirty="0" smtClean="0">
                <a:latin typeface="Times New Roman" pitchFamily="18" charset="0"/>
                <a:cs typeface="Times New Roman" pitchFamily="18" charset="0"/>
              </a:rPr>
              <a:t>     5. Физическая культура и спорт.</a:t>
            </a:r>
          </a:p>
          <a:p>
            <a:pPr algn="just"/>
            <a:r>
              <a:rPr lang="ru-RU" sz="1100" dirty="0" smtClean="0">
                <a:latin typeface="Times New Roman" pitchFamily="18" charset="0"/>
                <a:cs typeface="Times New Roman" pitchFamily="18" charset="0"/>
              </a:rPr>
              <a:t>Основной целью развития  физической культуры и спорта является формирование у горожан потребности в здоровом образе жизни и создание условий для ее реализации. </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0"/>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Прогноз социально-экономического развития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214280" y="714356"/>
          <a:ext cx="8643999" cy="5313137"/>
        </p:xfrm>
        <a:graphic>
          <a:graphicData uri="http://schemas.openxmlformats.org/drawingml/2006/table">
            <a:tbl>
              <a:tblPr/>
              <a:tblGrid>
                <a:gridCol w="3250736"/>
                <a:gridCol w="591043"/>
                <a:gridCol w="587379"/>
                <a:gridCol w="571504"/>
                <a:gridCol w="557240"/>
                <a:gridCol w="721553"/>
                <a:gridCol w="716675"/>
                <a:gridCol w="1647869"/>
              </a:tblGrid>
              <a:tr h="187021">
                <a:tc rowSpan="2">
                  <a:txBody>
                    <a:bodyPr/>
                    <a:lstStyle/>
                    <a:p>
                      <a:pPr algn="ctr" fontAlgn="ctr"/>
                      <a:r>
                        <a:rPr lang="ru-RU" sz="900" b="1" i="0" u="none" strike="noStrike" dirty="0">
                          <a:solidFill>
                            <a:schemeClr val="tx1"/>
                          </a:solidFill>
                          <a:latin typeface="Times New Roman" pitchFamily="18" charset="0"/>
                          <a:cs typeface="Times New Roman" pitchFamily="18" charset="0"/>
                        </a:rPr>
                        <a:t>Наименование показателя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rowSpan="2">
                  <a:txBody>
                    <a:bodyPr/>
                    <a:lstStyle/>
                    <a:p>
                      <a:pPr algn="ctr" fontAlgn="ctr"/>
                      <a:r>
                        <a:rPr lang="ru-RU" sz="900" b="1" i="0" u="none" strike="noStrike" dirty="0">
                          <a:solidFill>
                            <a:schemeClr val="tx1"/>
                          </a:solidFill>
                          <a:latin typeface="Times New Roman" pitchFamily="18" charset="0"/>
                          <a:cs typeface="Times New Roman" pitchFamily="18" charset="0"/>
                        </a:rPr>
                        <a:t>Единица измерения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Отчет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Оценка</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gridSpan="3">
                  <a:txBody>
                    <a:bodyPr/>
                    <a:lstStyle/>
                    <a:p>
                      <a:pPr algn="ctr" fontAlgn="ctr"/>
                      <a:r>
                        <a:rPr lang="ru-RU" sz="900" b="1" i="0" u="none" strike="noStrike" dirty="0">
                          <a:solidFill>
                            <a:schemeClr val="tx1"/>
                          </a:solidFill>
                          <a:latin typeface="Times New Roman" pitchFamily="18" charset="0"/>
                          <a:cs typeface="Times New Roman" pitchFamily="18" charset="0"/>
                        </a:rPr>
                        <a:t>Прогноз</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hMerge="1">
                  <a:txBody>
                    <a:bodyPr/>
                    <a:lstStyle/>
                    <a:p>
                      <a:endParaRPr lang="ru-RU"/>
                    </a:p>
                  </a:txBody>
                  <a:tcPr/>
                </a:tc>
                <a:tc hMerge="1">
                  <a:txBody>
                    <a:bodyPr/>
                    <a:lstStyle/>
                    <a:p>
                      <a:endParaRPr lang="ru-RU"/>
                    </a:p>
                  </a:txBody>
                  <a:tcPr/>
                </a:tc>
                <a:tc rowSpan="2">
                  <a:txBody>
                    <a:bodyPr/>
                    <a:lstStyle/>
                    <a:p>
                      <a:pPr algn="ctr" fontAlgn="ctr"/>
                      <a:r>
                        <a:rPr lang="ru-RU" sz="900" b="1" i="0" u="none" strike="noStrike">
                          <a:solidFill>
                            <a:schemeClr val="tx1"/>
                          </a:solidFill>
                          <a:latin typeface="Times New Roman" pitchFamily="18" charset="0"/>
                          <a:cs typeface="Times New Roman" pitchFamily="18" charset="0"/>
                        </a:rPr>
                        <a:t>Пояснения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vMerge="1">
                  <a:txBody>
                    <a:bodyPr/>
                    <a:lstStyle/>
                    <a:p>
                      <a:endParaRPr lang="ru-RU"/>
                    </a:p>
                  </a:txBody>
                  <a:tcPr/>
                </a:tc>
                <a:tc vMerge="1">
                  <a:txBody>
                    <a:bodyPr/>
                    <a:lstStyle/>
                    <a:p>
                      <a:endParaRPr lang="ru-RU"/>
                    </a:p>
                  </a:txBody>
                  <a:tcPr/>
                </a:tc>
                <a:tc>
                  <a:txBody>
                    <a:bodyPr/>
                    <a:lstStyle/>
                    <a:p>
                      <a:pPr algn="ctr" fontAlgn="ctr"/>
                      <a:r>
                        <a:rPr lang="ru-RU" sz="900" b="1" i="0" u="none" strike="noStrike">
                          <a:solidFill>
                            <a:schemeClr val="tx1"/>
                          </a:solidFill>
                          <a:latin typeface="Times New Roman" pitchFamily="18" charset="0"/>
                          <a:cs typeface="Times New Roman" pitchFamily="18" charset="0"/>
                        </a:rPr>
                        <a:t>2019</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a:solidFill>
                            <a:schemeClr val="tx1"/>
                          </a:solidFill>
                          <a:latin typeface="Times New Roman" pitchFamily="18" charset="0"/>
                          <a:cs typeface="Times New Roman" pitchFamily="18" charset="0"/>
                        </a:rPr>
                        <a:t>2020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a:solidFill>
                            <a:schemeClr val="tx1"/>
                          </a:solidFill>
                          <a:latin typeface="Times New Roman" pitchFamily="18" charset="0"/>
                          <a:cs typeface="Times New Roman" pitchFamily="18" charset="0"/>
                        </a:rPr>
                        <a:t>2021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2022</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2023</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vMerge="1">
                  <a:txBody>
                    <a:bodyPr/>
                    <a:lstStyle/>
                    <a:p>
                      <a:endParaRPr lang="ru-RU"/>
                    </a:p>
                  </a:txBody>
                  <a:tcPr/>
                </a:tc>
              </a:tr>
              <a:tr h="187021">
                <a:tc>
                  <a:txBody>
                    <a:bodyPr/>
                    <a:lstStyle/>
                    <a:p>
                      <a:pPr algn="l" fontAlgn="ctr"/>
                      <a:r>
                        <a:rPr lang="en-US" sz="900" b="0" i="0" u="none" strike="noStrike" dirty="0">
                          <a:solidFill>
                            <a:srgbClr val="000080"/>
                          </a:solidFill>
                          <a:latin typeface="Times New Roman" pitchFamily="18" charset="0"/>
                          <a:cs typeface="Times New Roman" pitchFamily="18" charset="0"/>
                        </a:rPr>
                        <a:t>I. </a:t>
                      </a:r>
                      <a:r>
                        <a:rPr lang="ru-RU" sz="900" b="0" i="0" u="none" strike="noStrike" dirty="0">
                          <a:solidFill>
                            <a:srgbClr val="000080"/>
                          </a:solidFill>
                          <a:latin typeface="Times New Roman" pitchFamily="18" charset="0"/>
                          <a:cs typeface="Times New Roman" pitchFamily="18" charset="0"/>
                        </a:rPr>
                        <a:t>Финансы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dirty="0">
                          <a:solidFill>
                            <a:srgbClr val="000080"/>
                          </a:solidFill>
                          <a:latin typeface="Times New Roman" pitchFamily="18" charset="0"/>
                          <a:cs typeface="Times New Roman" pitchFamily="18" charset="0"/>
                        </a:rPr>
                        <a:t>1. Доходы, всего (стр. 1.12 + стр. 1.13)</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673,20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670,10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670,30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637,70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637,70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dirty="0">
                          <a:solidFill>
                            <a:srgbClr val="000080"/>
                          </a:solidFill>
                          <a:latin typeface="Times New Roman" pitchFamily="18" charset="0"/>
                          <a:cs typeface="Times New Roman" pitchFamily="18" charset="0"/>
                        </a:rPr>
                        <a:t>1.1.Прибыль прибыльных организаций</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1.1.1. сальдо прибылей и убытков (справочно)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21166">
                <a:tc>
                  <a:txBody>
                    <a:bodyPr/>
                    <a:lstStyle/>
                    <a:p>
                      <a:pPr algn="l" fontAlgn="ctr"/>
                      <a:r>
                        <a:rPr lang="ru-RU" sz="900" b="0" i="0" u="none" strike="noStrike">
                          <a:solidFill>
                            <a:srgbClr val="000080"/>
                          </a:solidFill>
                          <a:latin typeface="Times New Roman" pitchFamily="18" charset="0"/>
                          <a:cs typeface="Times New Roman" pitchFamily="18" charset="0"/>
                        </a:rPr>
                        <a:t>1.2. Амортизационные отчисления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384,20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346,20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41,10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1.3. Налог на доходы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94,10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62,60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105,50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dirty="0">
                          <a:solidFill>
                            <a:srgbClr val="000080"/>
                          </a:solidFill>
                          <a:latin typeface="Times New Roman" pitchFamily="18" charset="0"/>
                          <a:cs typeface="Times New Roman" pitchFamily="18" charset="0"/>
                        </a:rPr>
                        <a:t>1.4. Единый налог на вмененный доход</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11131">
                <a:tc>
                  <a:txBody>
                    <a:bodyPr/>
                    <a:lstStyle/>
                    <a:p>
                      <a:pPr algn="l" fontAlgn="ctr"/>
                      <a:r>
                        <a:rPr lang="ru-RU" sz="900" b="0" i="0" u="none" strike="noStrike">
                          <a:solidFill>
                            <a:srgbClr val="000080"/>
                          </a:solidFill>
                          <a:latin typeface="Times New Roman" pitchFamily="18" charset="0"/>
                          <a:cs typeface="Times New Roman" pitchFamily="18" charset="0"/>
                        </a:rPr>
                        <a:t>1.4.1 налоговая база (сумма исчисленного вмененного дохода)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0,05</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0,05</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1.5. Налог с патентной системы налогообложения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dirty="0">
                          <a:solidFill>
                            <a:srgbClr val="000080"/>
                          </a:solidFill>
                          <a:latin typeface="Times New Roman" pitchFamily="18" charset="0"/>
                          <a:cs typeface="Times New Roman" pitchFamily="18" charset="0"/>
                        </a:rPr>
                        <a:t>1.6.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dirty="0">
                          <a:solidFill>
                            <a:srgbClr val="000080"/>
                          </a:solidFill>
                          <a:latin typeface="Times New Roman" pitchFamily="18" charset="0"/>
                          <a:cs typeface="Times New Roman" pitchFamily="18" charset="0"/>
                        </a:rPr>
                        <a:t>1.7. Единый сельскохозяйственный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1.7.1. налоговая база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1.8.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1.9. Прочие налоги и сборы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1.10. Неналоговые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14,30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18,40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1.11. Прочие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11131">
                <a:tc>
                  <a:txBody>
                    <a:bodyPr/>
                    <a:lstStyle/>
                    <a:p>
                      <a:pPr algn="l" fontAlgn="ctr"/>
                      <a:r>
                        <a:rPr lang="ru-RU" sz="900" b="0" i="0" u="none" strike="noStrike">
                          <a:solidFill>
                            <a:srgbClr val="000080"/>
                          </a:solidFill>
                          <a:latin typeface="Times New Roman" pitchFamily="18" charset="0"/>
                          <a:cs typeface="Times New Roman" pitchFamily="18" charset="0"/>
                        </a:rPr>
                        <a:t>1.12. Итого доходов (сумма строк 1.3, 1.4, 1.5, 1.6, 1.7, 1.8, 1.9, 1.10, 1.11)</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107,40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182,80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166,60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166,60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11131">
                <a:tc>
                  <a:txBody>
                    <a:bodyPr/>
                    <a:lstStyle/>
                    <a:p>
                      <a:pPr algn="l" fontAlgn="ctr"/>
                      <a:r>
                        <a:rPr lang="ru-RU" sz="900" b="0" i="0" u="none" strike="noStrike">
                          <a:solidFill>
                            <a:srgbClr val="000080"/>
                          </a:solidFill>
                          <a:latin typeface="Times New Roman" pitchFamily="18" charset="0"/>
                          <a:cs typeface="Times New Roman" pitchFamily="18" charset="0"/>
                        </a:rPr>
                        <a:t>1.13. Средства, получаемые от вышестоящих уровней власти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539,80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562,70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487,50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471,10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471,10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11131">
                <a:tc>
                  <a:txBody>
                    <a:bodyPr/>
                    <a:lstStyle/>
                    <a:p>
                      <a:pPr algn="l" fontAlgn="ctr"/>
                      <a:r>
                        <a:rPr lang="ru-RU" sz="900" b="0" i="0" u="none" strike="noStrike">
                          <a:solidFill>
                            <a:srgbClr val="000080"/>
                          </a:solidFill>
                          <a:latin typeface="Times New Roman" pitchFamily="18" charset="0"/>
                          <a:cs typeface="Times New Roman" pitchFamily="18" charset="0"/>
                        </a:rPr>
                        <a:t>2. Финансирование муниципальных программ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539,80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59921">
                <a:tc>
                  <a:txBody>
                    <a:bodyPr/>
                    <a:lstStyle/>
                    <a:p>
                      <a:pPr algn="l" fontAlgn="ctr"/>
                      <a:r>
                        <a:rPr lang="ru-RU" sz="900" b="0" i="0" u="none" strike="noStrike">
                          <a:solidFill>
                            <a:srgbClr val="000080"/>
                          </a:solidFill>
                          <a:latin typeface="Times New Roman" pitchFamily="18" charset="0"/>
                          <a:cs typeface="Times New Roman" pitchFamily="18" charset="0"/>
                        </a:rPr>
                        <a:t>3. Недополученные доходы муниципальных образований от предоставления налоговых преференций, предусмотренных решениями органов местного самоуправления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3.1.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87021">
                <a:tc>
                  <a:txBody>
                    <a:bodyPr/>
                    <a:lstStyle/>
                    <a:p>
                      <a:pPr algn="l" fontAlgn="ctr"/>
                      <a:r>
                        <a:rPr lang="ru-RU" sz="900" b="0" i="0" u="none" strike="noStrike">
                          <a:solidFill>
                            <a:srgbClr val="000080"/>
                          </a:solidFill>
                          <a:latin typeface="Times New Roman" pitchFamily="18" charset="0"/>
                          <a:cs typeface="Times New Roman" pitchFamily="18" charset="0"/>
                        </a:rPr>
                        <a:t>3.2.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42845" y="428619"/>
          <a:ext cx="8786873" cy="5772298"/>
        </p:xfrm>
        <a:graphic>
          <a:graphicData uri="http://schemas.openxmlformats.org/drawingml/2006/table">
            <a:tbl>
              <a:tblPr/>
              <a:tblGrid>
                <a:gridCol w="3357585"/>
                <a:gridCol w="571504"/>
                <a:gridCol w="642942"/>
                <a:gridCol w="571504"/>
                <a:gridCol w="714380"/>
                <a:gridCol w="714380"/>
                <a:gridCol w="714380"/>
                <a:gridCol w="1500198"/>
              </a:tblGrid>
              <a:tr h="142861">
                <a:tc>
                  <a:txBody>
                    <a:bodyPr/>
                    <a:lstStyle/>
                    <a:p>
                      <a:pPr algn="l" fontAlgn="ctr"/>
                      <a:r>
                        <a:rPr lang="en-US" sz="900" b="0" i="0" u="none" strike="noStrike" dirty="0">
                          <a:solidFill>
                            <a:srgbClr val="000080"/>
                          </a:solidFill>
                          <a:latin typeface="Times New Roman" pitchFamily="18" charset="0"/>
                          <a:cs typeface="Times New Roman" pitchFamily="18" charset="0"/>
                        </a:rPr>
                        <a:t>II. </a:t>
                      </a:r>
                      <a:r>
                        <a:rPr lang="ru-RU" sz="900" b="0" i="0" u="none" strike="noStrike" dirty="0">
                          <a:solidFill>
                            <a:srgbClr val="000080"/>
                          </a:solidFill>
                          <a:latin typeface="Times New Roman" pitchFamily="18" charset="0"/>
                          <a:cs typeface="Times New Roman" pitchFamily="18" charset="0"/>
                        </a:rPr>
                        <a:t>Производственная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 Оборот организаций (по полному кругу) по видам экономической деятельности*,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12 225,40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в том числе: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1.1. Сельское хозяйство, охота и лесное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1.2. Добыча полезных ископаемых</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1.3. Обрабатывающие производства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dirty="0">
                          <a:solidFill>
                            <a:srgbClr val="000080"/>
                          </a:solidFill>
                          <a:latin typeface="Times New Roman" pitchFamily="18" charset="0"/>
                          <a:cs typeface="Times New Roman" pitchFamily="18" charset="0"/>
                        </a:rPr>
                        <a:t>1.4. Обеспечение электрической энергией, газом и паром</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9 013,60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9 995,90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10 503,80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11 048,40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12 117,20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en-US" sz="900" b="0" i="0" u="none" strike="noStrike">
                          <a:solidFill>
                            <a:srgbClr val="000080"/>
                          </a:solidFill>
                          <a:latin typeface="Times New Roman" pitchFamily="18" charset="0"/>
                          <a:cs typeface="Times New Roman" pitchFamily="18" charset="0"/>
                        </a:rPr>
                        <a:t>1.5. C</a:t>
                      </a:r>
                      <a:r>
                        <a:rPr lang="ru-RU" sz="900" b="0" i="0" u="none" strike="noStrike">
                          <a:solidFill>
                            <a:srgbClr val="000080"/>
                          </a:solidFill>
                          <a:latin typeface="Times New Roman" pitchFamily="18" charset="0"/>
                          <a:cs typeface="Times New Roman" pitchFamily="18" charset="0"/>
                        </a:rPr>
                        <a:t>троительство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43,10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1.6. Оптовая и розничная торговля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1 119,90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dirty="0">
                          <a:solidFill>
                            <a:srgbClr val="000080"/>
                          </a:solidFill>
                          <a:latin typeface="Times New Roman" pitchFamily="18" charset="0"/>
                          <a:cs typeface="Times New Roman" pitchFamily="18" charset="0"/>
                        </a:rPr>
                        <a:t>1.7.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1.8. Деятельность в области информации и связи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en-US" sz="900" b="0" i="0" u="none" strike="noStrike">
                          <a:solidFill>
                            <a:srgbClr val="000080"/>
                          </a:solidFill>
                          <a:latin typeface="Times New Roman" pitchFamily="18" charset="0"/>
                          <a:cs typeface="Times New Roman" pitchFamily="18" charset="0"/>
                        </a:rPr>
                        <a:t>III. </a:t>
                      </a:r>
                      <a:r>
                        <a:rPr lang="ru-RU" sz="900" b="0" i="0" u="none" strike="noStrike">
                          <a:solidFill>
                            <a:srgbClr val="000080"/>
                          </a:solidFill>
                          <a:latin typeface="Times New Roman" pitchFamily="18" charset="0"/>
                          <a:cs typeface="Times New Roman" pitchFamily="18" charset="0"/>
                        </a:rPr>
                        <a:t>Инвестиционная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 Объем инвестиций в основной капитал за счет всех источников финансирования,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378,50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390,00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из них по отраслям экономики: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1.1. Сельское хозяйство, охота и лесное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1.2. Добыча полезных ископаемых</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1.3. Обрабатывающие производства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1.4. Обеспечение электрической энергией, газом и паром</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351,00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1.5. Строительство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1.6. Оптовая и розничная торговля, сфера услуг и развлечений</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1.7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1.8. Деятельность в области информации и связи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en-US" sz="900" b="0" i="0" u="none" strike="noStrike">
                          <a:solidFill>
                            <a:srgbClr val="000080"/>
                          </a:solidFill>
                          <a:latin typeface="Times New Roman" pitchFamily="18" charset="0"/>
                          <a:cs typeface="Times New Roman" pitchFamily="18" charset="0"/>
                        </a:rPr>
                        <a:t>IV. </a:t>
                      </a:r>
                      <a:r>
                        <a:rPr lang="ru-RU" sz="900" b="0" i="0" u="none" strike="noStrike">
                          <a:solidFill>
                            <a:srgbClr val="000080"/>
                          </a:solidFill>
                          <a:latin typeface="Times New Roman" pitchFamily="18" charset="0"/>
                          <a:cs typeface="Times New Roman" pitchFamily="18" charset="0"/>
                        </a:rPr>
                        <a:t>Денежные доходы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 Доходы населения муниципального образования,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2 965,70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2 965,70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2 965,70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2 965,70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2 965,70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из них: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5258">
                <a:tc>
                  <a:txBody>
                    <a:bodyPr/>
                    <a:lstStyle/>
                    <a:p>
                      <a:pPr algn="l" fontAlgn="ctr"/>
                      <a:r>
                        <a:rPr lang="ru-RU" sz="900" b="0" i="0" u="none" strike="noStrike">
                          <a:solidFill>
                            <a:srgbClr val="000080"/>
                          </a:solidFill>
                          <a:latin typeface="Times New Roman" pitchFamily="18" charset="0"/>
                          <a:cs typeface="Times New Roman" pitchFamily="18" charset="0"/>
                        </a:rPr>
                        <a:t>1.1. Доходы от предпринимательской деятельности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1 096,70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1.2. Оплата труда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1 185,80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1 185,80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1 185,80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1 185,80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1 185,80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1.3. Социальные выплаты</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683,20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683,20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683,20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683,20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683,20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65457">
                <a:tc>
                  <a:txBody>
                    <a:bodyPr/>
                    <a:lstStyle/>
                    <a:p>
                      <a:pPr algn="l" fontAlgn="ctr"/>
                      <a:r>
                        <a:rPr lang="ru-RU" sz="900" b="0" i="0" u="none" strike="noStrike">
                          <a:solidFill>
                            <a:srgbClr val="000080"/>
                          </a:solidFill>
                          <a:latin typeface="Times New Roman" pitchFamily="18" charset="0"/>
                          <a:cs typeface="Times New Roman" pitchFamily="18" charset="0"/>
                        </a:rPr>
                        <a:t>2. Среднедушевые денежные доходы (в месяц)</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руб./чел.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21 986,00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30 336,50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31 550,00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32 812,00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34 124,50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22" y="571482"/>
          <a:ext cx="8429685" cy="5572162"/>
        </p:xfrm>
        <a:graphic>
          <a:graphicData uri="http://schemas.openxmlformats.org/drawingml/2006/table">
            <a:tbl>
              <a:tblPr/>
              <a:tblGrid>
                <a:gridCol w="2786080"/>
                <a:gridCol w="642942"/>
                <a:gridCol w="581493"/>
                <a:gridCol w="703266"/>
                <a:gridCol w="703266"/>
                <a:gridCol w="703266"/>
                <a:gridCol w="703266"/>
                <a:gridCol w="1606106"/>
              </a:tblGrid>
              <a:tr h="619039">
                <a:tc>
                  <a:txBody>
                    <a:bodyPr/>
                    <a:lstStyle/>
                    <a:p>
                      <a:pPr algn="l" fontAlgn="ctr"/>
                      <a:r>
                        <a:rPr lang="ru-RU" sz="900" b="0" i="0" u="none" strike="noStrike" dirty="0">
                          <a:solidFill>
                            <a:srgbClr val="000080"/>
                          </a:solidFill>
                          <a:latin typeface="Times New Roman" pitchFamily="18" charset="0"/>
                          <a:cs typeface="Times New Roman" pitchFamily="18" charset="0"/>
                        </a:rPr>
                        <a:t>3. Номинальная начисленная среднемесячная заработная плата работников по полному кругу организаций</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руб. в месяц</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32 391,90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33 687,60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35 035,10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36 436,50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37 893,90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en-US" sz="900" b="0" i="0" u="none" strike="noStrike" dirty="0">
                          <a:solidFill>
                            <a:srgbClr val="000080"/>
                          </a:solidFill>
                          <a:latin typeface="Times New Roman" pitchFamily="18" charset="0"/>
                          <a:cs typeface="Times New Roman" pitchFamily="18" charset="0"/>
                        </a:rPr>
                        <a:t>V. </a:t>
                      </a:r>
                      <a:r>
                        <a:rPr lang="ru-RU" sz="900" b="0" i="0" u="none" strike="noStrike" dirty="0">
                          <a:solidFill>
                            <a:srgbClr val="000080"/>
                          </a:solidFill>
                          <a:latin typeface="Times New Roman" pitchFamily="18" charset="0"/>
                          <a:cs typeface="Times New Roman" pitchFamily="18" charset="0"/>
                        </a:rPr>
                        <a:t>Потребительский рынок</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dirty="0">
                          <a:solidFill>
                            <a:srgbClr val="000080"/>
                          </a:solidFill>
                          <a:latin typeface="Times New Roman" pitchFamily="18" charset="0"/>
                          <a:cs typeface="Times New Roman" pitchFamily="18" charset="0"/>
                        </a:rPr>
                        <a:t>1. Оборот розничной торговли в ценах соответствующего периода</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1 119,90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ru-RU" sz="900" b="0" i="0" u="none" strike="noStrike">
                          <a:solidFill>
                            <a:srgbClr val="000080"/>
                          </a:solidFill>
                          <a:latin typeface="Times New Roman" pitchFamily="18" charset="0"/>
                          <a:cs typeface="Times New Roman" pitchFamily="18" charset="0"/>
                        </a:rPr>
                        <a:t>2. Оборот общественного питания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17,60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en-US" sz="900" b="0" i="0" u="none" strike="noStrike">
                          <a:solidFill>
                            <a:srgbClr val="000080"/>
                          </a:solidFill>
                          <a:latin typeface="Times New Roman" pitchFamily="18" charset="0"/>
                          <a:cs typeface="Times New Roman" pitchFamily="18" charset="0"/>
                        </a:rPr>
                        <a:t>VI. </a:t>
                      </a:r>
                      <a:r>
                        <a:rPr lang="ru-RU" sz="900" b="0" i="0" u="none" strike="noStrike">
                          <a:solidFill>
                            <a:srgbClr val="000080"/>
                          </a:solidFill>
                          <a:latin typeface="Times New Roman" pitchFamily="18" charset="0"/>
                          <a:cs typeface="Times New Roman" pitchFamily="18" charset="0"/>
                        </a:rPr>
                        <a:t>Демографические показатели</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ru-RU" sz="900" b="0" i="0" u="none" strike="noStrike">
                          <a:solidFill>
                            <a:srgbClr val="000080"/>
                          </a:solidFill>
                          <a:latin typeface="Times New Roman" pitchFamily="18" charset="0"/>
                          <a:cs typeface="Times New Roman" pitchFamily="18" charset="0"/>
                        </a:rPr>
                        <a:t>1. Численность и состав населения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a:solidFill>
                            <a:srgbClr val="000080"/>
                          </a:solidFill>
                          <a:latin typeface="Times New Roman" pitchFamily="18" charset="0"/>
                          <a:cs typeface="Times New Roman" pitchFamily="18" charset="0"/>
                        </a:rPr>
                        <a:t>1.1. Численность постоянного населения муниципального образования (на начало года)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12 191,00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a:solidFill>
                            <a:srgbClr val="000080"/>
                          </a:solidFill>
                          <a:latin typeface="Times New Roman" pitchFamily="18" charset="0"/>
                          <a:cs typeface="Times New Roman" pitchFamily="18" charset="0"/>
                        </a:rPr>
                        <a:t>1.2. Среднегодовая численность населения муниципального образования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12 362,00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12 146,00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a:solidFill>
                            <a:srgbClr val="000080"/>
                          </a:solidFill>
                          <a:latin typeface="Times New Roman" pitchFamily="18" charset="0"/>
                          <a:cs typeface="Times New Roman" pitchFamily="18" charset="0"/>
                        </a:rPr>
                        <a:t>1.3. Численность детей в возрасте 3-7 лет (дошкольного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536,00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525,00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a:solidFill>
                            <a:srgbClr val="000080"/>
                          </a:solidFill>
                          <a:latin typeface="Times New Roman" pitchFamily="18" charset="0"/>
                          <a:cs typeface="Times New Roman" pitchFamily="18" charset="0"/>
                        </a:rPr>
                        <a:t>1.4. Численность детей и подростков в возрасте 8-17 лет (школьного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1 326,00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1 354,00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1 355,00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1 360,00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1 360,00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dirty="0">
                          <a:solidFill>
                            <a:srgbClr val="000080"/>
                          </a:solidFill>
                          <a:latin typeface="Times New Roman" pitchFamily="18" charset="0"/>
                          <a:cs typeface="Times New Roman" pitchFamily="18" charset="0"/>
                        </a:rPr>
                        <a:t>1.5. Численность населения в трудоспособном возрасте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6 192,00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6 200,00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6 200,00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6 200,00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6 200,00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41939">
                <a:tc>
                  <a:txBody>
                    <a:bodyPr/>
                    <a:lstStyle/>
                    <a:p>
                      <a:pPr algn="l" fontAlgn="ctr"/>
                      <a:r>
                        <a:rPr lang="ru-RU" sz="900" b="0" i="0" u="none" strike="noStrike" dirty="0">
                          <a:solidFill>
                            <a:srgbClr val="000080"/>
                          </a:solidFill>
                          <a:latin typeface="Times New Roman" pitchFamily="18" charset="0"/>
                          <a:cs typeface="Times New Roman" pitchFamily="18" charset="0"/>
                        </a:rPr>
                        <a:t>1.6. Численность населения старше трудоспособного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3 699,00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3 700,00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ru-RU" sz="900" b="0" i="0" u="none" strike="noStrike" dirty="0">
                          <a:solidFill>
                            <a:srgbClr val="000080"/>
                          </a:solidFill>
                          <a:latin typeface="Times New Roman" pitchFamily="18" charset="0"/>
                          <a:cs typeface="Times New Roman" pitchFamily="18" charset="0"/>
                        </a:rPr>
                        <a:t>2. Естественное движение</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ru-RU" sz="900" b="0" i="0" u="none" strike="noStrike" dirty="0">
                          <a:solidFill>
                            <a:srgbClr val="000080"/>
                          </a:solidFill>
                          <a:latin typeface="Times New Roman" pitchFamily="18" charset="0"/>
                          <a:cs typeface="Times New Roman" pitchFamily="18" charset="0"/>
                        </a:rPr>
                        <a:t>2.1. Число родившихся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65650">
                <a:tc>
                  <a:txBody>
                    <a:bodyPr/>
                    <a:lstStyle/>
                    <a:p>
                      <a:pPr algn="l" fontAlgn="ctr"/>
                      <a:r>
                        <a:rPr lang="ru-RU" sz="900" b="0" i="0" u="none" strike="noStrike">
                          <a:solidFill>
                            <a:srgbClr val="000080"/>
                          </a:solidFill>
                          <a:latin typeface="Times New Roman" pitchFamily="18" charset="0"/>
                          <a:cs typeface="Times New Roman" pitchFamily="18" charset="0"/>
                        </a:rPr>
                        <a:t>2.2. Число умерших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182,00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185,00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190,00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185,00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185,00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85722" y="259995"/>
          <a:ext cx="8501118" cy="6135308"/>
        </p:xfrm>
        <a:graphic>
          <a:graphicData uri="http://schemas.openxmlformats.org/drawingml/2006/table">
            <a:tbl>
              <a:tblPr/>
              <a:tblGrid>
                <a:gridCol w="2643204"/>
                <a:gridCol w="785818"/>
                <a:gridCol w="615479"/>
                <a:gridCol w="709225"/>
                <a:gridCol w="709225"/>
                <a:gridCol w="709225"/>
                <a:gridCol w="709225"/>
                <a:gridCol w="1619717"/>
              </a:tblGrid>
              <a:tr h="227996">
                <a:tc>
                  <a:txBody>
                    <a:bodyPr/>
                    <a:lstStyle/>
                    <a:p>
                      <a:pPr algn="l" fontAlgn="ctr"/>
                      <a:r>
                        <a:rPr lang="en-US" sz="900" b="0" i="0" u="none" strike="noStrike">
                          <a:solidFill>
                            <a:srgbClr val="000080"/>
                          </a:solidFill>
                          <a:latin typeface="Times New Roman" pitchFamily="18" charset="0"/>
                          <a:cs typeface="Times New Roman" pitchFamily="18" charset="0"/>
                        </a:rPr>
                        <a:t>VII. </a:t>
                      </a:r>
                      <a:r>
                        <a:rPr lang="ru-RU" sz="900" b="0" i="0" u="none" strike="noStrike">
                          <a:solidFill>
                            <a:srgbClr val="000080"/>
                          </a:solidFill>
                          <a:latin typeface="Times New Roman" pitchFamily="18" charset="0"/>
                          <a:cs typeface="Times New Roman" pitchFamily="18" charset="0"/>
                        </a:rPr>
                        <a:t>Развитие социальной сферы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79296">
                <a:tc>
                  <a:txBody>
                    <a:bodyPr/>
                    <a:lstStyle/>
                    <a:p>
                      <a:pPr algn="l" fontAlgn="ctr"/>
                      <a:r>
                        <a:rPr lang="ru-RU" sz="900" b="0" i="0" u="none" strike="noStrike">
                          <a:solidFill>
                            <a:srgbClr val="000080"/>
                          </a:solidFill>
                          <a:latin typeface="Times New Roman" pitchFamily="18" charset="0"/>
                          <a:cs typeface="Times New Roman" pitchFamily="18" charset="0"/>
                        </a:rPr>
                        <a:t>1. Количество учащихся общеобразовательных учреждений, обучающихся во вторую и третью смены</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79296">
                <a:tc>
                  <a:txBody>
                    <a:bodyPr/>
                    <a:lstStyle/>
                    <a:p>
                      <a:pPr algn="l" fontAlgn="ctr"/>
                      <a:r>
                        <a:rPr lang="ru-RU" sz="900" b="0" i="0" u="none" strike="noStrike">
                          <a:solidFill>
                            <a:srgbClr val="000080"/>
                          </a:solidFill>
                          <a:latin typeface="Times New Roman" pitchFamily="18" charset="0"/>
                          <a:cs typeface="Times New Roman" pitchFamily="18" charset="0"/>
                        </a:rPr>
                        <a:t>2. Доля детей в возрасте от 5 до 18 лет, охваченных дополнительным образованием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79296">
                <a:tc>
                  <a:txBody>
                    <a:bodyPr/>
                    <a:lstStyle/>
                    <a:p>
                      <a:pPr algn="l" fontAlgn="ctr"/>
                      <a:r>
                        <a:rPr lang="ru-RU" sz="900" b="0" i="0" u="none" strike="noStrike">
                          <a:solidFill>
                            <a:srgbClr val="000080"/>
                          </a:solidFill>
                          <a:latin typeface="Times New Roman" pitchFamily="18" charset="0"/>
                          <a:cs typeface="Times New Roman" pitchFamily="18" charset="0"/>
                        </a:rPr>
                        <a:t>3. Доступность дошкольного образования для детей в возрасте от полутора до трех лет</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98,70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99,20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99,20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31294">
                <a:tc>
                  <a:txBody>
                    <a:bodyPr/>
                    <a:lstStyle/>
                    <a:p>
                      <a:pPr algn="l" fontAlgn="ctr"/>
                      <a:r>
                        <a:rPr lang="ru-RU" sz="900" b="0" i="0" u="none" strike="noStrike">
                          <a:solidFill>
                            <a:srgbClr val="000080"/>
                          </a:solidFill>
                          <a:latin typeface="Times New Roman" pitchFamily="18" charset="0"/>
                          <a:cs typeface="Times New Roman" pitchFamily="18" charset="0"/>
                        </a:rPr>
                        <a:t>4. Обеспеченность врачами, работающими в государственных и муниципальных медицинских организациях</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14,70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14,70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682594">
                <a:tc>
                  <a:txBody>
                    <a:bodyPr/>
                    <a:lstStyle/>
                    <a:p>
                      <a:pPr algn="l" fontAlgn="ctr"/>
                      <a:r>
                        <a:rPr lang="ru-RU" sz="900" b="0" i="0" u="none" strike="noStrike">
                          <a:solidFill>
                            <a:srgbClr val="000080"/>
                          </a:solidFill>
                          <a:latin typeface="Times New Roman" pitchFamily="18" charset="0"/>
                          <a:cs typeface="Times New Roman" pitchFamily="18" charset="0"/>
                        </a:rPr>
                        <a:t>5. Обеспеченность средними медицинскими работниками, работающими в государственных и муниципальных медицинских организацияхмедицинским персоналом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58,80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31294">
                <a:tc>
                  <a:txBody>
                    <a:bodyPr/>
                    <a:lstStyle/>
                    <a:p>
                      <a:pPr algn="l" fontAlgn="ctr"/>
                      <a:r>
                        <a:rPr lang="ru-RU" sz="900" b="0" i="0" u="none" strike="noStrike">
                          <a:solidFill>
                            <a:srgbClr val="000080"/>
                          </a:solidFill>
                          <a:latin typeface="Times New Roman" pitchFamily="18" charset="0"/>
                          <a:cs typeface="Times New Roman" pitchFamily="18" charset="0"/>
                        </a:rPr>
                        <a:t>6. Обеспеченность населения врачами, оказывающими медицинскую помощь в амбулаторных условиях</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27996">
                <a:tc>
                  <a:txBody>
                    <a:bodyPr/>
                    <a:lstStyle/>
                    <a:p>
                      <a:pPr algn="l" fontAlgn="ctr"/>
                      <a:r>
                        <a:rPr lang="en-US" sz="900" b="0" i="0" u="none" strike="noStrike">
                          <a:solidFill>
                            <a:srgbClr val="000080"/>
                          </a:solidFill>
                          <a:latin typeface="Times New Roman" pitchFamily="18" charset="0"/>
                          <a:cs typeface="Times New Roman" pitchFamily="18" charset="0"/>
                        </a:rPr>
                        <a:t>VIII. </a:t>
                      </a:r>
                      <a:r>
                        <a:rPr lang="ru-RU" sz="900" b="0" i="0" u="none" strike="noStrike">
                          <a:solidFill>
                            <a:srgbClr val="000080"/>
                          </a:solidFill>
                          <a:latin typeface="Times New Roman" pitchFamily="18" charset="0"/>
                          <a:cs typeface="Times New Roman" pitchFamily="18" charset="0"/>
                        </a:rPr>
                        <a:t>Трудовые ресурсы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31294">
                <a:tc>
                  <a:txBody>
                    <a:bodyPr/>
                    <a:lstStyle/>
                    <a:p>
                      <a:pPr algn="l" fontAlgn="ctr"/>
                      <a:r>
                        <a:rPr lang="ru-RU" sz="900" b="0" i="0" u="none" strike="noStrike">
                          <a:solidFill>
                            <a:srgbClr val="000080"/>
                          </a:solidFill>
                          <a:latin typeface="Times New Roman" pitchFamily="18" charset="0"/>
                          <a:cs typeface="Times New Roman" pitchFamily="18" charset="0"/>
                        </a:rPr>
                        <a:t>1. Среднесписочная численность работников (без внешних совместителей) по полному кругу организаций</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2 750,00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682594">
                <a:tc>
                  <a:txBody>
                    <a:bodyPr/>
                    <a:lstStyle/>
                    <a:p>
                      <a:pPr algn="l" fontAlgn="ctr"/>
                      <a:r>
                        <a:rPr lang="ru-RU" sz="900" b="0" i="0" u="none" strike="noStrike">
                          <a:solidFill>
                            <a:srgbClr val="000080"/>
                          </a:solidFill>
                          <a:latin typeface="Times New Roman" pitchFamily="18" charset="0"/>
                          <a:cs typeface="Times New Roman" pitchFamily="18" charset="0"/>
                        </a:rPr>
                        <a:t>2. Потребность организаций в подготовке специалистов и квалифицированных рабочих по уровням образования в рамках программ развития организаций и инвестиционных проектов</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27996">
                <a:tc>
                  <a:txBody>
                    <a:bodyPr/>
                    <a:lstStyle/>
                    <a:p>
                      <a:pPr algn="l" fontAlgn="ctr"/>
                      <a:r>
                        <a:rPr lang="ru-RU" sz="900" b="0" i="0" u="none" strike="noStrike">
                          <a:solidFill>
                            <a:srgbClr val="000080"/>
                          </a:solidFill>
                          <a:latin typeface="Times New Roman" pitchFamily="18" charset="0"/>
                          <a:cs typeface="Times New Roman" pitchFamily="18" charset="0"/>
                        </a:rPr>
                        <a:t>2.1.среднее профессиональное образование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27996">
                <a:tc>
                  <a:txBody>
                    <a:bodyPr/>
                    <a:lstStyle/>
                    <a:p>
                      <a:pPr algn="l" fontAlgn="ctr"/>
                      <a:r>
                        <a:rPr lang="ru-RU" sz="900" b="0" i="0" u="none" strike="noStrike">
                          <a:solidFill>
                            <a:srgbClr val="000080"/>
                          </a:solidFill>
                          <a:latin typeface="Times New Roman" pitchFamily="18" charset="0"/>
                          <a:cs typeface="Times New Roman" pitchFamily="18" charset="0"/>
                        </a:rPr>
                        <a:t>2.1.1 в том числе технического профиля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27996">
                <a:tc>
                  <a:txBody>
                    <a:bodyPr/>
                    <a:lstStyle/>
                    <a:p>
                      <a:pPr algn="l" fontAlgn="ctr"/>
                      <a:r>
                        <a:rPr lang="ru-RU" sz="900" b="0" i="0" u="none" strike="noStrike">
                          <a:solidFill>
                            <a:srgbClr val="000080"/>
                          </a:solidFill>
                          <a:latin typeface="Times New Roman" pitchFamily="18" charset="0"/>
                          <a:cs typeface="Times New Roman" pitchFamily="18" charset="0"/>
                        </a:rPr>
                        <a:t>2.2. высшее образование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79296">
                <a:tc>
                  <a:txBody>
                    <a:bodyPr/>
                    <a:lstStyle/>
                    <a:p>
                      <a:pPr algn="l" fontAlgn="ctr"/>
                      <a:r>
                        <a:rPr lang="ru-RU" sz="900" b="0" i="0" u="none" strike="noStrike">
                          <a:solidFill>
                            <a:srgbClr val="000080"/>
                          </a:solidFill>
                          <a:latin typeface="Times New Roman" pitchFamily="18" charset="0"/>
                          <a:cs typeface="Times New Roman" pitchFamily="18" charset="0"/>
                        </a:rPr>
                        <a:t>2.2.1 в том числе инженерно-технического профиля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27996">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r>
              <a:tr h="253740">
                <a:tc gridSpan="3">
                  <a:txBody>
                    <a:bodyPr/>
                    <a:lstStyle/>
                    <a:p>
                      <a:pPr algn="l" fontAlgn="t"/>
                      <a:r>
                        <a:rPr lang="ru-RU" sz="900" b="0" i="0" u="none" strike="noStrike" dirty="0">
                          <a:solidFill>
                            <a:srgbClr val="000000"/>
                          </a:solidFill>
                          <a:latin typeface="Times New Roman" pitchFamily="18" charset="0"/>
                          <a:cs typeface="Times New Roman" pitchFamily="18" charset="0"/>
                        </a:rPr>
                        <a:t>* Все стоимостные показатели рассчитываются в ценах текущих лет</a:t>
                      </a:r>
                    </a:p>
                  </a:txBody>
                  <a:tcPr marL="5154" marR="5154" marT="5154" marB="0">
                    <a:lnL>
                      <a:noFill/>
                    </a:lnL>
                    <a:lnR>
                      <a:noFill/>
                    </a:lnR>
                    <a:lnT>
                      <a:noFill/>
                    </a:lnT>
                    <a:lnB>
                      <a:noFill/>
                    </a:lnB>
                    <a:solidFill>
                      <a:schemeClr val="accent2">
                        <a:lumMod val="20000"/>
                        <a:lumOff val="80000"/>
                      </a:schemeClr>
                    </a:solidFill>
                  </a:tcPr>
                </a:tc>
                <a:tc hMerge="1">
                  <a:txBody>
                    <a:bodyPr/>
                    <a:lstStyle/>
                    <a:p>
                      <a:endParaRPr lang="ru-RU"/>
                    </a:p>
                  </a:txBody>
                  <a:tcPr/>
                </a:tc>
                <a:tc hMerge="1">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БЮДЖЕТА –</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поступающие в бюджет денежные средства,</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 исключением источников финансирования дефицита бюджета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4" name="AutoShape 2"/>
          <p:cNvSpPr>
            <a:spLocks noChangeArrowheads="1"/>
          </p:cNvSpPr>
          <p:nvPr/>
        </p:nvSpPr>
        <p:spPr bwMode="auto">
          <a:xfrm rot="3039082">
            <a:off x="1179972" y="986460"/>
            <a:ext cx="463550" cy="1054100"/>
          </a:xfrm>
          <a:prstGeom prst="downArrow">
            <a:avLst>
              <a:gd name="adj1" fmla="val 50000"/>
              <a:gd name="adj2" fmla="val 5684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dirty="0">
              <a:solidFill>
                <a:schemeClr val="accent4">
                  <a:lumMod val="75000"/>
                </a:schemeClr>
              </a:solidFill>
            </a:endParaRPr>
          </a:p>
        </p:txBody>
      </p:sp>
      <p:sp>
        <p:nvSpPr>
          <p:cNvPr id="100355" name="AutoShape 3"/>
          <p:cNvSpPr>
            <a:spLocks noChangeArrowheads="1"/>
          </p:cNvSpPr>
          <p:nvPr/>
        </p:nvSpPr>
        <p:spPr bwMode="auto">
          <a:xfrm>
            <a:off x="4000496" y="1214422"/>
            <a:ext cx="482600" cy="744537"/>
          </a:xfrm>
          <a:prstGeom prst="downArrow">
            <a:avLst>
              <a:gd name="adj1" fmla="val 50000"/>
              <a:gd name="adj2" fmla="val 3856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6" name="AutoShape 4"/>
          <p:cNvSpPr>
            <a:spLocks noChangeArrowheads="1"/>
          </p:cNvSpPr>
          <p:nvPr/>
        </p:nvSpPr>
        <p:spPr bwMode="auto">
          <a:xfrm rot="-2809237">
            <a:off x="7065865" y="1023106"/>
            <a:ext cx="485775" cy="976313"/>
          </a:xfrm>
          <a:prstGeom prst="downArrow">
            <a:avLst>
              <a:gd name="adj1" fmla="val 50000"/>
              <a:gd name="adj2" fmla="val 50245"/>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8" name="Rectangle 6"/>
          <p:cNvSpPr>
            <a:spLocks noChangeArrowheads="1"/>
          </p:cNvSpPr>
          <p:nvPr/>
        </p:nvSpPr>
        <p:spPr bwMode="auto">
          <a:xfrm>
            <a:off x="2786050" y="2071678"/>
            <a:ext cx="292892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аренды земли и имущества, находящиеся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Плата за негативное воздействие на окружающую среду</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оказания платных услуг казенными учреждениями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продажи земли имущества, находящегося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Штрафы, санкции, возмещение ущерба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9" name="Rectangle 7"/>
          <p:cNvSpPr>
            <a:spLocks noChangeArrowheads="1"/>
          </p:cNvSpPr>
          <p:nvPr/>
        </p:nvSpPr>
        <p:spPr bwMode="auto">
          <a:xfrm>
            <a:off x="6143636" y="2143116"/>
            <a:ext cx="30003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Дотации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Субсидии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Субвенции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межбюджетные трансферты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Прочие 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60" name="Rectangle 8"/>
          <p:cNvSpPr>
            <a:spLocks noChangeArrowheads="1"/>
          </p:cNvSpPr>
          <p:nvPr/>
        </p:nvSpPr>
        <p:spPr bwMode="auto">
          <a:xfrm>
            <a:off x="214282" y="2143116"/>
            <a:ext cx="235745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доходы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Акцизы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Налоги на совокупный доход</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имущество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Земельный налог</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Задолженность и перерасчеты по отмененным налогам, сборам и иным обязательным платежам</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Государственная пошлина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Структура доходов бюджета городского округа Верхний Тагил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на 2021 год</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9330" name="Object 2"/>
          <p:cNvGraphicFramePr>
            <a:graphicFrameLocks noChangeAspect="1"/>
          </p:cNvGraphicFramePr>
          <p:nvPr/>
        </p:nvGraphicFramePr>
        <p:xfrm>
          <a:off x="261257" y="785794"/>
          <a:ext cx="8882743" cy="4857784"/>
        </p:xfrm>
        <a:graphic>
          <a:graphicData uri="http://schemas.openxmlformats.org/presentationml/2006/ole">
            <p:oleObj spid="_x0000_s99330" name="Диаграмма" r:id="rId3" imgW="8896384" imgH="4934079" progId="MSGraph.Chart.8">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28596" y="214290"/>
            <a:ext cx="7786742" cy="400110"/>
          </a:xfrm>
          <a:prstGeom prst="rect">
            <a:avLst/>
          </a:prstGeom>
        </p:spPr>
        <p:txBody>
          <a:bodyPr wrap="square">
            <a:spAutoFit/>
          </a:bodyPr>
          <a:lstStyle/>
          <a:p>
            <a:pPr algn="ctr"/>
            <a:r>
              <a:rPr lang="ru-RU" sz="2000" b="1" u="sng" dirty="0">
                <a:solidFill>
                  <a:schemeClr val="accent4">
                    <a:lumMod val="75000"/>
                  </a:schemeClr>
                </a:solidFill>
                <a:latin typeface="Times New Roman" pitchFamily="18" charset="0"/>
                <a:cs typeface="Times New Roman" pitchFamily="18" charset="0"/>
              </a:rPr>
              <a:t>Основные параметры бюджета городского округа Верхний Тагил</a:t>
            </a:r>
            <a:endParaRPr lang="ru-RU" sz="2000" dirty="0">
              <a:solidFill>
                <a:schemeClr val="accent4">
                  <a:lumMod val="75000"/>
                </a:schemeClr>
              </a:solidFill>
              <a:latin typeface="Times New Roman" pitchFamily="18" charset="0"/>
              <a:cs typeface="Times New Roman" pitchFamily="18" charset="0"/>
            </a:endParaRPr>
          </a:p>
        </p:txBody>
      </p:sp>
      <p:sp>
        <p:nvSpPr>
          <p:cNvPr id="98306" name="Rectangle 2"/>
          <p:cNvSpPr>
            <a:spLocks noChangeArrowheads="1"/>
          </p:cNvSpPr>
          <p:nvPr/>
        </p:nvSpPr>
        <p:spPr bwMode="auto">
          <a:xfrm>
            <a:off x="714348" y="785794"/>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sng" strike="noStrike" cap="none" normalizeH="0" baseline="0" dirty="0" smtClean="0">
                <a:ln>
                  <a:noFill/>
                </a:ln>
                <a:solidFill>
                  <a:srgbClr val="215868"/>
                </a:solidFill>
                <a:effectLst/>
                <a:latin typeface="Times New Roman" pitchFamily="18" charset="0"/>
                <a:ea typeface="Times New Roman" pitchFamily="18" charset="0"/>
                <a:cs typeface="Times New Roman" pitchFamily="18" charset="0"/>
              </a:rPr>
              <a:t>Динамика доходов и расходов бюджета за 2019-2021 годы,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Object 1"/>
          <p:cNvGraphicFramePr>
            <a:graphicFrameLocks noChangeAspect="1"/>
          </p:cNvGraphicFramePr>
          <p:nvPr/>
        </p:nvGraphicFramePr>
        <p:xfrm>
          <a:off x="571472" y="1500174"/>
          <a:ext cx="8215370"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285728"/>
            <a:ext cx="9001156" cy="5339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Уважаемые  жители городского округа Верхний Тагил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Представляем Вам  информационную брошюру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Бюджет для граждан</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составленную на основе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решения Думы городского округа Верхний Тагил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от 17.12.2020 года № 51/3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бюджете городского округа Верхний Тагил на 2021 год и плановый период 2022 и 2023 годов</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Настоящая информация в доступной форме знакомит  граждан с основными целями, задачами и приоритетными направлениями бюджетной политики городского округа, с основными параметрами бюджета городского округа Верхний Тагил. Сделать бюджет открытым и прозрачным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одна из основных задач бюджетной политики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В непростых экономических условиях в решении о бюджете сохранены все социальные гарантии для жителей нашего города и обеспечены финансированием все обязательства городского округа.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Надеемся, что информирование граждан о результатах проводимой бюджетной политики позволит заинтересовать жителей города  в обсуждении целей и результатов использования бюджетных средств, предоставит возможность непосредственного участия жителей города в процессе формирования бюджета. Мы постарались просто и понятно изложить основные показатели местного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Администрация городского округа Верхний Тагил готова рассмотреть Ваши замечания и предложения по формированию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С уважением,   Глава городского округа Верхний Тагил  </a:t>
            </a: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В.Г. Кириченко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C:\Users\User\Desktop\Бюджет для граждан\Картинки для бюджета для граждан\scale_1200.jpg"/>
          <p:cNvPicPr/>
          <p:nvPr/>
        </p:nvPicPr>
        <p:blipFill>
          <a:blip r:embed="rId2" cstate="print"/>
          <a:srcRect/>
          <a:stretch>
            <a:fillRect/>
          </a:stretch>
        </p:blipFill>
        <p:spPr bwMode="auto">
          <a:xfrm>
            <a:off x="285720" y="357166"/>
            <a:ext cx="2095500" cy="15716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характеристики бюджета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97282" name="AutoShape 2"/>
          <p:cNvSpPr>
            <a:spLocks noChangeArrowheads="1"/>
          </p:cNvSpPr>
          <p:nvPr/>
        </p:nvSpPr>
        <p:spPr bwMode="auto">
          <a:xfrm>
            <a:off x="1785918" y="571480"/>
            <a:ext cx="5818188" cy="452437"/>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Доходы – Расходы = Дефицит (Профицит)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3" name="AutoShape 3"/>
          <p:cNvSpPr>
            <a:spLocks noChangeArrowheads="1"/>
          </p:cNvSpPr>
          <p:nvPr/>
        </p:nvSpPr>
        <p:spPr bwMode="auto">
          <a:xfrm>
            <a:off x="714348" y="1142984"/>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4" name="AutoShape 4"/>
          <p:cNvSpPr>
            <a:spLocks noChangeArrowheads="1"/>
          </p:cNvSpPr>
          <p:nvPr/>
        </p:nvSpPr>
        <p:spPr bwMode="auto">
          <a:xfrm rot="756126">
            <a:off x="447021" y="1810989"/>
            <a:ext cx="914400" cy="269875"/>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5" name="AutoShape 5"/>
          <p:cNvSpPr>
            <a:spLocks noChangeArrowheads="1"/>
          </p:cNvSpPr>
          <p:nvPr/>
        </p:nvSpPr>
        <p:spPr bwMode="auto">
          <a:xfrm>
            <a:off x="2285984" y="1214422"/>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6" name="AutoShape 6"/>
          <p:cNvSpPr>
            <a:spLocks noChangeArrowheads="1"/>
          </p:cNvSpPr>
          <p:nvPr/>
        </p:nvSpPr>
        <p:spPr bwMode="auto">
          <a:xfrm rot="756126">
            <a:off x="2160863" y="2031363"/>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7" name="Rectangle 7"/>
          <p:cNvSpPr>
            <a:spLocks noChangeArrowheads="1"/>
          </p:cNvSpPr>
          <p:nvPr/>
        </p:nvSpPr>
        <p:spPr bwMode="auto">
          <a:xfrm rot="775767">
            <a:off x="129314" y="2334710"/>
            <a:ext cx="3014662"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 name="AutoShape 6"/>
          <p:cNvSpPr>
            <a:spLocks noChangeArrowheads="1"/>
          </p:cNvSpPr>
          <p:nvPr/>
        </p:nvSpPr>
        <p:spPr bwMode="auto">
          <a:xfrm rot="756126">
            <a:off x="2017988" y="2245678"/>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8" name="AutoShape 8"/>
          <p:cNvSpPr>
            <a:spLocks noChangeArrowheads="1"/>
          </p:cNvSpPr>
          <p:nvPr/>
        </p:nvSpPr>
        <p:spPr bwMode="auto">
          <a:xfrm>
            <a:off x="1357290" y="2571744"/>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11" name="AutoShape 3"/>
          <p:cNvSpPr>
            <a:spLocks noChangeArrowheads="1"/>
          </p:cNvSpPr>
          <p:nvPr/>
        </p:nvSpPr>
        <p:spPr bwMode="auto">
          <a:xfrm>
            <a:off x="5214942" y="1285860"/>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5"/>
          <p:cNvSpPr>
            <a:spLocks noChangeArrowheads="1"/>
          </p:cNvSpPr>
          <p:nvPr/>
        </p:nvSpPr>
        <p:spPr bwMode="auto">
          <a:xfrm>
            <a:off x="7000892" y="1285860"/>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9" name="AutoShape 9"/>
          <p:cNvSpPr>
            <a:spLocks noChangeArrowheads="1"/>
          </p:cNvSpPr>
          <p:nvPr/>
        </p:nvSpPr>
        <p:spPr bwMode="auto">
          <a:xfrm rot="-606521">
            <a:off x="5304220" y="1935405"/>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AutoShape 9"/>
          <p:cNvSpPr>
            <a:spLocks noChangeArrowheads="1"/>
          </p:cNvSpPr>
          <p:nvPr/>
        </p:nvSpPr>
        <p:spPr bwMode="auto">
          <a:xfrm rot="-606521">
            <a:off x="5375658" y="2221156"/>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0" name="AutoShape 10"/>
          <p:cNvSpPr>
            <a:spLocks noChangeArrowheads="1"/>
          </p:cNvSpPr>
          <p:nvPr/>
        </p:nvSpPr>
        <p:spPr bwMode="auto">
          <a:xfrm rot="-744176">
            <a:off x="6947766" y="1880977"/>
            <a:ext cx="914400"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1" name="Rectangle 11"/>
          <p:cNvSpPr>
            <a:spLocks noChangeArrowheads="1"/>
          </p:cNvSpPr>
          <p:nvPr/>
        </p:nvSpPr>
        <p:spPr bwMode="auto">
          <a:xfrm rot="-684123">
            <a:off x="5135567" y="2367487"/>
            <a:ext cx="3014663"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2" name="AutoShape 12"/>
          <p:cNvSpPr>
            <a:spLocks noChangeArrowheads="1"/>
          </p:cNvSpPr>
          <p:nvPr/>
        </p:nvSpPr>
        <p:spPr bwMode="auto">
          <a:xfrm>
            <a:off x="6500826" y="2643182"/>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3" name="AutoShape 13"/>
          <p:cNvSpPr>
            <a:spLocks noChangeArrowheads="1"/>
          </p:cNvSpPr>
          <p:nvPr/>
        </p:nvSpPr>
        <p:spPr bwMode="auto">
          <a:xfrm>
            <a:off x="142844" y="3143248"/>
            <a:ext cx="3346450" cy="361950"/>
          </a:xfrm>
          <a:prstGeom prst="roundRect">
            <a:avLst>
              <a:gd name="adj" fmla="val 16667"/>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Дефицит (расходы больше доходов)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4" name="AutoShape 14"/>
          <p:cNvSpPr>
            <a:spLocks noChangeArrowheads="1"/>
          </p:cNvSpPr>
          <p:nvPr/>
        </p:nvSpPr>
        <p:spPr bwMode="auto">
          <a:xfrm>
            <a:off x="4786314" y="3143248"/>
            <a:ext cx="3521075" cy="361950"/>
          </a:xfrm>
          <a:prstGeom prst="roundRect">
            <a:avLst>
              <a:gd name="adj" fmla="val 16667"/>
            </a:avLst>
          </a:prstGeom>
          <a:solidFill>
            <a:srgbClr val="FFC000"/>
          </a:soli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Профицит (доходы больше расходов)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95" name="Object 15"/>
          <p:cNvGraphicFramePr>
            <a:graphicFrameLocks noChangeAspect="1"/>
          </p:cNvGraphicFramePr>
          <p:nvPr/>
        </p:nvGraphicFramePr>
        <p:xfrm>
          <a:off x="785786" y="3714752"/>
          <a:ext cx="6305550" cy="2886075"/>
        </p:xfrm>
        <a:graphic>
          <a:graphicData uri="http://schemas.openxmlformats.org/presentationml/2006/ole">
            <p:oleObj spid="_x0000_s97295" name="Диаграмма" r:id="rId3" imgW="6286500" imgH="2876499" progId="MSGraph.Char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Основные сведения о бюджете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 2021 год и плановый период 2022 и 2023 годов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3" y="1214427"/>
          <a:ext cx="8691602" cy="4404154"/>
        </p:xfrm>
        <a:graphic>
          <a:graphicData uri="http://schemas.openxmlformats.org/drawingml/2006/table">
            <a:tbl>
              <a:tblPr/>
              <a:tblGrid>
                <a:gridCol w="2928957"/>
                <a:gridCol w="1000132"/>
                <a:gridCol w="1029373"/>
                <a:gridCol w="933285"/>
                <a:gridCol w="933285"/>
                <a:gridCol w="933285"/>
                <a:gridCol w="933285"/>
              </a:tblGrid>
              <a:tr h="478613">
                <a:tc>
                  <a:txBody>
                    <a:bodyPr/>
                    <a:lstStyle/>
                    <a:p>
                      <a:pPr algn="ctr">
                        <a:spcAft>
                          <a:spcPts val="0"/>
                        </a:spcAft>
                      </a:pPr>
                      <a:r>
                        <a:rPr lang="ru-RU" sz="1400" b="1" dirty="0">
                          <a:latin typeface="Times New Roman"/>
                          <a:ea typeface="Times New Roman"/>
                          <a:cs typeface="Times New Roman"/>
                        </a:rPr>
                        <a:t>Показатель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ru-RU" sz="1400" b="1" dirty="0" smtClean="0">
                          <a:latin typeface="Times New Roman"/>
                          <a:ea typeface="Times New Roman"/>
                          <a:cs typeface="Times New Roman"/>
                        </a:rPr>
                        <a:t>2021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a:latin typeface="Times New Roman"/>
                          <a:ea typeface="Times New Roman"/>
                          <a:cs typeface="Times New Roman"/>
                        </a:rPr>
                        <a:t>Удельный вес</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2022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2023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dirty="0" smtClean="0">
                          <a:latin typeface="Times New Roman"/>
                          <a:ea typeface="Times New Roman"/>
                          <a:cs typeface="Times New Roman"/>
                        </a:rPr>
                        <a:t>Доходы</a:t>
                      </a:r>
                      <a:r>
                        <a:rPr lang="ru-RU" sz="1400" b="1" dirty="0">
                          <a:latin typeface="Times New Roman"/>
                          <a:ea typeface="Times New Roman"/>
                          <a:cs typeface="Times New Roman"/>
                        </a:rPr>
                        <a:t>, в том числе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771 624</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581 722</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543 129</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dirty="0" smtClean="0">
                          <a:latin typeface="Times New Roman"/>
                          <a:ea typeface="Times New Roman"/>
                          <a:cs typeface="Times New Roman"/>
                        </a:rPr>
                        <a:t>100</a:t>
                      </a:r>
                    </a:p>
                    <a:p>
                      <a:pPr algn="ctr">
                        <a:spcAft>
                          <a:spcPts val="0"/>
                        </a:spcAft>
                      </a:pP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Налоговые и неналоговые </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212 868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28</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267 538</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46</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233 317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43</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Безвозмездные поступления</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558 756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72</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314</a:t>
                      </a:r>
                      <a:r>
                        <a:rPr lang="ru-RU" sz="1400" baseline="0" dirty="0" smtClean="0">
                          <a:latin typeface="Times New Roman"/>
                          <a:ea typeface="Times New Roman"/>
                          <a:cs typeface="Times New Roman"/>
                        </a:rPr>
                        <a:t> 184</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54</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309 812</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57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Расходы,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777 176</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582 695</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544 485</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p>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Дорожная деятельность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31 990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18 562</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18 563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50291">
                <a:tc>
                  <a:txBody>
                    <a:bodyPr/>
                    <a:lstStyle/>
                    <a:p>
                      <a:pPr>
                        <a:spcAft>
                          <a:spcPts val="0"/>
                        </a:spcAft>
                      </a:pPr>
                      <a:r>
                        <a:rPr lang="ru-RU" sz="1400">
                          <a:latin typeface="Times New Roman"/>
                          <a:ea typeface="Times New Roman"/>
                          <a:cs typeface="Times New Roman"/>
                        </a:rPr>
                        <a:t>Жилищно-коммунальное хозяйство</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248 030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73 133</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22 664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Социальная сфера,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444 478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429 465</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432 884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 образование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344 255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334 331</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336 013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 культура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43 890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37 225</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37 427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 социальная политика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50 010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51 523</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52 993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 </a:t>
                      </a:r>
                      <a:r>
                        <a:rPr lang="ru-RU" sz="1400">
                          <a:latin typeface="Times New Roman"/>
                          <a:ea typeface="Times New Roman"/>
                          <a:cs typeface="Times New Roman"/>
                        </a:rPr>
                        <a:t>физическая культура и спорт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r>
                        <a:rPr lang="ru-RU" sz="1400" baseline="0" dirty="0" smtClean="0">
                          <a:latin typeface="Times New Roman" pitchFamily="18" charset="0"/>
                          <a:ea typeface="Times New Roman"/>
                          <a:cs typeface="Times New Roman" pitchFamily="18" charset="0"/>
                        </a:rPr>
                        <a:t> 323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6 386</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6 451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Прочие расходы</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52 678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61 535</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70 374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Дефицит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5 552</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973</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smtClean="0">
                          <a:latin typeface="Times New Roman" pitchFamily="18" charset="0"/>
                          <a:ea typeface="Times New Roman"/>
                          <a:cs typeface="Times New Roman" pitchFamily="18" charset="0"/>
                        </a:rPr>
                        <a:t>1 356</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
        <p:nvSpPr>
          <p:cNvPr id="5" name="Прямоугольник 4"/>
          <p:cNvSpPr/>
          <p:nvPr/>
        </p:nvSpPr>
        <p:spPr>
          <a:xfrm>
            <a:off x="7715272" y="857232"/>
            <a:ext cx="1137234" cy="307777"/>
          </a:xfrm>
          <a:prstGeom prst="rect">
            <a:avLst/>
          </a:prstGeom>
        </p:spPr>
        <p:txBody>
          <a:bodyPr wrap="none">
            <a:spAutoFit/>
          </a:bodyPr>
          <a:lstStyle/>
          <a:p>
            <a:pPr lvl="0" fontAlgn="base">
              <a:spcBef>
                <a:spcPct val="0"/>
              </a:spcBef>
              <a:spcAft>
                <a:spcPct val="0"/>
              </a:spcAft>
              <a:tabLst>
                <a:tab pos="751522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AutoShape 1"/>
          <p:cNvSpPr>
            <a:spLocks noChangeArrowheads="1"/>
          </p:cNvSpPr>
          <p:nvPr/>
        </p:nvSpPr>
        <p:spPr bwMode="auto">
          <a:xfrm>
            <a:off x="571472" y="142852"/>
            <a:ext cx="7758112" cy="35719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rgbClr val="365F91"/>
                </a:solidFill>
                <a:effectLst/>
                <a:latin typeface="Times New Roman" pitchFamily="18" charset="0"/>
                <a:cs typeface="Arial" pitchFamily="34" charset="0"/>
              </a:rPr>
              <a:t>ДОХОДЫ БЮДЖЕТА ГОРОДСКОГО ОКРУГА ВЕРХНИЙ ТАГИЛ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142844" y="642915"/>
          <a:ext cx="8786875" cy="6036727"/>
        </p:xfrm>
        <a:graphic>
          <a:graphicData uri="http://schemas.openxmlformats.org/drawingml/2006/table">
            <a:tbl>
              <a:tblPr/>
              <a:tblGrid>
                <a:gridCol w="3438580"/>
                <a:gridCol w="1027936"/>
                <a:gridCol w="1191070"/>
                <a:gridCol w="1104954"/>
                <a:gridCol w="986091"/>
                <a:gridCol w="1038244"/>
              </a:tblGrid>
              <a:tr h="515110">
                <a:tc>
                  <a:txBody>
                    <a:bodyPr/>
                    <a:lstStyle/>
                    <a:p>
                      <a:pPr algn="ctr">
                        <a:spcAft>
                          <a:spcPts val="0"/>
                        </a:spcAft>
                        <a:tabLst>
                          <a:tab pos="1507490" algn="l"/>
                          <a:tab pos="1788795" algn="l"/>
                        </a:tabLst>
                      </a:pPr>
                      <a:r>
                        <a:rPr lang="ru-RU" sz="1100" dirty="0">
                          <a:latin typeface="Times New Roman"/>
                          <a:ea typeface="Times New Roman"/>
                          <a:cs typeface="Times New Roman"/>
                        </a:rPr>
                        <a:t>Наименование доходов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2019 год (факт</a:t>
                      </a:r>
                      <a:r>
                        <a:rPr lang="ru-RU" sz="1100" dirty="0">
                          <a:latin typeface="Times New Roman"/>
                          <a:ea typeface="Times New Roman"/>
                          <a:cs typeface="Times New Roman"/>
                        </a:rPr>
                        <a:t>)</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2020 </a:t>
                      </a:r>
                      <a:r>
                        <a:rPr lang="ru-RU" sz="1100" dirty="0">
                          <a:latin typeface="Times New Roman"/>
                          <a:ea typeface="Times New Roman"/>
                          <a:cs typeface="Times New Roman"/>
                        </a:rPr>
                        <a:t>год </a:t>
                      </a:r>
                      <a:r>
                        <a:rPr lang="ru-RU" sz="1100" dirty="0" smtClean="0">
                          <a:latin typeface="Times New Roman"/>
                          <a:ea typeface="Times New Roman"/>
                          <a:cs typeface="Times New Roman"/>
                        </a:rPr>
                        <a:t>(утвержденный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2021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2022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2023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Налоговые и неналоговые доходы  - всего</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134 910</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106 995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212 868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267 538</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233 317</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доходы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94 115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62 565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160 422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178 583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176 832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Акцизы (нефтепродукты)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10 907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a:t>
                      </a:r>
                      <a:r>
                        <a:rPr lang="ru-RU" sz="1100" baseline="0" dirty="0" smtClean="0">
                          <a:latin typeface="Times New Roman" pitchFamily="18" charset="0"/>
                          <a:ea typeface="Times New Roman"/>
                          <a:cs typeface="Times New Roman" pitchFamily="18" charset="0"/>
                        </a:rPr>
                        <a:t> 065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11 863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12 420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13 171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Налоги на совокупный доход,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6 010</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507490" algn="l"/>
                          <a:tab pos="1788795" algn="l"/>
                        </a:tabLst>
                        <a:defRPr/>
                      </a:pPr>
                      <a:r>
                        <a:rPr lang="ru-RU" sz="1100" i="1" dirty="0" smtClean="0">
                          <a:latin typeface="Times New Roman" pitchFamily="18" charset="0"/>
                          <a:ea typeface="Times New Roman"/>
                          <a:cs typeface="Times New Roman" pitchFamily="18" charset="0"/>
                        </a:rPr>
                        <a:t>6 350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11 639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11 493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12 340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применением УСН</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2 613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3 010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a:t>
                      </a:r>
                      <a:r>
                        <a:rPr lang="ru-RU" sz="1100" baseline="0" dirty="0" smtClean="0">
                          <a:latin typeface="Times New Roman" pitchFamily="18" charset="0"/>
                          <a:ea typeface="Times New Roman"/>
                          <a:cs typeface="Times New Roman" pitchFamily="18" charset="0"/>
                        </a:rPr>
                        <a:t> 169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11 046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11 875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Единый налог на </a:t>
                      </a:r>
                      <a:r>
                        <a:rPr lang="ru-RU" sz="1100" dirty="0" smtClean="0">
                          <a:latin typeface="Times New Roman"/>
                          <a:ea typeface="Times New Roman"/>
                          <a:cs typeface="Times New Roman"/>
                        </a:rPr>
                        <a:t>вмененный </a:t>
                      </a:r>
                      <a:r>
                        <a:rPr lang="ru-RU" sz="1100" dirty="0">
                          <a:latin typeface="Times New Roman"/>
                          <a:ea typeface="Times New Roman"/>
                          <a:cs typeface="Times New Roman"/>
                        </a:rPr>
                        <a:t>доход для </a:t>
                      </a:r>
                      <a:r>
                        <a:rPr lang="ru-RU" sz="1100" dirty="0" smtClean="0">
                          <a:latin typeface="Times New Roman"/>
                          <a:ea typeface="Times New Roman"/>
                          <a:cs typeface="Times New Roman"/>
                        </a:rPr>
                        <a:t>отдельных </a:t>
                      </a:r>
                      <a:r>
                        <a:rPr lang="ru-RU" sz="1100" dirty="0">
                          <a:latin typeface="Times New Roman"/>
                          <a:ea typeface="Times New Roman"/>
                          <a:cs typeface="Times New Roman"/>
                        </a:rPr>
                        <a:t>видов деятельности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2 918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2 920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 патент. системы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479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420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447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имущество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3 026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2 700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2 857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2 857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2 857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Земельный налог</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3 765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3 698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3 495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3 495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3 495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28">
                <a:tc>
                  <a:txBody>
                    <a:bodyPr/>
                    <a:lstStyle/>
                    <a:p>
                      <a:pPr algn="just">
                        <a:spcAft>
                          <a:spcPts val="0"/>
                        </a:spcAft>
                        <a:tabLst>
                          <a:tab pos="1507490" algn="l"/>
                          <a:tab pos="1788795" algn="l"/>
                        </a:tabLst>
                      </a:pPr>
                      <a:r>
                        <a:rPr lang="ru-RU" sz="1100" dirty="0">
                          <a:latin typeface="Times New Roman"/>
                          <a:ea typeface="Times New Roman"/>
                          <a:cs typeface="Times New Roman"/>
                        </a:rPr>
                        <a:t>Государственная пошлина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2 740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2 554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2 508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2 568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2 645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Неналоговые доходы,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14 347</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18</a:t>
                      </a:r>
                      <a:r>
                        <a:rPr lang="ru-RU" sz="1100" i="1" baseline="0" dirty="0" smtClean="0">
                          <a:latin typeface="Times New Roman"/>
                          <a:ea typeface="Times New Roman"/>
                          <a:cs typeface="Times New Roman"/>
                        </a:rPr>
                        <a:t> 063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20 084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56 122</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21 977</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использования имущества, находящегося в государственной и муниципальной собственности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10 237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13 462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18 604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54 588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20 385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365">
                <a:tc>
                  <a:txBody>
                    <a:bodyPr/>
                    <a:lstStyle/>
                    <a:p>
                      <a:pPr algn="just">
                        <a:spcAft>
                          <a:spcPts val="0"/>
                        </a:spcAft>
                        <a:tabLst>
                          <a:tab pos="1507490" algn="l"/>
                          <a:tab pos="1788795" algn="l"/>
                        </a:tabLst>
                      </a:pPr>
                      <a:r>
                        <a:rPr lang="ru-RU" sz="1100" dirty="0">
                          <a:latin typeface="Times New Roman"/>
                          <a:ea typeface="Times New Roman"/>
                          <a:cs typeface="Times New Roman"/>
                        </a:rPr>
                        <a:t>Платежи при пользовании природными ресурсами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1 078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331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оказания платных услуг и компенсации затрат государства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1 176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703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807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839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873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продажи материальных и нематериальных активов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1 766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1 081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437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454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Штрафы, санкции, возмещение ущерба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2 486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Прочие неналоговые доходы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a:latin typeface="Times New Roman"/>
                          <a:ea typeface="Times New Roman"/>
                          <a:cs typeface="Times New Roman"/>
                        </a:rPr>
                        <a:t>Безвозмездные поступления, всего, из них:</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b="1" dirty="0" smtClean="0">
                          <a:latin typeface="Times New Roman" pitchFamily="18" charset="0"/>
                          <a:ea typeface="Times New Roman"/>
                          <a:cs typeface="Times New Roman" pitchFamily="18" charset="0"/>
                        </a:rPr>
                        <a:t>363 306</a:t>
                      </a:r>
                      <a:endParaRPr lang="ru-RU" sz="12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467 787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558 756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314</a:t>
                      </a:r>
                      <a:r>
                        <a:rPr lang="ru-RU" sz="1100" b="1" baseline="0" dirty="0" smtClean="0">
                          <a:latin typeface="Times New Roman"/>
                          <a:ea typeface="Times New Roman"/>
                          <a:cs typeface="Times New Roman"/>
                        </a:rPr>
                        <a:t> 184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309 812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Дотации</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1 277</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218 290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246 897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88 136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84 584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Субсидии</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131 448</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32 214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40</a:t>
                      </a:r>
                      <a:r>
                        <a:rPr lang="ru-RU" sz="1100" baseline="0" dirty="0" smtClean="0">
                          <a:latin typeface="Times New Roman"/>
                          <a:ea typeface="Times New Roman"/>
                          <a:cs typeface="Times New Roman"/>
                        </a:rPr>
                        <a:t> 000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Субвенции</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206 999</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210 108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216 643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220 832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225 228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Прочие межбюджетные  трансферты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25 038</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7 175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55 216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5 216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Добровольные пожертвования от организаций</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Возврат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- 1 456</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72">
                <a:tc>
                  <a:txBody>
                    <a:bodyPr/>
                    <a:lstStyle/>
                    <a:p>
                      <a:pPr algn="just">
                        <a:spcAft>
                          <a:spcPts val="0"/>
                        </a:spcAft>
                        <a:tabLst>
                          <a:tab pos="1507490" algn="l"/>
                          <a:tab pos="1788795" algn="l"/>
                        </a:tabLst>
                      </a:pPr>
                      <a:r>
                        <a:rPr lang="ru-RU" sz="1100" b="1">
                          <a:latin typeface="Times New Roman"/>
                          <a:ea typeface="Times New Roman"/>
                          <a:cs typeface="Times New Roman"/>
                        </a:rPr>
                        <a:t>ВСЕГО ДОХОДОВ</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b="1" dirty="0" smtClean="0">
                          <a:latin typeface="Times New Roman" pitchFamily="18" charset="0"/>
                          <a:ea typeface="Times New Roman"/>
                          <a:cs typeface="Times New Roman" pitchFamily="18" charset="0"/>
                        </a:rPr>
                        <a:t>498 216</a:t>
                      </a:r>
                      <a:endParaRPr lang="ru-RU" sz="12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574 782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771 624</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smtClean="0">
                          <a:latin typeface="Times New Roman"/>
                          <a:ea typeface="Times New Roman"/>
                          <a:cs typeface="Times New Roman"/>
                        </a:rPr>
                        <a:t>581 722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smtClean="0">
                          <a:latin typeface="Times New Roman"/>
                          <a:ea typeface="Times New Roman"/>
                          <a:cs typeface="Times New Roman"/>
                        </a:rPr>
                        <a:t>543 129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71604" y="357166"/>
            <a:ext cx="6871048" cy="338554"/>
          </a:xfrm>
          <a:prstGeom prst="rect">
            <a:avLst/>
          </a:prstGeom>
          <a:noFill/>
        </p:spPr>
        <p:txBody>
          <a:bodyPr wrap="none" rtlCol="0">
            <a:spAutoFit/>
          </a:bodyPr>
          <a:lstStyle/>
          <a:p>
            <a:r>
              <a:rPr lang="ru-RU" sz="1600" b="1" u="sng" dirty="0" smtClean="0">
                <a:solidFill>
                  <a:schemeClr val="accent4">
                    <a:lumMod val="75000"/>
                  </a:schemeClr>
                </a:solidFill>
                <a:latin typeface="Times New Roman" pitchFamily="18" charset="0"/>
                <a:cs typeface="Times New Roman" pitchFamily="18" charset="0"/>
              </a:rPr>
              <a:t>Оценка эффективности предоставленных налоговых льгот, тыс. рублей</a:t>
            </a:r>
            <a:endParaRPr lang="ru-RU" sz="1600" b="1" u="sng" dirty="0">
              <a:solidFill>
                <a:schemeClr val="accent4">
                  <a:lumMod val="7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357158" y="785794"/>
          <a:ext cx="8358246" cy="4951031"/>
        </p:xfrm>
        <a:graphic>
          <a:graphicData uri="http://schemas.openxmlformats.org/drawingml/2006/table">
            <a:tbl>
              <a:tblPr/>
              <a:tblGrid>
                <a:gridCol w="429296"/>
                <a:gridCol w="1640366"/>
                <a:gridCol w="1512444"/>
                <a:gridCol w="918487"/>
                <a:gridCol w="1249678"/>
                <a:gridCol w="1195897"/>
                <a:gridCol w="1412078"/>
              </a:tblGrid>
              <a:tr h="2286016">
                <a:tc>
                  <a:txBody>
                    <a:bodyPr/>
                    <a:lstStyle/>
                    <a:p>
                      <a:pPr>
                        <a:spcAft>
                          <a:spcPts val="0"/>
                        </a:spcAft>
                      </a:pPr>
                      <a:r>
                        <a:rPr lang="ru-RU" sz="1200" dirty="0">
                          <a:latin typeface="Times New Roman" pitchFamily="18" charset="0"/>
                          <a:ea typeface="Times New Roman"/>
                          <a:cs typeface="Times New Roman" pitchFamily="18" charset="0"/>
                        </a:rPr>
                        <a:t>№ </a:t>
                      </a:r>
                      <a:r>
                        <a:rPr lang="ru-RU" sz="1200" dirty="0" err="1">
                          <a:latin typeface="Times New Roman" pitchFamily="18" charset="0"/>
                          <a:ea typeface="Times New Roman"/>
                          <a:cs typeface="Times New Roman" pitchFamily="18" charset="0"/>
                        </a:rPr>
                        <a:t>п</a:t>
                      </a:r>
                      <a:r>
                        <a:rPr lang="ru-RU" sz="1200" dirty="0">
                          <a:latin typeface="Times New Roman" pitchFamily="18" charset="0"/>
                          <a:ea typeface="Times New Roman"/>
                          <a:cs typeface="Times New Roman" pitchFamily="18" charset="0"/>
                        </a:rPr>
                        <a:t>/</a:t>
                      </a:r>
                      <a:r>
                        <a:rPr lang="ru-RU" sz="1200"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Наименование налога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Нормативный акт, устанавливающий налоговые льготы</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2019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2020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(тыс. руб.)</a:t>
                      </a:r>
                    </a:p>
                    <a:p>
                      <a:pPr algn="ctr">
                        <a:spcAft>
                          <a:spcPts val="0"/>
                        </a:spcAft>
                      </a:pPr>
                      <a:endParaRPr lang="ru-RU" sz="1200" dirty="0" smtClean="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2021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2022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14718">
                <a:tc>
                  <a:txBody>
                    <a:bodyPr/>
                    <a:lstStyle/>
                    <a:p>
                      <a:pPr>
                        <a:spcAft>
                          <a:spcPts val="0"/>
                        </a:spcAft>
                      </a:pPr>
                      <a:r>
                        <a:rPr lang="ru-RU" sz="1200" dirty="0">
                          <a:latin typeface="Times New Roman" pitchFamily="18" charset="0"/>
                          <a:ea typeface="Times New Roman"/>
                          <a:cs typeface="Times New Roman" pitchFamily="18" charset="0"/>
                        </a:rPr>
                        <a:t>1.</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(юридические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a:spcAft>
                          <a:spcPts val="0"/>
                        </a:spcAft>
                      </a:pPr>
                      <a:r>
                        <a:rPr lang="ru-RU" sz="1200" dirty="0">
                          <a:solidFill>
                            <a:srgbClr val="000000"/>
                          </a:solidFill>
                          <a:latin typeface="Times New Roman" pitchFamily="18" charset="0"/>
                          <a:ea typeface="Times New Roman"/>
                          <a:cs typeface="Times New Roman" pitchFamily="18" charset="0"/>
                        </a:rPr>
                        <a:t>Решение Думы городского округа Верхний Тагил от  18.11.2010г.   </a:t>
                      </a:r>
                      <a:r>
                        <a:rPr lang="ru-RU" sz="1200" dirty="0" smtClean="0">
                          <a:solidFill>
                            <a:srgbClr val="000000"/>
                          </a:solidFill>
                          <a:latin typeface="Times New Roman" pitchFamily="18" charset="0"/>
                          <a:ea typeface="Times New Roman"/>
                          <a:cs typeface="Times New Roman" pitchFamily="18" charset="0"/>
                        </a:rPr>
                        <a:t> </a:t>
                      </a:r>
                      <a:r>
                        <a:rPr lang="ru-RU" sz="1200" dirty="0">
                          <a:solidFill>
                            <a:srgbClr val="000000"/>
                          </a:solidFill>
                          <a:latin typeface="Times New Roman" pitchFamily="18" charset="0"/>
                          <a:ea typeface="Times New Roman"/>
                          <a:cs typeface="Times New Roman" pitchFamily="18" charset="0"/>
                        </a:rPr>
                        <a:t>№ 34/4       </a:t>
                      </a:r>
                      <a:endParaRPr lang="ru-RU" sz="1200" dirty="0">
                        <a:latin typeface="Times New Roman" pitchFamily="18" charset="0"/>
                        <a:ea typeface="Times New Roman"/>
                        <a:cs typeface="Times New Roman" pitchFamily="18" charset="0"/>
                      </a:endParaRPr>
                    </a:p>
                    <a:p>
                      <a:pPr algn="ctr">
                        <a:spcAft>
                          <a:spcPts val="0"/>
                        </a:spcAft>
                      </a:pPr>
                      <a:r>
                        <a:rPr lang="ru-RU" sz="1200" dirty="0">
                          <a:solidFill>
                            <a:srgbClr val="000000"/>
                          </a:solidFill>
                          <a:latin typeface="Times New Roman" pitchFamily="18" charset="0"/>
                          <a:ea typeface="Times New Roman"/>
                          <a:cs typeface="Times New Roman" pitchFamily="18" charset="0"/>
                        </a:rPr>
                        <a:t> (в редакции от 23.06.2016г.)</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1 745</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1 815</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1 888</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1 964</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1372582">
                <a:tc>
                  <a:txBody>
                    <a:bodyPr/>
                    <a:lstStyle/>
                    <a:p>
                      <a:pPr>
                        <a:spcAft>
                          <a:spcPts val="0"/>
                        </a:spcAft>
                      </a:pPr>
                      <a:r>
                        <a:rPr lang="ru-RU" sz="1200">
                          <a:latin typeface="Times New Roman" pitchFamily="18" charset="0"/>
                          <a:ea typeface="Times New Roman"/>
                          <a:cs typeface="Times New Roman" pitchFamily="18" charset="0"/>
                        </a:rPr>
                        <a:t>2.</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(физические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ru-RU"/>
                    </a:p>
                  </a:txBody>
                  <a:tcPr/>
                </a:tc>
                <a:tc>
                  <a:txBody>
                    <a:bodyPr/>
                    <a:lstStyle/>
                    <a:p>
                      <a:pPr algn="ctr">
                        <a:spcAft>
                          <a:spcPts val="0"/>
                        </a:spcAft>
                      </a:pPr>
                      <a:r>
                        <a:rPr lang="ru-RU" sz="1200" dirty="0" smtClean="0">
                          <a:latin typeface="Times New Roman" pitchFamily="18" charset="0"/>
                          <a:ea typeface="Times New Roman"/>
                          <a:cs typeface="Times New Roman" pitchFamily="18" charset="0"/>
                        </a:rPr>
                        <a:t>1 330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1 383</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1 438</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1 496</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86291">
                <a:tc>
                  <a:txBody>
                    <a:bodyPr/>
                    <a:lstStyle/>
                    <a:p>
                      <a:pPr>
                        <a:spcAft>
                          <a:spcPts val="0"/>
                        </a:spcAft>
                      </a:pPr>
                      <a:r>
                        <a:rPr lang="ru-RU" sz="1200" dirty="0">
                          <a:latin typeface="Times New Roman" pitchFamily="18" charset="0"/>
                          <a:ea typeface="Times New Roman"/>
                          <a:cs typeface="Times New Roman" pitchFamily="18" charset="0"/>
                        </a:rPr>
                        <a:t>3.</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Налог на имущество физических лиц</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n-US" sz="1200" dirty="0">
                          <a:solidFill>
                            <a:srgbClr val="000000"/>
                          </a:solidFill>
                          <a:latin typeface="Times New Roman" pitchFamily="18" charset="0"/>
                          <a:ea typeface="Times New Roman"/>
                          <a:cs typeface="Times New Roman" pitchFamily="18" charset="0"/>
                        </a:rPr>
                        <a:t>Налоговый кодекс Российской Федерации</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4 733</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4 922</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5 119</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solidFill>
                            <a:srgbClr val="000000"/>
                          </a:solidFill>
                          <a:latin typeface="Times New Roman" pitchFamily="18" charset="0"/>
                          <a:ea typeface="Times New Roman"/>
                          <a:cs typeface="Times New Roman" pitchFamily="18" charset="0"/>
                        </a:rPr>
                        <a:t>5 324</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
        <p:nvSpPr>
          <p:cNvPr id="139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571472" y="142852"/>
            <a:ext cx="7758112" cy="471488"/>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accent4">
                    <a:lumMod val="75000"/>
                  </a:schemeClr>
                </a:solidFill>
                <a:effectLst/>
                <a:latin typeface="Times New Roman" pitchFamily="18" charset="0"/>
                <a:cs typeface="Arial" pitchFamily="34" charset="0"/>
              </a:rPr>
              <a:t>ДОХОДЫ БЮДЖЕТА ГОРОДСКОГО ОКРУГА ВЕРХНИЙ ТАГИЛ</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Диаграмма 2"/>
          <p:cNvGraphicFramePr/>
          <p:nvPr/>
        </p:nvGraphicFramePr>
        <p:xfrm>
          <a:off x="285720" y="714356"/>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1472" y="2643182"/>
            <a:ext cx="8001056" cy="46166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доходы бюджета городского округа  Верхний Тагил налог на доходы физических лиц в 2021 году будет зачисляться по нормативу 100 процентов.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85720" y="3571876"/>
          <a:ext cx="8715436"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2910" y="5857892"/>
            <a:ext cx="835824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Увеличение поступлений в связи с увеличением дифференцированного норматива зачислений доходов от  акцизов на нефтепродукты в местный бюджет в 2020-2021 годах  (2019 год - 0,08376%; 2020 год - 0,08265%; 2021 год  - 0,08294%).</a:t>
            </a:r>
            <a:endParaRPr lang="ru-RU" sz="12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0" y="142852"/>
          <a:ext cx="8929718"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9230" y="1928802"/>
            <a:ext cx="8994770" cy="261610"/>
          </a:xfrm>
          <a:prstGeom prst="rect">
            <a:avLst/>
          </a:prstGeom>
          <a:noFill/>
        </p:spPr>
        <p:txBody>
          <a:bodyPr wrap="none" rtlCol="0">
            <a:spAutoFit/>
          </a:bodyPr>
          <a:lstStyle/>
          <a:p>
            <a:r>
              <a:rPr lang="ru-RU" sz="1100" dirty="0" smtClean="0">
                <a:latin typeface="Times New Roman" pitchFamily="18" charset="0"/>
                <a:cs typeface="Times New Roman" pitchFamily="18" charset="0"/>
              </a:rPr>
              <a:t>Положительная динамика поступлений связана установлением дифференцированного норматива зачислений в бюджет ГО Верхний Тагил 86,9%.</a:t>
            </a:r>
            <a:endParaRPr lang="ru-RU" sz="1100" dirty="0" smtClean="0"/>
          </a:p>
        </p:txBody>
      </p:sp>
      <p:graphicFrame>
        <p:nvGraphicFramePr>
          <p:cNvPr id="4" name="Диаграмма 3"/>
          <p:cNvGraphicFramePr/>
          <p:nvPr/>
        </p:nvGraphicFramePr>
        <p:xfrm>
          <a:off x="0" y="2143116"/>
          <a:ext cx="9001156" cy="1928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142844" y="4429132"/>
          <a:ext cx="9001156" cy="192882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20879" y="4000504"/>
            <a:ext cx="8823121" cy="461665"/>
          </a:xfrm>
          <a:prstGeom prst="rect">
            <a:avLst/>
          </a:prstGeom>
          <a:noFill/>
        </p:spPr>
        <p:txBody>
          <a:bodyPr wrap="none" rtlCol="0">
            <a:spAutoFit/>
          </a:bodyPr>
          <a:lstStyle/>
          <a:p>
            <a:r>
              <a:rPr lang="ru-RU" sz="1200" dirty="0" smtClean="0">
                <a:latin typeface="Times New Roman" pitchFamily="18" charset="0"/>
                <a:cs typeface="Times New Roman" pitchFamily="18" charset="0"/>
              </a:rPr>
              <a:t>При расчете прогноза на плановый период учтена отмена действия системы налогообложения в виде единого налога на вмененный</a:t>
            </a:r>
          </a:p>
          <a:p>
            <a:r>
              <a:rPr lang="ru-RU" sz="1200" dirty="0" smtClean="0">
                <a:latin typeface="Times New Roman" pitchFamily="18" charset="0"/>
                <a:cs typeface="Times New Roman" pitchFamily="18" charset="0"/>
              </a:rPr>
              <a:t>доход с 01.01.2021года , в соответствии с Федеральным законом от 29.06.2012г. № 97-ФЗ.</a:t>
            </a:r>
            <a:endParaRPr lang="ru-RU" sz="1200" dirty="0">
              <a:latin typeface="Times New Roman" pitchFamily="18" charset="0"/>
              <a:cs typeface="Times New Roman" pitchFamily="18" charset="0"/>
            </a:endParaRPr>
          </a:p>
        </p:txBody>
      </p:sp>
      <p:sp>
        <p:nvSpPr>
          <p:cNvPr id="7" name="TextBox 6"/>
          <p:cNvSpPr txBox="1"/>
          <p:nvPr/>
        </p:nvSpPr>
        <p:spPr>
          <a:xfrm flipH="1">
            <a:off x="-1" y="6286520"/>
            <a:ext cx="9143999" cy="553998"/>
          </a:xfrm>
          <a:prstGeom prst="rect">
            <a:avLst/>
          </a:prstGeom>
          <a:noFill/>
        </p:spPr>
        <p:txBody>
          <a:bodyPr wrap="square" rtlCol="0">
            <a:spAutoFit/>
          </a:bodyPr>
          <a:lstStyle/>
          <a:p>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142852"/>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4000504"/>
            <a:ext cx="9001156" cy="461665"/>
          </a:xfrm>
          <a:prstGeom prst="rect">
            <a:avLst/>
          </a:prstGeom>
          <a:noFill/>
        </p:spPr>
        <p:txBody>
          <a:bodyPr wrap="square" rtlCol="0">
            <a:spAutoFit/>
          </a:bodyPr>
          <a:lstStyle/>
          <a:p>
            <a:endParaRPr lang="ru-RU" sz="1200" dirty="0" smtClean="0">
              <a:latin typeface="Times New Roman" pitchFamily="18" charset="0"/>
              <a:cs typeface="Times New Roman" pitchFamily="18" charset="0"/>
            </a:endParaRPr>
          </a:p>
          <a:p>
            <a:endParaRPr lang="ru-RU" sz="1200" dirty="0"/>
          </a:p>
        </p:txBody>
      </p:sp>
      <p:graphicFrame>
        <p:nvGraphicFramePr>
          <p:cNvPr id="4" name="Диаграмма 3"/>
          <p:cNvGraphicFramePr/>
          <p:nvPr/>
        </p:nvGraphicFramePr>
        <p:xfrm>
          <a:off x="357158" y="3786190"/>
          <a:ext cx="8286808"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2844" y="2071678"/>
            <a:ext cx="9001156" cy="2308324"/>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a:t>
            </a:r>
            <a:r>
              <a:rPr lang="ru-RU" sz="1200" dirty="0" smtClean="0"/>
              <a:t>объектов </a:t>
            </a:r>
            <a:r>
              <a:rPr lang="ru-RU" sz="1200" dirty="0" smtClean="0">
                <a:latin typeface="Times New Roman" pitchFamily="18" charset="0"/>
                <a:cs typeface="Times New Roman" pitchFamily="18" charset="0"/>
              </a:rPr>
              <a:t>налогообложения с установлением  ставки налога в размере 0,3% в отношении следующих объектов : 1)жилых домов, частей жилых домов, квартир, частей квартир, комнат; 2) объектов незавершенного строительства в случае, если проектируемым назначением таких объектов является жилой дом; 3) единых недвижимых комплексов, в состав которых входит хотя бы один жилой дом; 4) гаражей и </a:t>
            </a:r>
            <a:r>
              <a:rPr lang="ru-RU" sz="1200" dirty="0" err="1" smtClean="0">
                <a:latin typeface="Times New Roman" pitchFamily="18" charset="0"/>
                <a:cs typeface="Times New Roman" pitchFamily="18" charset="0"/>
              </a:rPr>
              <a:t>машино-мест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и</a:t>
            </a:r>
            <a:r>
              <a:rPr lang="ru-RU" sz="1200" dirty="0" smtClean="0">
                <a:latin typeface="Times New Roman" pitchFamily="18" charset="0"/>
                <a:cs typeface="Times New Roman" pitchFamily="18" charset="0"/>
              </a:rPr>
              <a:t>  в размере  0,5 процента в отношении прочих объектов налогообложения.</a:t>
            </a:r>
          </a:p>
          <a:p>
            <a:pPr algn="just"/>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1200" dirty="0"/>
          </a:p>
        </p:txBody>
      </p:sp>
      <p:sp>
        <p:nvSpPr>
          <p:cNvPr id="10" name="TextBox 9"/>
          <p:cNvSpPr txBox="1"/>
          <p:nvPr/>
        </p:nvSpPr>
        <p:spPr>
          <a:xfrm>
            <a:off x="311646" y="6143644"/>
            <a:ext cx="8832354"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Снижение поступлений связано с уменьшением количества налогоплательщиков, применяющих данную систему налогообложения.</a:t>
            </a:r>
            <a:endParaRPr lang="ru-RU" sz="1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2928934"/>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5214950"/>
            <a:ext cx="900115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Прогноз поступлений скорректирован на основании данных администратора поступлений, исходя из действующих договоров на </a:t>
            </a:r>
          </a:p>
          <a:p>
            <a:r>
              <a:rPr lang="ru-RU" sz="1200" dirty="0" smtClean="0">
                <a:latin typeface="Times New Roman" pitchFamily="18" charset="0"/>
                <a:cs typeface="Times New Roman" pitchFamily="18" charset="0"/>
              </a:rPr>
              <a:t>2021 год с учетом поступлений от работы с дебиторской задолженностью.</a:t>
            </a:r>
            <a:endParaRPr lang="ru-RU" sz="1200" dirty="0"/>
          </a:p>
        </p:txBody>
      </p:sp>
      <p:graphicFrame>
        <p:nvGraphicFramePr>
          <p:cNvPr id="6" name="Диаграмма 5"/>
          <p:cNvGraphicFramePr/>
          <p:nvPr/>
        </p:nvGraphicFramePr>
        <p:xfrm>
          <a:off x="285720" y="357166"/>
          <a:ext cx="8858280"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8218" y="2285992"/>
            <a:ext cx="8945782"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3071810"/>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00034" y="5286388"/>
            <a:ext cx="8176341" cy="461665"/>
          </a:xfrm>
          <a:prstGeom prst="rect">
            <a:avLst/>
          </a:prstGeom>
          <a:noFill/>
        </p:spPr>
        <p:txBody>
          <a:bodyPr wrap="none" rtlCol="0">
            <a:spAutoFit/>
          </a:bodyPr>
          <a:lstStyle/>
          <a:p>
            <a:r>
              <a:rPr lang="ru-RU" sz="1200" dirty="0" smtClean="0">
                <a:latin typeface="Times New Roman" pitchFamily="18" charset="0"/>
                <a:cs typeface="Times New Roman" pitchFamily="18" charset="0"/>
              </a:rPr>
              <a:t>На данный вид дохода поступают платежи от питания сотрудников в муниципальных учреждениях;  родительская плата </a:t>
            </a:r>
          </a:p>
          <a:p>
            <a:r>
              <a:rPr lang="ru-RU" sz="1200" dirty="0" smtClean="0">
                <a:latin typeface="Times New Roman" pitchFamily="18" charset="0"/>
                <a:cs typeface="Times New Roman" pitchFamily="18" charset="0"/>
              </a:rPr>
              <a:t>за путевки в лагеря; возврат дебиторской задолженности прошлых лет.</a:t>
            </a:r>
            <a:endParaRPr lang="ru-RU" sz="1200" dirty="0"/>
          </a:p>
        </p:txBody>
      </p:sp>
      <p:graphicFrame>
        <p:nvGraphicFramePr>
          <p:cNvPr id="8" name="Диаграмма 7"/>
          <p:cNvGraphicFramePr/>
          <p:nvPr/>
        </p:nvGraphicFramePr>
        <p:xfrm>
          <a:off x="142844"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28596" y="2285992"/>
            <a:ext cx="7893636" cy="738664"/>
          </a:xfrm>
          <a:prstGeom prst="rect">
            <a:avLst/>
          </a:prstGeom>
          <a:noFill/>
        </p:spPr>
        <p:txBody>
          <a:bodyPr wrap="none" rtlCol="0">
            <a:spAutoFit/>
          </a:bodyPr>
          <a:lstStyle/>
          <a:p>
            <a:r>
              <a:rPr lang="ru-RU" sz="12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a:t>
            </a:r>
          </a:p>
          <a:p>
            <a:r>
              <a:rPr lang="ru-RU" sz="1200" dirty="0" smtClean="0">
                <a:latin typeface="Times New Roman" pitchFamily="18" charset="0"/>
                <a:cs typeface="Times New Roman" pitchFamily="18" charset="0"/>
              </a:rPr>
              <a:t>Верхний Тагил составит в 2021 году  60%.</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1538" y="5572140"/>
            <a:ext cx="6563528"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Увеличение поступлений связано с увеличением количества наложенных и уплаченных штрафов.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14282" y="3357562"/>
          <a:ext cx="8715436" cy="2000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214282"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28728" y="2428868"/>
            <a:ext cx="6350841" cy="369332"/>
          </a:xfrm>
          <a:prstGeom prst="rect">
            <a:avLst/>
          </a:prstGeom>
          <a:noFill/>
        </p:spPr>
        <p:txBody>
          <a:bodyPr wrap="none" rtlCol="0">
            <a:spAutoFit/>
          </a:bodyPr>
          <a:lstStyle/>
          <a:p>
            <a:r>
              <a:rPr lang="ru-RU" sz="1200" dirty="0" smtClean="0">
                <a:latin typeface="Times New Roman" pitchFamily="18" charset="0"/>
                <a:cs typeface="Times New Roman" pitchFamily="18" charset="0"/>
              </a:rPr>
              <a:t>Продажа земли носит заявительный характер. Готовятся объекты к приватизации имущества.</a:t>
            </a:r>
            <a:r>
              <a:rPr lang="ru-RU" dirty="0" smtClean="0"/>
              <a:t>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214290"/>
            <a:ext cx="8929718" cy="51552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Основные понятия</a:t>
            </a:r>
            <a:r>
              <a:rPr kumimoji="0" lang="ru-RU"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Бюджет-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Доходы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поступающие в бюджет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Расходы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выплачиваемые из бюджета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Дефицит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расходов бюджета над доходами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Профицит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доходов бюджета над его расходами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Налоги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часть доходов граждан и организаций, которые они обязаны заплатить государству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Неналоговые доходы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платежи в виде штрафов, санкций за нарушение законодательства, платежи за пользование имуществом государства, средства самообложения граждан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Безвозмездные поступления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средства, которые  поступают в бюджет  безвозмездно (денежные средства, поступающие из вышестоящего бюджета, а также безвозмездные перечисления от физических и юридических лиц)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Муниципальный долг</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сумма задолженности муниципального образования внутренним кредиторам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500034" y="285728"/>
            <a:ext cx="820679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Динамика межбюджетных трансфертов из областного бюджета (тыс. рублей)</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0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357158" y="785794"/>
          <a:ext cx="8639175" cy="5457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42910" y="357166"/>
            <a:ext cx="611462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60850" algn="l"/>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Расходы бюджета на 2021 год</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9028" name="Rectangle 4"/>
          <p:cNvSpPr>
            <a:spLocks noChangeArrowheads="1"/>
          </p:cNvSpPr>
          <p:nvPr/>
        </p:nvSpPr>
        <p:spPr bwMode="auto">
          <a:xfrm>
            <a:off x="0" y="285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3"/>
          <p:cNvGraphicFramePr>
            <a:graphicFrameLocks noChangeAspect="1"/>
          </p:cNvGraphicFramePr>
          <p:nvPr/>
        </p:nvGraphicFramePr>
        <p:xfrm>
          <a:off x="0" y="1357298"/>
          <a:ext cx="8677275" cy="5114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1571604" y="142852"/>
            <a:ext cx="6080125" cy="331787"/>
          </a:xfrm>
          <a:prstGeom prst="rect">
            <a:avLst/>
          </a:prstGeom>
          <a:solidFill>
            <a:schemeClr val="accent4">
              <a:lumMod val="40000"/>
              <a:lumOff val="60000"/>
            </a:schemeClr>
          </a:soli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a:r>
              <a:rPr lang="ru-RU" sz="1600" b="1" dirty="0" smtClean="0">
                <a:latin typeface="Times New Roman" pitchFamily="18" charset="0"/>
                <a:cs typeface="Times New Roman" pitchFamily="18" charset="0"/>
              </a:rPr>
              <a:t>Перечень муниципальных программ, реализуемых в 2021 году</a:t>
            </a:r>
            <a:endParaRPr lang="ru-RU" sz="1600" dirty="0">
              <a:latin typeface="Times New Roman" pitchFamily="18" charset="0"/>
              <a:cs typeface="Times New Roman" pitchFamily="18" charset="0"/>
            </a:endParaRPr>
          </a:p>
        </p:txBody>
      </p:sp>
      <p:sp>
        <p:nvSpPr>
          <p:cNvPr id="128003" name="Rectangle 3"/>
          <p:cNvSpPr>
            <a:spLocks noChangeArrowheads="1"/>
          </p:cNvSpPr>
          <p:nvPr/>
        </p:nvSpPr>
        <p:spPr bwMode="auto">
          <a:xfrm>
            <a:off x="142844" y="714356"/>
            <a:ext cx="8643998"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r>
              <a:rPr kumimoji="0" lang="ru-RU"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004" name="Rectangle 4"/>
          <p:cNvSpPr>
            <a:spLocks noChangeArrowheads="1"/>
          </p:cNvSpPr>
          <p:nvPr/>
        </p:nvSpPr>
        <p:spPr bwMode="auto">
          <a:xfrm>
            <a:off x="142844" y="857232"/>
            <a:ext cx="8864799" cy="489364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«Обеспечение общественной безопасности  на территории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«Социальная поддержка населения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дорожного хозяйства</a:t>
            </a:r>
            <a:r>
              <a:rPr kumimoji="0" lang="ru-RU" sz="1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в городском округе Верхний Тагил  на 2020- 2025гг.»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жилищно-коммунального  хозяйства и повышение энергетической  эффективности в городском округе   Верхний   Тагил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на 2019-2024 гг.»</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«Поддержка и развитие малого и среднего предпринимательства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системы образования в городском округе Верхний Тагил на 2021-2026гг.»</a:t>
            </a:r>
          </a:p>
          <a:p>
            <a:pPr lvl="0" eaLnBrk="0" fontAlgn="base" hangingPunct="0">
              <a:spcBef>
                <a:spcPct val="0"/>
              </a:spcBef>
              <a:spcAft>
                <a:spcPct val="0"/>
              </a:spcAft>
            </a:pPr>
            <a:r>
              <a:rPr lang="ru-RU" sz="1200" dirty="0" smtClean="0">
                <a:latin typeface="Times New Roman" pitchFamily="18" charset="0"/>
                <a:ea typeface="Times New Roman" pitchFamily="18" charset="0"/>
                <a:cs typeface="Times New Roman" pitchFamily="18" charset="0"/>
              </a:rPr>
              <a:t>«Развитие  культуры и искусства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«Обеспечение рационального  и безопасного природопользования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«Развитие физической культуры, спорта и молодежной политики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«Совершенствование  муниципального  управления на территории   городского округа Верхний Тагил на 2019-2024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«Подготовка документов территориального планирования, градостроительного зонирования и документации по  планировке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территорий городского округа Верхний Тагил на 2019-2024 годы»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«Переселение граждан на территории городского округа Верхний  Тагил из аварийного жилищного фонда в 2019-2024гг»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«Содействие созданию в городском округе Верхний Тагил новых мест в общеобразовательных учреждениях на 2016-2025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«Жилище» городского округа Верхний Тагил на 2017-2025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«Гражданская оборона и защита населения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законопослушного поведения участников дорожного движения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муниципальными финансами  городского округа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муниципальной собственностью и земельными ресурсами городского округа Верхний Тагил на 2018-2023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комфортной городской среды городского округа Верхний Тагил на 2018-2024 годы»</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«Повышение финансовой грамотности населения в городском округе Верхний Тагил на 2019-2024гг»</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«Развитие информационного общества городского округа Верхний Тагил на 2020- 2025 годы»</a:t>
            </a: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214282" y="214290"/>
            <a:ext cx="27860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Дорожная деятельность</a:t>
            </a:r>
            <a:endParaRPr kumimoji="0" lang="ru-RU" sz="1800" b="1"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
        <p:nvSpPr>
          <p:cNvPr id="126978" name="AutoShape 2"/>
          <p:cNvSpPr>
            <a:spLocks noChangeArrowheads="1"/>
          </p:cNvSpPr>
          <p:nvPr/>
        </p:nvSpPr>
        <p:spPr bwMode="auto">
          <a:xfrm>
            <a:off x="3929058" y="0"/>
            <a:ext cx="4994275" cy="914400"/>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Протяженность автомобильных дорог муниципального значения, в отношении которых осуществляется комплекс работ по содержанию – 82,4 км.</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79" name="AutoShape 3"/>
          <p:cNvSpPr>
            <a:spLocks noChangeArrowheads="1"/>
          </p:cNvSpPr>
          <p:nvPr/>
        </p:nvSpPr>
        <p:spPr bwMode="auto">
          <a:xfrm>
            <a:off x="3786182" y="1071546"/>
            <a:ext cx="5245100" cy="571504"/>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r>
              <a:rPr lang="ru-RU" sz="1000" b="1" dirty="0" smtClean="0">
                <a:latin typeface="Times New Roman" pitchFamily="18" charset="0"/>
                <a:cs typeface="Times New Roman" pitchFamily="18" charset="0"/>
              </a:rPr>
              <a:t>Устройство асфальтобетонных покрытий проезжей части автомобильных дорог местного значения и тротуаров (ул. Чехова (от ул. Ленина до ул. Нахимова),</a:t>
            </a:r>
          </a:p>
          <a:p>
            <a:r>
              <a:rPr lang="ru-RU" sz="1000" b="1" dirty="0" smtClean="0">
                <a:latin typeface="Times New Roman" pitchFamily="18" charset="0"/>
                <a:cs typeface="Times New Roman" pitchFamily="18" charset="0"/>
              </a:rPr>
              <a:t>ул. Садовая (от ул. Чапаева до ул. Нахимова) – 2 стороны) </a:t>
            </a:r>
            <a:r>
              <a:rPr lang="ru-RU" sz="1000" b="1" dirty="0" smtClean="0">
                <a:latin typeface="Times New Roman" pitchFamily="18" charset="0"/>
                <a:cs typeface="Arial" pitchFamily="34" charset="0"/>
              </a:rPr>
              <a:t>– 12 946,0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1" name="AutoShape 5"/>
          <p:cNvSpPr>
            <a:spLocks noChangeArrowheads="1"/>
          </p:cNvSpPr>
          <p:nvPr/>
        </p:nvSpPr>
        <p:spPr bwMode="auto">
          <a:xfrm>
            <a:off x="3786182" y="1785926"/>
            <a:ext cx="5245100" cy="500066"/>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Выполнение комплекса работ по нормативу содержания дорог в течение года –              5 000,0тыс.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2" name="AutoShape 6"/>
          <p:cNvSpPr>
            <a:spLocks noChangeArrowheads="1"/>
          </p:cNvSpPr>
          <p:nvPr/>
        </p:nvSpPr>
        <p:spPr bwMode="auto">
          <a:xfrm>
            <a:off x="3786182" y="2428868"/>
            <a:ext cx="5245100" cy="2857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Нанесение горизонтальной дорожной разметки– 297,5 тыс. рублей</a:t>
            </a:r>
            <a:endParaRPr lang="ru-RU" sz="1000" dirty="0" smtClean="0">
              <a:latin typeface="Arial" pitchFamily="34" charset="0"/>
              <a:cs typeface="Arial" pitchFamily="34" charset="0"/>
            </a:endParaRPr>
          </a:p>
        </p:txBody>
      </p:sp>
      <p:sp>
        <p:nvSpPr>
          <p:cNvPr id="126983" name="AutoShape 7"/>
          <p:cNvSpPr>
            <a:spLocks noChangeArrowheads="1"/>
          </p:cNvSpPr>
          <p:nvPr/>
        </p:nvSpPr>
        <p:spPr bwMode="auto">
          <a:xfrm>
            <a:off x="3786182" y="2857496"/>
            <a:ext cx="5214974" cy="2857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Установка дорожных знаков– 297,5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4" name="AutoShape 8"/>
          <p:cNvSpPr>
            <a:spLocks noChangeArrowheads="1"/>
          </p:cNvSpPr>
          <p:nvPr/>
        </p:nvSpPr>
        <p:spPr bwMode="auto">
          <a:xfrm>
            <a:off x="3786182" y="3286124"/>
            <a:ext cx="5245100" cy="357191"/>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Обустройство пешеходных переходов– 13 429,1 тыс. рублей</a:t>
            </a:r>
          </a:p>
        </p:txBody>
      </p:sp>
      <p:sp>
        <p:nvSpPr>
          <p:cNvPr id="126987" name="AutoShape 11"/>
          <p:cNvSpPr>
            <a:spLocks noChangeArrowheads="1"/>
          </p:cNvSpPr>
          <p:nvPr/>
        </p:nvSpPr>
        <p:spPr bwMode="auto">
          <a:xfrm>
            <a:off x="285720" y="1428736"/>
            <a:ext cx="2786082" cy="201930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«Развитие дорожного хозяйства в городском округе Верхний Тагил на 2020-2025 годы» на 2021 год предусматриваются средства в объеме  - 31 970,1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88" name="AutoShape 12"/>
          <p:cNvCxnSpPr>
            <a:cxnSpLocks noChangeShapeType="1"/>
          </p:cNvCxnSpPr>
          <p:nvPr/>
        </p:nvCxnSpPr>
        <p:spPr bwMode="auto">
          <a:xfrm flipV="1">
            <a:off x="3143240" y="1357298"/>
            <a:ext cx="431800" cy="531813"/>
          </a:xfrm>
          <a:prstGeom prst="straightConnector1">
            <a:avLst/>
          </a:prstGeom>
          <a:noFill/>
          <a:ln w="9525">
            <a:solidFill>
              <a:srgbClr val="000000"/>
            </a:solidFill>
            <a:round/>
            <a:headEnd/>
            <a:tailEnd type="triangle" w="med" len="med"/>
          </a:ln>
        </p:spPr>
      </p:cxnSp>
      <p:cxnSp>
        <p:nvCxnSpPr>
          <p:cNvPr id="126989" name="AutoShape 13"/>
          <p:cNvCxnSpPr>
            <a:cxnSpLocks noChangeShapeType="1"/>
          </p:cNvCxnSpPr>
          <p:nvPr/>
        </p:nvCxnSpPr>
        <p:spPr bwMode="auto">
          <a:xfrm>
            <a:off x="3143240" y="2786058"/>
            <a:ext cx="431800" cy="652463"/>
          </a:xfrm>
          <a:prstGeom prst="straightConnector1">
            <a:avLst/>
          </a:prstGeom>
          <a:noFill/>
          <a:ln w="9525">
            <a:solidFill>
              <a:srgbClr val="000000"/>
            </a:solidFill>
            <a:round/>
            <a:headEnd/>
            <a:tailEnd type="triangle" w="med" len="med"/>
          </a:ln>
        </p:spPr>
      </p:cxnSp>
      <p:sp>
        <p:nvSpPr>
          <p:cNvPr id="126990" name="AutoShape 14"/>
          <p:cNvSpPr>
            <a:spLocks noChangeArrowheads="1"/>
          </p:cNvSpPr>
          <p:nvPr/>
        </p:nvSpPr>
        <p:spPr bwMode="auto">
          <a:xfrm>
            <a:off x="3714744" y="4572008"/>
            <a:ext cx="5162581" cy="582613"/>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Приобретение </a:t>
            </a:r>
            <a:r>
              <a:rPr kumimoji="0" lang="ru-RU" sz="1000" b="1" i="0" u="none" strike="noStrike" cap="none" normalizeH="0" baseline="0" dirty="0" err="1" smtClean="0">
                <a:ln>
                  <a:noFill/>
                </a:ln>
                <a:solidFill>
                  <a:schemeClr val="tx1"/>
                </a:solidFill>
                <a:effectLst/>
                <a:latin typeface="Times New Roman" pitchFamily="18" charset="0"/>
                <a:cs typeface="Arial" pitchFamily="34" charset="0"/>
              </a:rPr>
              <a:t>световозвращающих</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 элементов и распространение среди школьников, дошкольников и учащихся младших классов и жилеты для</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класса ЮИД – 10,2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1" name="AutoShape 15"/>
          <p:cNvSpPr>
            <a:spLocks noChangeArrowheads="1"/>
          </p:cNvSpPr>
          <p:nvPr/>
        </p:nvSpPr>
        <p:spPr bwMode="auto">
          <a:xfrm>
            <a:off x="3714744" y="5429264"/>
            <a:ext cx="5162581" cy="57150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Организация и проведение совместно с ГИБДД мероприятия «Безопасное колесо» для учащихся общеобразовательных организаций городского</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округа Верхний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Тагил – 10,0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2" name="AutoShape 16"/>
          <p:cNvSpPr>
            <a:spLocks noChangeArrowheads="1"/>
          </p:cNvSpPr>
          <p:nvPr/>
        </p:nvSpPr>
        <p:spPr bwMode="auto">
          <a:xfrm>
            <a:off x="142844" y="4357694"/>
            <a:ext cx="3000395" cy="1952627"/>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«Формирование законопослушного поведения участников дорожного движения в  городском округе Верхний Тагил на 2021-2026 годы» на 2021 год предусматриваются средства в объеме  - 20,2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93" name="AutoShape 17"/>
          <p:cNvCxnSpPr>
            <a:cxnSpLocks noChangeShapeType="1"/>
          </p:cNvCxnSpPr>
          <p:nvPr/>
        </p:nvCxnSpPr>
        <p:spPr bwMode="auto">
          <a:xfrm flipV="1">
            <a:off x="3428992" y="5143512"/>
            <a:ext cx="311150" cy="130175"/>
          </a:xfrm>
          <a:prstGeom prst="straightConnector1">
            <a:avLst/>
          </a:prstGeom>
          <a:noFill/>
          <a:ln w="9525">
            <a:solidFill>
              <a:srgbClr val="000000"/>
            </a:solidFill>
            <a:round/>
            <a:headEnd/>
            <a:tailEnd type="triangle" w="med" len="med"/>
          </a:ln>
        </p:spPr>
      </p:cxnSp>
      <p:cxnSp>
        <p:nvCxnSpPr>
          <p:cNvPr id="126994" name="AutoShape 18"/>
          <p:cNvCxnSpPr>
            <a:cxnSpLocks noChangeShapeType="1"/>
          </p:cNvCxnSpPr>
          <p:nvPr/>
        </p:nvCxnSpPr>
        <p:spPr bwMode="auto">
          <a:xfrm>
            <a:off x="3357554" y="5786454"/>
            <a:ext cx="371475" cy="80962"/>
          </a:xfrm>
          <a:prstGeom prst="straightConnector1">
            <a:avLst/>
          </a:prstGeom>
          <a:noFill/>
          <a:ln w="9525">
            <a:solidFill>
              <a:srgbClr val="000000"/>
            </a:solidFill>
            <a:round/>
            <a:headEn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AutoShape 3"/>
          <p:cNvSpPr>
            <a:spLocks noChangeArrowheads="1"/>
          </p:cNvSpPr>
          <p:nvPr/>
        </p:nvSpPr>
        <p:spPr bwMode="auto">
          <a:xfrm>
            <a:off x="3643306" y="0"/>
            <a:ext cx="4932362" cy="1703387"/>
          </a:xfrm>
          <a:prstGeom prst="leftArrow">
            <a:avLst>
              <a:gd name="adj1" fmla="val 50000"/>
              <a:gd name="adj2" fmla="val 72391"/>
            </a:avLst>
          </a:prstGeom>
          <a:solidFill>
            <a:schemeClr val="tx2">
              <a:lumMod val="20000"/>
              <a:lumOff val="80000"/>
            </a:schemeClr>
          </a:soli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2021 году в бюджете по разделу «Жилищно-коммунальное хозяйство» предусматриваются средства в объеме</a:t>
            </a:r>
            <a:r>
              <a:rPr kumimoji="0" lang="ru-RU" sz="1100" b="0" i="0" u="none" strike="noStrike" cap="none" normalizeH="0" baseline="0" dirty="0" smtClean="0">
                <a:ln>
                  <a:noFill/>
                </a:ln>
                <a:solidFill>
                  <a:schemeClr val="tx1"/>
                </a:solidFill>
                <a:effectLst/>
                <a:latin typeface="Calibri" pitchFamily="34" charset="0"/>
                <a:cs typeface="Arial" pitchFamily="34" charset="0"/>
              </a:rPr>
              <a:t> – </a:t>
            </a:r>
            <a:r>
              <a:rPr kumimoji="0" lang="ru-RU" sz="1400" b="1" i="0" u="none" strike="noStrike" cap="none" normalizeH="0" baseline="0" dirty="0" smtClean="0">
                <a:ln>
                  <a:noFill/>
                </a:ln>
                <a:solidFill>
                  <a:schemeClr val="tx1"/>
                </a:solidFill>
                <a:effectLst/>
                <a:latin typeface="Times New Roman" pitchFamily="18" charset="0"/>
                <a:cs typeface="Arial" pitchFamily="34" charset="0"/>
              </a:rPr>
              <a:t>248 030,4</a:t>
            </a:r>
            <a:r>
              <a:rPr kumimoji="0" lang="ru-RU" sz="1400" b="1" i="0" u="none" strike="noStrike" cap="none" normalizeH="0" dirty="0" smtClean="0">
                <a:ln>
                  <a:noFill/>
                </a:ln>
                <a:solidFill>
                  <a:schemeClr val="tx1"/>
                </a:solidFill>
                <a:effectLst/>
                <a:latin typeface="Times New Roman" pitchFamily="18" charset="0"/>
                <a:cs typeface="Arial" pitchFamily="34" charset="0"/>
              </a:rPr>
              <a:t> </a:t>
            </a: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6" name="AutoShape 4"/>
          <p:cNvSpPr>
            <a:spLocks/>
          </p:cNvSpPr>
          <p:nvPr/>
        </p:nvSpPr>
        <p:spPr bwMode="auto">
          <a:xfrm>
            <a:off x="4286248" y="2071678"/>
            <a:ext cx="4710112" cy="500066"/>
          </a:xfrm>
          <a:prstGeom prst="borderCallout2">
            <a:avLst>
              <a:gd name="adj1" fmla="val 26315"/>
              <a:gd name="adj2" fmla="val -1644"/>
              <a:gd name="adj3" fmla="val 26315"/>
              <a:gd name="adj4" fmla="val -13940"/>
              <a:gd name="adj5" fmla="val 26315"/>
              <a:gd name="adj6" fmla="val -26417"/>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Перечисление взноса на капитальный ремонт общего имущества в многоквартирных домах региональному оператору-  1 304,1 тыс.рублей; </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7" name="AutoShape 5"/>
          <p:cNvSpPr>
            <a:spLocks noChangeArrowheads="1"/>
          </p:cNvSpPr>
          <p:nvPr/>
        </p:nvSpPr>
        <p:spPr bwMode="auto">
          <a:xfrm>
            <a:off x="142844" y="192880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Жилищное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1 304,1 тыс. рублей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8" name="AutoShape 6"/>
          <p:cNvSpPr>
            <a:spLocks/>
          </p:cNvSpPr>
          <p:nvPr/>
        </p:nvSpPr>
        <p:spPr bwMode="auto">
          <a:xfrm>
            <a:off x="4286248" y="2857496"/>
            <a:ext cx="4665662" cy="1428760"/>
          </a:xfrm>
          <a:prstGeom prst="borderCallout2">
            <a:avLst>
              <a:gd name="adj1" fmla="val 19633"/>
              <a:gd name="adj2" fmla="val -1845"/>
              <a:gd name="adj3" fmla="val 19634"/>
              <a:gd name="adj4" fmla="val -13593"/>
              <a:gd name="adj5" fmla="val 21010"/>
              <a:gd name="adj6" fmla="val -25534"/>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Энергосбережение и повышение энергетической эффективности,</a:t>
            </a:r>
            <a:r>
              <a:rPr kumimoji="0" lang="ru-RU" sz="900" b="1" i="0" u="none" strike="noStrike" cap="none" normalizeH="0" dirty="0" smtClean="0">
                <a:ln>
                  <a:noFill/>
                </a:ln>
                <a:effectLst/>
                <a:latin typeface="Times New Roman" pitchFamily="18" charset="0"/>
                <a:cs typeface="Arial" pitchFamily="34" charset="0"/>
              </a:rPr>
              <a:t> использование энергетических ресурсов на объектах муниципальной собственности</a:t>
            </a:r>
            <a:r>
              <a:rPr kumimoji="0" lang="ru-RU" sz="900" b="1" i="0" u="none" strike="noStrike" cap="none" normalizeH="0" baseline="0" dirty="0" smtClean="0">
                <a:ln>
                  <a:noFill/>
                </a:ln>
                <a:effectLst/>
                <a:latin typeface="Times New Roman" pitchFamily="18" charset="0"/>
                <a:cs typeface="Arial" pitchFamily="34" charset="0"/>
              </a:rPr>
              <a:t> – 2 875,5 тыс. рублей;                                                                                                                            Капитальный ремонт сетей</a:t>
            </a:r>
            <a:r>
              <a:rPr kumimoji="0" lang="ru-RU" sz="900" b="1" i="0" u="none" strike="noStrike" cap="none" normalizeH="0" dirty="0" smtClean="0">
                <a:ln>
                  <a:noFill/>
                </a:ln>
                <a:effectLst/>
                <a:latin typeface="Times New Roman" pitchFamily="18" charset="0"/>
                <a:cs typeface="Arial" pitchFamily="34" charset="0"/>
              </a:rPr>
              <a:t>  городского округа Верхний Тагил </a:t>
            </a:r>
            <a:r>
              <a:rPr kumimoji="0" lang="ru-RU" sz="900" b="1" i="0" u="none" strike="noStrike" cap="none" normalizeH="0" baseline="0" dirty="0" smtClean="0">
                <a:ln>
                  <a:noFill/>
                </a:ln>
                <a:effectLst/>
                <a:latin typeface="Times New Roman" pitchFamily="18" charset="0"/>
                <a:cs typeface="Arial" pitchFamily="34" charset="0"/>
              </a:rPr>
              <a:t>–  10 000,0 тыс. рублей;                                                                                                                                     Техническое обслуживание теплового счетчика, </a:t>
            </a:r>
            <a:r>
              <a:rPr kumimoji="0" lang="ru-RU" sz="900" b="1" i="0" u="none" strike="noStrike" cap="none" normalizeH="0" dirty="0" smtClean="0">
                <a:ln>
                  <a:noFill/>
                </a:ln>
                <a:effectLst/>
                <a:latin typeface="Times New Roman" pitchFamily="18" charset="0"/>
                <a:cs typeface="Arial" pitchFamily="34" charset="0"/>
              </a:rPr>
              <a:t>счетчика холодной и горячей воды </a:t>
            </a:r>
            <a:r>
              <a:rPr kumimoji="0" lang="ru-RU" sz="900" b="1" i="0" u="none" strike="noStrike" cap="none" normalizeH="0" baseline="0" dirty="0" smtClean="0">
                <a:ln>
                  <a:noFill/>
                </a:ln>
                <a:effectLst/>
                <a:latin typeface="Times New Roman" pitchFamily="18" charset="0"/>
                <a:cs typeface="Arial" pitchFamily="34" charset="0"/>
              </a:rPr>
              <a:t>– 8,5 тыс. рублей;                                                                                               </a:t>
            </a:r>
          </a:p>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  Актуализация схемы</a:t>
            </a:r>
            <a:r>
              <a:rPr kumimoji="0" lang="ru-RU" sz="900" b="1" i="0" u="none" strike="noStrike" cap="none" normalizeH="0" dirty="0" smtClean="0">
                <a:ln>
                  <a:noFill/>
                </a:ln>
                <a:effectLst/>
                <a:latin typeface="Times New Roman" pitchFamily="18" charset="0"/>
                <a:cs typeface="Arial" pitchFamily="34" charset="0"/>
              </a:rPr>
              <a:t> </a:t>
            </a:r>
            <a:r>
              <a:rPr kumimoji="0" lang="ru-RU" sz="900" b="1" i="0" u="none" strike="noStrike" cap="none" normalizeH="0" dirty="0" err="1" smtClean="0">
                <a:ln>
                  <a:noFill/>
                </a:ln>
                <a:effectLst/>
                <a:latin typeface="Times New Roman" pitchFamily="18" charset="0"/>
                <a:cs typeface="Arial" pitchFamily="34" charset="0"/>
              </a:rPr>
              <a:t>теплоснабжания</a:t>
            </a:r>
            <a:r>
              <a:rPr kumimoji="0" lang="ru-RU" sz="900" b="1" i="0" u="none" strike="noStrike" cap="none" normalizeH="0" dirty="0" smtClean="0">
                <a:ln>
                  <a:noFill/>
                </a:ln>
                <a:effectLst/>
                <a:latin typeface="Times New Roman" pitchFamily="18" charset="0"/>
                <a:cs typeface="Arial" pitchFamily="34" charset="0"/>
              </a:rPr>
              <a:t> </a:t>
            </a:r>
            <a:r>
              <a:rPr kumimoji="0" lang="ru-RU" sz="900" b="1" i="0" u="none" strike="noStrike" cap="none" normalizeH="0" baseline="0" dirty="0" smtClean="0">
                <a:ln>
                  <a:noFill/>
                </a:ln>
                <a:effectLst/>
                <a:latin typeface="Times New Roman" pitchFamily="18" charset="0"/>
                <a:cs typeface="Arial" pitchFamily="34" charset="0"/>
              </a:rPr>
              <a:t>– 72,3 тыс. рублей;                                                                                                                                                         Функционирование Вечного огня на мемориале Воинской</a:t>
            </a:r>
            <a:r>
              <a:rPr kumimoji="0" lang="ru-RU" sz="900" b="1" i="0" u="none" strike="noStrike" cap="none" normalizeH="0" dirty="0" smtClean="0">
                <a:ln>
                  <a:noFill/>
                </a:ln>
                <a:effectLst/>
                <a:latin typeface="Times New Roman" pitchFamily="18" charset="0"/>
                <a:cs typeface="Arial" pitchFamily="34" charset="0"/>
              </a:rPr>
              <a:t> славы </a:t>
            </a:r>
            <a:r>
              <a:rPr kumimoji="0" lang="ru-RU" sz="900" b="1" i="0" u="none" strike="noStrike" cap="none" normalizeH="0" baseline="0" dirty="0" smtClean="0">
                <a:ln>
                  <a:noFill/>
                </a:ln>
                <a:effectLst/>
                <a:latin typeface="Times New Roman" pitchFamily="18" charset="0"/>
                <a:cs typeface="Arial" pitchFamily="34" charset="0"/>
              </a:rPr>
              <a:t>–110,0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Реконструкция уличного освещения – 751,6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Разработка </a:t>
            </a:r>
            <a:r>
              <a:rPr lang="ru-RU" sz="900" b="1" dirty="0" err="1" smtClean="0">
                <a:latin typeface="Times New Roman" pitchFamily="18" charset="0"/>
                <a:cs typeface="Arial" pitchFamily="34" charset="0"/>
              </a:rPr>
              <a:t>топливно</a:t>
            </a:r>
            <a:r>
              <a:rPr lang="ru-RU" sz="900" b="1" dirty="0" smtClean="0">
                <a:latin typeface="Times New Roman" pitchFamily="18" charset="0"/>
                <a:cs typeface="Arial" pitchFamily="34" charset="0"/>
              </a:rPr>
              <a:t> – энергетического баланса – 68,0 тыс. рублей.</a:t>
            </a:r>
          </a:p>
          <a:p>
            <a:pPr marL="0" marR="0" lvl="0" indent="0" defTabSz="914400" rtl="0" eaLnBrk="1" fontAlgn="base" latinLnBrk="0" hangingPunct="1">
              <a:lnSpc>
                <a:spcPct val="100000"/>
              </a:lnSpc>
              <a:spcBef>
                <a:spcPct val="0"/>
              </a:spcBef>
              <a:buClrTx/>
              <a:buSzTx/>
              <a:buFontTx/>
              <a:buNone/>
              <a:tabLst/>
            </a:pPr>
            <a:endParaRPr kumimoji="0" lang="ru-RU" sz="9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5959" name="AutoShape 7"/>
          <p:cNvSpPr>
            <a:spLocks noChangeArrowheads="1"/>
          </p:cNvSpPr>
          <p:nvPr/>
        </p:nvSpPr>
        <p:spPr bwMode="auto">
          <a:xfrm>
            <a:off x="142844" y="300037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Коммунальное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13 885,9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0" name="AutoShape 8"/>
          <p:cNvSpPr>
            <a:spLocks/>
          </p:cNvSpPr>
          <p:nvPr/>
        </p:nvSpPr>
        <p:spPr bwMode="auto">
          <a:xfrm>
            <a:off x="4214810" y="4643446"/>
            <a:ext cx="4714908" cy="857256"/>
          </a:xfrm>
          <a:prstGeom prst="borderCallout2">
            <a:avLst>
              <a:gd name="adj1" fmla="val 18519"/>
              <a:gd name="adj2" fmla="val -1634"/>
              <a:gd name="adj3" fmla="val 18519"/>
              <a:gd name="adj4" fmla="val -12097"/>
              <a:gd name="adj5" fmla="val 18965"/>
              <a:gd name="adj6" fmla="val -23565"/>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Льготное посещение бани –154,7 тыс.рублей</a:t>
            </a:r>
          </a:p>
          <a:p>
            <a:pPr marL="0" marR="0" lvl="0" indent="0" algn="l" defTabSz="914400" rtl="0" eaLnBrk="1" fontAlgn="base" latinLnBrk="0" hangingPunct="1">
              <a:lnSpc>
                <a:spcPct val="100000"/>
              </a:lnSpc>
              <a:spcBef>
                <a:spcPct val="0"/>
              </a:spcBef>
              <a:buClrTx/>
              <a:buSzTx/>
              <a:buFontTx/>
              <a:buNone/>
              <a:tabLst/>
            </a:pPr>
            <a:r>
              <a:rPr lang="ru-RU" sz="1000" b="1" dirty="0" smtClean="0">
                <a:latin typeface="Times New Roman" pitchFamily="18" charset="0"/>
                <a:cs typeface="Arial" pitchFamily="34" charset="0"/>
              </a:rPr>
              <a:t>Предоставление муниципальной гарантии городского округа Верхний Тагил – 1 700,0 тыс. рублей;</a:t>
            </a:r>
            <a:endParaRPr kumimoji="0" lang="ru-RU" sz="10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Частичное освобождение от оплаты за коммунальные услуги  - 12 412,0 тыс. рублей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1" name="AutoShape 9"/>
          <p:cNvSpPr>
            <a:spLocks noChangeArrowheads="1"/>
          </p:cNvSpPr>
          <p:nvPr/>
        </p:nvSpPr>
        <p:spPr bwMode="auto">
          <a:xfrm>
            <a:off x="214282" y="4357694"/>
            <a:ext cx="2863850" cy="1074738"/>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Другие вопросы в области жилищно-коммунального хозяйства 14 266,7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2" name="AutoShape 10"/>
          <p:cNvSpPr>
            <a:spLocks/>
          </p:cNvSpPr>
          <p:nvPr/>
        </p:nvSpPr>
        <p:spPr bwMode="auto">
          <a:xfrm>
            <a:off x="4286248" y="5786454"/>
            <a:ext cx="4643470" cy="571504"/>
          </a:xfrm>
          <a:prstGeom prst="borderCallout2">
            <a:avLst>
              <a:gd name="adj1" fmla="val 15083"/>
              <a:gd name="adj2" fmla="val -3213"/>
              <a:gd name="adj3" fmla="val 13093"/>
              <a:gd name="adj4" fmla="val -13360"/>
              <a:gd name="adj5" fmla="val 13093"/>
              <a:gd name="adj6" fmla="val -19951"/>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Мероприятия по благоустройству –218 573,7 тыс.рублей  (в том числе                                     благоустройство общественной территории г. Верхний Тагил «Набережная огней» 213 329,6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3" name="AutoShape 11"/>
          <p:cNvSpPr>
            <a:spLocks noChangeArrowheads="1"/>
          </p:cNvSpPr>
          <p:nvPr/>
        </p:nvSpPr>
        <p:spPr bwMode="auto">
          <a:xfrm>
            <a:off x="285720" y="5857892"/>
            <a:ext cx="2905125" cy="687387"/>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Благоустройство –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218 573,7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C:\Users\User\Desktop\3.jpg"/>
          <p:cNvPicPr/>
          <p:nvPr/>
        </p:nvPicPr>
        <p:blipFill>
          <a:blip r:embed="rId2" cstate="print"/>
          <a:srcRect/>
          <a:stretch>
            <a:fillRect/>
          </a:stretch>
        </p:blipFill>
        <p:spPr bwMode="auto">
          <a:xfrm>
            <a:off x="500035" y="142853"/>
            <a:ext cx="2071702" cy="157163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14285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Образование</a:t>
            </a:r>
            <a:endParaRPr kumimoji="0" lang="ru-RU" sz="1800" b="0"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124931" name="Rectangle 3"/>
          <p:cNvSpPr>
            <a:spLocks noChangeArrowheads="1"/>
          </p:cNvSpPr>
          <p:nvPr/>
        </p:nvSpPr>
        <p:spPr bwMode="auto">
          <a:xfrm>
            <a:off x="2703513" y="785794"/>
            <a:ext cx="6297643" cy="15001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Всего по городскому округу Верхний Тагил:</a:t>
            </a:r>
          </a:p>
          <a:p>
            <a:pPr marL="0" marR="0" lvl="0" indent="0" algn="ctr" defTabSz="914400" rtl="0" eaLnBrk="1" fontAlgn="base" latinLnBrk="0" hangingPunct="1">
              <a:lnSpc>
                <a:spcPct val="100000"/>
              </a:lnSpc>
              <a:spcBef>
                <a:spcPct val="0"/>
              </a:spcBef>
              <a:spcAft>
                <a:spcPts val="1000"/>
              </a:spcAft>
              <a:buClrTx/>
              <a:buSzTx/>
              <a:buFontTx/>
              <a:buNone/>
              <a:tabLst/>
            </a:pPr>
            <a:r>
              <a:rPr lang="ru-RU" sz="1200" b="1" dirty="0" smtClean="0">
                <a:latin typeface="Times New Roman" pitchFamily="18" charset="0"/>
                <a:cs typeface="Arial" pitchFamily="34" charset="0"/>
              </a:rPr>
              <a:t>3</a:t>
            </a:r>
            <a:r>
              <a:rPr kumimoji="0" lang="ru-RU" sz="1200" b="1" i="0" u="none" strike="noStrike" cap="none" normalizeH="0" baseline="0" dirty="0" smtClean="0">
                <a:ln>
                  <a:noFill/>
                </a:ln>
                <a:solidFill>
                  <a:schemeClr val="tx1"/>
                </a:solidFill>
                <a:effectLst/>
                <a:latin typeface="Times New Roman" pitchFamily="18" charset="0"/>
                <a:cs typeface="Arial" pitchFamily="34" charset="0"/>
              </a:rPr>
              <a:t> детских сада, 3 школы, Детская школа искусств, Детско-юношеский центр, Управление образования, Центр хозяйственно- эксплуатационного обслуживания.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Число детей в возрасте от 2 лет до 18 лет – 2 428 человек                          </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              (статистическая информация за 2019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932" name="Rectangle 4"/>
          <p:cNvSpPr>
            <a:spLocks noChangeArrowheads="1"/>
          </p:cNvSpPr>
          <p:nvPr/>
        </p:nvSpPr>
        <p:spPr bwMode="auto">
          <a:xfrm>
            <a:off x="0" y="2643182"/>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«Образование»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реализуется  несколько муниципальных программ для обеспечения деятельности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образовательных учреждений.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бюджете на 2021 год предусмотрено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344 254,8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из них: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системы образования в  городском округе Верхний Тагил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2021-2026 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316 237,7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ГО       Верхний </a:t>
            </a:r>
            <a:r>
              <a:rPr lang="ru-RU" sz="900" dirty="0" smtClean="0">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604,4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 на </a:t>
            </a: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18 480,6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Детской школы искусств и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Верхний Тагил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8 932,1</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Детско-юношеского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центра и   мероприятия)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C:\Users\User\Desktop\1.jpg"/>
          <p:cNvPicPr/>
          <p:nvPr/>
        </p:nvPicPr>
        <p:blipFill>
          <a:blip r:embed="rId3" cstate="print"/>
          <a:srcRect/>
          <a:stretch>
            <a:fillRect/>
          </a:stretch>
        </p:blipFill>
        <p:spPr bwMode="auto">
          <a:xfrm>
            <a:off x="142844" y="785794"/>
            <a:ext cx="2388983" cy="149542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AutoShape 1"/>
          <p:cNvSpPr>
            <a:spLocks noChangeArrowheads="1"/>
          </p:cNvSpPr>
          <p:nvPr/>
        </p:nvSpPr>
        <p:spPr bwMode="auto">
          <a:xfrm>
            <a:off x="142844" y="357166"/>
            <a:ext cx="3125788" cy="5191125"/>
          </a:xfrm>
          <a:prstGeom prst="rightArrowCallout">
            <a:avLst>
              <a:gd name="adj1" fmla="val 41519"/>
              <a:gd name="adj2" fmla="val 41519"/>
              <a:gd name="adj3" fmla="val 16667"/>
              <a:gd name="adj4" fmla="val 66667"/>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системы образования в городском округе Верхний Тагил на 2021-2026гг.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2021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316 237,7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AutoShape 2"/>
          <p:cNvSpPr>
            <a:spLocks noChangeArrowheads="1"/>
          </p:cNvSpPr>
          <p:nvPr/>
        </p:nvSpPr>
        <p:spPr bwMode="auto">
          <a:xfrm>
            <a:off x="3643306" y="357166"/>
            <a:ext cx="5284787" cy="58261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сети дошкольных образовательных учреждений   </a:t>
            </a:r>
          </a:p>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(детские сады) предусмотрено  110 939,3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8" name="AutoShape 4"/>
          <p:cNvSpPr>
            <a:spLocks noChangeArrowheads="1"/>
          </p:cNvSpPr>
          <p:nvPr/>
        </p:nvSpPr>
        <p:spPr bwMode="auto">
          <a:xfrm>
            <a:off x="3643306" y="1142984"/>
            <a:ext cx="5286375" cy="542925"/>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укрепление и развитие материально-технической базы (ремонты) образовательных учреждений предусмотрено  14 790,0 тыс.рулей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9" name="AutoShape 5"/>
          <p:cNvSpPr>
            <a:spLocks noChangeArrowheads="1"/>
          </p:cNvSpPr>
          <p:nvPr/>
        </p:nvSpPr>
        <p:spPr bwMode="auto">
          <a:xfrm>
            <a:off x="3643306" y="1928802"/>
            <a:ext cx="5286375" cy="56356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системы образования в городском округе Верхний Тагил (школы)  предусмотрено 127 753,5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0" name="AutoShape 6"/>
          <p:cNvSpPr>
            <a:spLocks noChangeArrowheads="1"/>
          </p:cNvSpPr>
          <p:nvPr/>
        </p:nvSpPr>
        <p:spPr bwMode="auto">
          <a:xfrm>
            <a:off x="3643306" y="2786058"/>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отдыха, оздоровление и занятость детей и подростков в летний период предусмотрено 5 873,9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1" name="AutoShape 7"/>
          <p:cNvSpPr>
            <a:spLocks noChangeArrowheads="1"/>
          </p:cNvSpPr>
          <p:nvPr/>
        </p:nvSpPr>
        <p:spPr bwMode="auto">
          <a:xfrm>
            <a:off x="3714744" y="3643314"/>
            <a:ext cx="5235575" cy="51276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методическое и информационное обеспечение реализации данной программы предусмотрено 3 633,6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2" name="AutoShape 8"/>
          <p:cNvSpPr>
            <a:spLocks noChangeArrowheads="1"/>
          </p:cNvSpPr>
          <p:nvPr/>
        </p:nvSpPr>
        <p:spPr bwMode="auto">
          <a:xfrm>
            <a:off x="3714744" y="4500570"/>
            <a:ext cx="5235575" cy="53181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транспортное и хозяйственное обеспечение реализации программы предусмотрено  53 247,4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4214810" y="142852"/>
            <a:ext cx="136492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Культура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2882" name="AutoShape 2"/>
          <p:cNvSpPr>
            <a:spLocks noChangeArrowheads="1"/>
          </p:cNvSpPr>
          <p:nvPr/>
        </p:nvSpPr>
        <p:spPr bwMode="auto">
          <a:xfrm>
            <a:off x="3500430" y="714356"/>
            <a:ext cx="5357850" cy="1624011"/>
          </a:xfrm>
          <a:prstGeom prst="wave">
            <a:avLst>
              <a:gd name="adj1" fmla="val 13005"/>
              <a:gd name="adj2" fmla="val 0"/>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По разделу «Культура» реализуется несколько            муниципальных программ для обеспечения деятельности учреждений культуры</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4" name="Rectangle 4"/>
          <p:cNvSpPr>
            <a:spLocks noChangeArrowheads="1"/>
          </p:cNvSpPr>
          <p:nvPr/>
        </p:nvSpPr>
        <p:spPr bwMode="auto">
          <a:xfrm>
            <a:off x="142844" y="271462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2021 год предусмотрены средства в объеме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43 890,1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 Верхний 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51,7</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43 838,4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учреждений культуры);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User\Desktop\hello_html_m3e59dab7.png"/>
          <p:cNvPicPr/>
          <p:nvPr/>
        </p:nvPicPr>
        <p:blipFill>
          <a:blip r:embed="rId2"/>
          <a:srcRect/>
          <a:stretch>
            <a:fillRect/>
          </a:stretch>
        </p:blipFill>
        <p:spPr bwMode="auto">
          <a:xfrm>
            <a:off x="285720" y="357166"/>
            <a:ext cx="2714644" cy="228601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AutoShape 1"/>
          <p:cNvSpPr>
            <a:spLocks noChangeArrowheads="1"/>
          </p:cNvSpPr>
          <p:nvPr/>
        </p:nvSpPr>
        <p:spPr bwMode="auto">
          <a:xfrm>
            <a:off x="285720" y="428604"/>
            <a:ext cx="3143272" cy="5708650"/>
          </a:xfrm>
          <a:prstGeom prst="homePlate">
            <a:avLst>
              <a:gd name="adj" fmla="val 25000"/>
            </a:avLst>
          </a:prstGeom>
          <a:solidFill>
            <a:srgbClr val="4BACC6"/>
          </a:solidFill>
          <a:ln w="127000" cmpd="dbl">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культуры и искусства в городском округе Верхний Тагил на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2020-2025 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2021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43 838,4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8" name="AutoShape 2"/>
          <p:cNvSpPr>
            <a:spLocks noChangeArrowheads="1"/>
          </p:cNvSpPr>
          <p:nvPr/>
        </p:nvSpPr>
        <p:spPr bwMode="auto">
          <a:xfrm>
            <a:off x="3786182" y="357166"/>
            <a:ext cx="5124450" cy="522287"/>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«Централизованная бухгалтерия» предусмотрено – 3 924,0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9" name="AutoShape 3"/>
          <p:cNvSpPr>
            <a:spLocks noChangeArrowheads="1"/>
          </p:cNvSpPr>
          <p:nvPr/>
        </p:nvSpPr>
        <p:spPr bwMode="auto">
          <a:xfrm>
            <a:off x="3786182" y="1071546"/>
            <a:ext cx="5124450" cy="493713"/>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a:t>
            </a:r>
            <a:r>
              <a:rPr kumimoji="0" lang="ru-RU" sz="1100" b="1" i="0" u="none" strike="noStrike" cap="none" normalizeH="0" baseline="0" dirty="0" err="1" smtClean="0">
                <a:ln>
                  <a:noFill/>
                </a:ln>
                <a:solidFill>
                  <a:schemeClr val="tx1"/>
                </a:solidFill>
                <a:effectLst/>
                <a:latin typeface="Calibri" pitchFamily="34" charset="0"/>
                <a:cs typeface="Arial" pitchFamily="34" charset="0"/>
              </a:rPr>
              <a:t>Павленковская</a:t>
            </a:r>
            <a:r>
              <a:rPr kumimoji="0" lang="ru-RU" sz="1100" b="1" i="0" u="none" strike="noStrike" cap="none" normalizeH="0" baseline="0" dirty="0" smtClean="0">
                <a:ln>
                  <a:noFill/>
                </a:ln>
                <a:solidFill>
                  <a:schemeClr val="tx1"/>
                </a:solidFill>
                <a:effectLst/>
                <a:latin typeface="Calibri" pitchFamily="34" charset="0"/>
                <a:cs typeface="Arial" pitchFamily="34" charset="0"/>
              </a:rPr>
              <a:t> библиотека» предусмотрено  - 5 746,9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0" name="AutoShape 4"/>
          <p:cNvSpPr>
            <a:spLocks noChangeArrowheads="1"/>
          </p:cNvSpPr>
          <p:nvPr/>
        </p:nvSpPr>
        <p:spPr bwMode="auto">
          <a:xfrm>
            <a:off x="3786182" y="1785926"/>
            <a:ext cx="5126037" cy="66198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«Верхнетагильский городской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историко-краеведческий музей» предусмотрено  - 4 097,2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1" name="AutoShape 5"/>
          <p:cNvSpPr>
            <a:spLocks noChangeArrowheads="1"/>
          </p:cNvSpPr>
          <p:nvPr/>
        </p:nvSpPr>
        <p:spPr bwMode="auto">
          <a:xfrm>
            <a:off x="3786182" y="2643182"/>
            <a:ext cx="5126037" cy="533400"/>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«Городской дворец культуры» предусмотрено  - 11 618,7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2" name="AutoShape 6"/>
          <p:cNvSpPr>
            <a:spLocks noChangeArrowheads="1"/>
          </p:cNvSpPr>
          <p:nvPr/>
        </p:nvSpPr>
        <p:spPr bwMode="auto">
          <a:xfrm>
            <a:off x="3786182" y="3286124"/>
            <a:ext cx="5126037" cy="5032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бюджетного учреждения «Сельский культурно-спортивный комплекс»  предусмотрено – 7 066,8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4" name="AutoShape 8"/>
          <p:cNvSpPr>
            <a:spLocks noChangeArrowheads="1"/>
          </p:cNvSpPr>
          <p:nvPr/>
        </p:nvSpPr>
        <p:spPr bwMode="auto">
          <a:xfrm>
            <a:off x="3786182" y="3929066"/>
            <a:ext cx="5126037" cy="7191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«Управление культуры, спорта и молодежной политики» предусмотрено –  2 893,7</a:t>
            </a:r>
            <a:r>
              <a:rPr kumimoji="0" lang="ru-RU" sz="1100" b="1" i="0" u="none" strike="noStrike" cap="none" normalizeH="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5" name="AutoShape 9"/>
          <p:cNvSpPr>
            <a:spLocks noChangeArrowheads="1"/>
          </p:cNvSpPr>
          <p:nvPr/>
        </p:nvSpPr>
        <p:spPr bwMode="auto">
          <a:xfrm>
            <a:off x="3786182" y="4786322"/>
            <a:ext cx="5126037" cy="4794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проведение мероприятий в сфере культуры предусмотрено – 1 544,4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6" name="AutoShape 10"/>
          <p:cNvSpPr>
            <a:spLocks noChangeArrowheads="1"/>
          </p:cNvSpPr>
          <p:nvPr/>
        </p:nvSpPr>
        <p:spPr bwMode="auto">
          <a:xfrm>
            <a:off x="3786182" y="5429264"/>
            <a:ext cx="5126037" cy="4921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комплектование книжных фондов предусмотрено - 86,7 тыс.рублей;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7" name="AutoShape 11"/>
          <p:cNvSpPr>
            <a:spLocks noChangeArrowheads="1"/>
          </p:cNvSpPr>
          <p:nvPr/>
        </p:nvSpPr>
        <p:spPr bwMode="auto">
          <a:xfrm>
            <a:off x="3786182" y="6072206"/>
            <a:ext cx="5067300" cy="512762"/>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На укрепление и развитие материально-технической базы (ремонты) учреждений  культуры предусмотрено – 6 860,0  тыс.рулей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3" name="Picture 1" descr="социал"/>
          <p:cNvPicPr>
            <a:picLocks noChangeAspect="1" noChangeArrowheads="1"/>
          </p:cNvPicPr>
          <p:nvPr/>
        </p:nvPicPr>
        <p:blipFill>
          <a:blip r:embed="rId2"/>
          <a:srcRect/>
          <a:stretch>
            <a:fillRect/>
          </a:stretch>
        </p:blipFill>
        <p:spPr bwMode="auto">
          <a:xfrm>
            <a:off x="142844" y="0"/>
            <a:ext cx="8858280" cy="2582863"/>
          </a:xfrm>
          <a:prstGeom prst="rect">
            <a:avLst/>
          </a:prstGeom>
          <a:noFill/>
          <a:ln w="9525">
            <a:noFill/>
            <a:miter lim="800000"/>
            <a:headEnd/>
            <a:tailEnd/>
          </a:ln>
        </p:spPr>
      </p:pic>
      <p:sp>
        <p:nvSpPr>
          <p:cNvPr id="120834" name="Rectangle 2"/>
          <p:cNvSpPr>
            <a:spLocks noChangeArrowheads="1"/>
          </p:cNvSpPr>
          <p:nvPr/>
        </p:nvSpPr>
        <p:spPr bwMode="auto">
          <a:xfrm>
            <a:off x="214282" y="2571744"/>
            <a:ext cx="878687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«Социальная политика»  в бюджете на 2021 год общий объем планируемых средств предусмотрен в размере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50 009,8 тыс. 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пенсионное обеспечение муниципальных служащих 2 805,6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выплаты молодым семьям на приобретение жилья  193,3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выплату гарантий муниципальным служащим 104,6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выплаты «Почетным гражданам» городского округа Верхний Тагил 144,0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поддержку некоммерческих организаций (Совет ветеранов) 153,0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выплату субсидии 46 609,3 тыс. рублей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57158" y="214290"/>
            <a:ext cx="8456642" cy="784225"/>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107763" dir="135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Межбюджетные трансферты</a:t>
            </a:r>
            <a:r>
              <a:rPr kumimoji="0" lang="ru-RU" sz="2000" b="0" i="0" u="none" strike="noStrike" cap="none" normalizeH="0" baseline="0" dirty="0" smtClean="0">
                <a:ln>
                  <a:noFill/>
                </a:ln>
                <a:solidFill>
                  <a:schemeClr val="tx1"/>
                </a:solidFill>
                <a:effectLst/>
                <a:latin typeface="Times New Roman" pitchFamily="18" charset="0"/>
                <a:cs typeface="Arial" pitchFamily="34" charset="0"/>
              </a:rPr>
              <a:t> -  денежные средства, направляемые из одного уровня бюджетной системы в другой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71472" y="1285860"/>
          <a:ext cx="8143932" cy="4565538"/>
        </p:xfrm>
        <a:graphic>
          <a:graphicData uri="http://schemas.openxmlformats.org/drawingml/2006/table">
            <a:tbl>
              <a:tblPr/>
              <a:tblGrid>
                <a:gridCol w="4136218"/>
                <a:gridCol w="4007714"/>
              </a:tblGrid>
              <a:tr h="948177">
                <a:tc>
                  <a:txBody>
                    <a:bodyPr/>
                    <a:lstStyle/>
                    <a:p>
                      <a:pPr algn="ctr">
                        <a:spcAft>
                          <a:spcPts val="0"/>
                        </a:spcAft>
                      </a:pPr>
                      <a:r>
                        <a:rPr lang="ru-RU" sz="1600" b="1" dirty="0">
                          <a:latin typeface="Times New Roman"/>
                          <a:ea typeface="Times New Roman"/>
                          <a:cs typeface="Times New Roman"/>
                        </a:rPr>
                        <a:t>Виды межбюджетных трансфертов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b="1" dirty="0">
                          <a:latin typeface="Times New Roman"/>
                          <a:ea typeface="Times New Roman"/>
                          <a:cs typeface="Times New Roman"/>
                        </a:rPr>
                        <a:t>Определение</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948177">
                <a:tc>
                  <a:txBody>
                    <a:bodyPr/>
                    <a:lstStyle/>
                    <a:p>
                      <a:pPr algn="ctr">
                        <a:spcAft>
                          <a:spcPts val="0"/>
                        </a:spcAft>
                      </a:pPr>
                      <a:r>
                        <a:rPr lang="ru-RU" sz="1600" b="1" dirty="0">
                          <a:latin typeface="Times New Roman"/>
                          <a:ea typeface="Times New Roman"/>
                          <a:cs typeface="Times New Roman"/>
                        </a:rPr>
                        <a:t>Дотации (лат. «</a:t>
                      </a:r>
                      <a:r>
                        <a:rPr lang="en-US" sz="1600" b="1" dirty="0">
                          <a:latin typeface="Times New Roman"/>
                          <a:ea typeface="Times New Roman"/>
                          <a:cs typeface="Times New Roman"/>
                        </a:rPr>
                        <a:t>Dotatio</a:t>
                      </a:r>
                      <a:r>
                        <a:rPr lang="ru-RU" sz="1600" b="1" dirty="0">
                          <a:latin typeface="Times New Roman"/>
                          <a:ea typeface="Times New Roman"/>
                          <a:cs typeface="Times New Roman"/>
                        </a:rPr>
                        <a:t>»</a:t>
                      </a:r>
                      <a:r>
                        <a:rPr lang="en-US" sz="1600" b="1" dirty="0">
                          <a:latin typeface="Times New Roman"/>
                          <a:ea typeface="Times New Roman"/>
                          <a:cs typeface="Times New Roman"/>
                        </a:rPr>
                        <a:t> - дар, пожертвование</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latin typeface="Times New Roman"/>
                          <a:ea typeface="Times New Roman"/>
                          <a:cs typeface="Times New Roman"/>
                        </a:rPr>
                        <a:t>Безвозмездная помощь государства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1246918">
                <a:tc>
                  <a:txBody>
                    <a:bodyPr/>
                    <a:lstStyle/>
                    <a:p>
                      <a:pPr algn="ctr">
                        <a:spcAft>
                          <a:spcPts val="0"/>
                        </a:spcAft>
                      </a:pPr>
                      <a:r>
                        <a:rPr lang="ru-RU" sz="1600" b="1" dirty="0">
                          <a:latin typeface="Times New Roman"/>
                          <a:ea typeface="Times New Roman"/>
                          <a:cs typeface="Times New Roman"/>
                        </a:rPr>
                        <a:t>Субвенции (лат. «</a:t>
                      </a:r>
                      <a:r>
                        <a:rPr lang="en-US" sz="1600" b="1" dirty="0">
                          <a:latin typeface="Times New Roman"/>
                          <a:ea typeface="Times New Roman"/>
                          <a:cs typeface="Times New Roman"/>
                        </a:rPr>
                        <a:t>Subvenire</a:t>
                      </a:r>
                      <a:r>
                        <a:rPr lang="ru-RU" sz="1600" b="1" dirty="0">
                          <a:latin typeface="Times New Roman"/>
                          <a:ea typeface="Times New Roman"/>
                          <a:cs typeface="Times New Roman"/>
                        </a:rPr>
                        <a:t>»</a:t>
                      </a:r>
                      <a:r>
                        <a:rPr lang="en-US" sz="1600" b="1" dirty="0">
                          <a:latin typeface="Times New Roman"/>
                          <a:ea typeface="Times New Roman"/>
                          <a:cs typeface="Times New Roman"/>
                        </a:rPr>
                        <a:t> - приходит на помощь</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dirty="0">
                          <a:latin typeface="Times New Roman"/>
                          <a:ea typeface="Times New Roman"/>
                          <a:cs typeface="Times New Roman"/>
                        </a:rPr>
                        <a:t>Предоставляются на финансирование «переданных» другими публично-правовыми образованиями </a:t>
                      </a:r>
                      <a:r>
                        <a:rPr lang="ru-RU" sz="1600" dirty="0" smtClean="0">
                          <a:latin typeface="Times New Roman"/>
                          <a:ea typeface="Times New Roman"/>
                          <a:cs typeface="Times New Roman"/>
                        </a:rPr>
                        <a:t>полномочий</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1422266">
                <a:tc>
                  <a:txBody>
                    <a:bodyPr/>
                    <a:lstStyle/>
                    <a:p>
                      <a:pPr algn="ctr">
                        <a:spcAft>
                          <a:spcPts val="0"/>
                        </a:spcAft>
                      </a:pPr>
                      <a:r>
                        <a:rPr lang="ru-RU" sz="1600" b="1" dirty="0">
                          <a:latin typeface="Times New Roman"/>
                          <a:ea typeface="Times New Roman"/>
                          <a:cs typeface="Times New Roman"/>
                        </a:rPr>
                        <a:t>Субсидии (лат. «</a:t>
                      </a:r>
                      <a:r>
                        <a:rPr lang="en-US" sz="1600" b="1" dirty="0">
                          <a:latin typeface="Times New Roman"/>
                          <a:ea typeface="Times New Roman"/>
                          <a:cs typeface="Times New Roman"/>
                        </a:rPr>
                        <a:t>Subsidium</a:t>
                      </a:r>
                      <a:r>
                        <a:rPr lang="ru-RU" sz="1600" b="1" dirty="0">
                          <a:latin typeface="Times New Roman"/>
                          <a:ea typeface="Times New Roman"/>
                          <a:cs typeface="Times New Roman"/>
                        </a:rPr>
                        <a:t>»</a:t>
                      </a:r>
                      <a:r>
                        <a:rPr lang="en-US" sz="1600" b="1" dirty="0">
                          <a:latin typeface="Times New Roman"/>
                          <a:ea typeface="Times New Roman"/>
                          <a:cs typeface="Times New Roman"/>
                        </a:rPr>
                        <a:t> - </a:t>
                      </a:r>
                      <a:r>
                        <a:rPr lang="ru-RU" sz="1600" b="1" dirty="0">
                          <a:latin typeface="Times New Roman"/>
                          <a:ea typeface="Times New Roman"/>
                          <a:cs typeface="Times New Roman"/>
                        </a:rPr>
                        <a:t>поддержка)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effectLst>
                            <a:outerShdw blurRad="50800" dist="38100" algn="tr" rotWithShape="0">
                              <a:prstClr val="black">
                                <a:alpha val="40000"/>
                              </a:prstClr>
                            </a:outerShdw>
                          </a:effectLst>
                          <a:latin typeface="Times New Roman"/>
                          <a:ea typeface="Times New Roman"/>
                          <a:cs typeface="Times New Roman"/>
                        </a:rPr>
                        <a:t>Предоставляются на условиях долевого софинансирования расходов других бюджетов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2786050" y="214290"/>
            <a:ext cx="364221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Физическая культура и спорт</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19810" name="Rectangle 2"/>
          <p:cNvSpPr>
            <a:spLocks noChangeArrowheads="1"/>
          </p:cNvSpPr>
          <p:nvPr/>
        </p:nvSpPr>
        <p:spPr bwMode="auto">
          <a:xfrm>
            <a:off x="214282" y="785794"/>
            <a:ext cx="8572560" cy="2200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«Физическая культура и спорт» реализуется несколько муниципальных программ,    в том  числе обеспечение деятельности «Спортивно- оздоровительного комплекса».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2021 год предусмотрены расходы в размере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6 322,6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из них: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2017-2019гг.»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6 286,6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(на обеспечение деятельности автономного  учреждения «Спортивно-оздоровительного комплекса 5 660,6 т.р. и мероприятия 626,0 т. р.);</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реализацию муниципальной программы «Обеспечение общественной безопасности на территории ГО  Верхний Тагил на 2017-2020гг.»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36,0</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9811" name="Рисунок 1" descr="C:\Users\User\Desktop\images.jpg"/>
          <p:cNvPicPr>
            <a:picLocks noChangeAspect="1" noChangeArrowheads="1"/>
          </p:cNvPicPr>
          <p:nvPr/>
        </p:nvPicPr>
        <p:blipFill>
          <a:blip r:embed="rId2"/>
          <a:srcRect/>
          <a:stretch>
            <a:fillRect/>
          </a:stretch>
        </p:blipFill>
        <p:spPr bwMode="auto">
          <a:xfrm>
            <a:off x="357158" y="3857628"/>
            <a:ext cx="2662238" cy="2290763"/>
          </a:xfrm>
          <a:prstGeom prst="rect">
            <a:avLst/>
          </a:prstGeom>
          <a:noFill/>
          <a:ln w="9525">
            <a:noFill/>
            <a:miter lim="800000"/>
            <a:headEnd/>
            <a:tailEnd/>
          </a:ln>
        </p:spPr>
      </p:pic>
      <p:pic>
        <p:nvPicPr>
          <p:cNvPr id="119812" name="Рисунок 2" descr="C:\Users\User\Desktop\bfd12bd25adacaf4dc58abc8fb27fc41.jpg"/>
          <p:cNvPicPr>
            <a:picLocks noChangeAspect="1" noChangeArrowheads="1"/>
          </p:cNvPicPr>
          <p:nvPr/>
        </p:nvPicPr>
        <p:blipFill>
          <a:blip r:embed="rId3"/>
          <a:srcRect/>
          <a:stretch>
            <a:fillRect/>
          </a:stretch>
        </p:blipFill>
        <p:spPr bwMode="auto">
          <a:xfrm>
            <a:off x="3286116" y="3929066"/>
            <a:ext cx="2070100" cy="2311400"/>
          </a:xfrm>
          <a:prstGeom prst="rect">
            <a:avLst/>
          </a:prstGeom>
          <a:noFill/>
          <a:ln w="9525">
            <a:noFill/>
            <a:miter lim="800000"/>
            <a:headEnd/>
            <a:tailEnd/>
          </a:ln>
        </p:spPr>
      </p:pic>
      <p:pic>
        <p:nvPicPr>
          <p:cNvPr id="119813" name="Рисунок 3" descr="C:\Users\User\Desktop\695014cb51c1c9eb617df089a6e578cd.jpg"/>
          <p:cNvPicPr>
            <a:picLocks noChangeAspect="1" noChangeArrowheads="1"/>
          </p:cNvPicPr>
          <p:nvPr/>
        </p:nvPicPr>
        <p:blipFill>
          <a:blip r:embed="rId4"/>
          <a:srcRect/>
          <a:stretch>
            <a:fillRect/>
          </a:stretch>
        </p:blipFill>
        <p:spPr bwMode="auto">
          <a:xfrm>
            <a:off x="5500694" y="4000504"/>
            <a:ext cx="3175000" cy="229076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Муниципальный долг городского округа Верхний Тагил</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 01.01.2021 года</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00034" y="1000108"/>
          <a:ext cx="8215371" cy="2786083"/>
        </p:xfrm>
        <a:graphic>
          <a:graphicData uri="http://schemas.openxmlformats.org/drawingml/2006/table">
            <a:tbl>
              <a:tblPr/>
              <a:tblGrid>
                <a:gridCol w="1570896"/>
                <a:gridCol w="1570341"/>
                <a:gridCol w="1570896"/>
                <a:gridCol w="1751619"/>
                <a:gridCol w="1751619"/>
              </a:tblGrid>
              <a:tr h="737493">
                <a:tc rowSpan="2">
                  <a:txBody>
                    <a:bodyPr/>
                    <a:lstStyle/>
                    <a:p>
                      <a:pPr algn="ctr">
                        <a:spcAft>
                          <a:spcPts val="0"/>
                        </a:spcAft>
                      </a:pPr>
                      <a:r>
                        <a:rPr lang="ru-RU" sz="1600" b="1" dirty="0">
                          <a:latin typeface="Times New Roman"/>
                          <a:ea typeface="Times New Roman"/>
                          <a:cs typeface="Times New Roman"/>
                        </a:rPr>
                        <a:t>Отчетная дата</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rowSpan="2">
                  <a:txBody>
                    <a:bodyPr/>
                    <a:lstStyle/>
                    <a:p>
                      <a:pPr algn="ctr">
                        <a:spcAft>
                          <a:spcPts val="0"/>
                        </a:spcAft>
                      </a:pPr>
                      <a:r>
                        <a:rPr lang="ru-RU" sz="1600" b="1" dirty="0">
                          <a:latin typeface="Times New Roman"/>
                          <a:ea typeface="Times New Roman"/>
                          <a:cs typeface="Times New Roman"/>
                        </a:rPr>
                        <a:t>Сумма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gridSpan="3">
                  <a:txBody>
                    <a:bodyPr/>
                    <a:lstStyle/>
                    <a:p>
                      <a:pPr algn="ctr">
                        <a:spcAft>
                          <a:spcPts val="0"/>
                        </a:spcAft>
                      </a:pPr>
                      <a:r>
                        <a:rPr lang="ru-RU" sz="1600" b="1" dirty="0">
                          <a:latin typeface="Times New Roman"/>
                          <a:ea typeface="Times New Roman"/>
                          <a:cs typeface="Times New Roman"/>
                        </a:rPr>
                        <a:t>В том числе по видам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hMerge="1">
                  <a:txBody>
                    <a:bodyPr/>
                    <a:lstStyle/>
                    <a:p>
                      <a:endParaRPr lang="ru-RU"/>
                    </a:p>
                  </a:txBody>
                  <a:tcPr/>
                </a:tc>
                <a:tc hMerge="1">
                  <a:txBody>
                    <a:bodyPr/>
                    <a:lstStyle/>
                    <a:p>
                      <a:endParaRPr lang="ru-RU"/>
                    </a:p>
                  </a:txBody>
                  <a:tcPr/>
                </a:tc>
              </a:tr>
              <a:tr h="1266401">
                <a:tc vMerge="1">
                  <a:txBody>
                    <a:bodyPr/>
                    <a:lstStyle/>
                    <a:p>
                      <a:endParaRPr lang="ru-RU"/>
                    </a:p>
                  </a:txBody>
                  <a:tcPr/>
                </a:tc>
                <a:tc vMerge="1">
                  <a:txBody>
                    <a:bodyPr/>
                    <a:lstStyle/>
                    <a:p>
                      <a:endParaRPr lang="ru-RU"/>
                    </a:p>
                  </a:txBody>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Кредиты</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Гарантии</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Бюджетные кредиты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782189">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01.01.2021</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10 092 048,90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10 092 048,90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pic>
        <p:nvPicPr>
          <p:cNvPr id="140290" name="Picture 2" descr="51prodazha_zadolzhennosti"/>
          <p:cNvPicPr>
            <a:picLocks noChangeAspect="1" noChangeArrowheads="1"/>
          </p:cNvPicPr>
          <p:nvPr/>
        </p:nvPicPr>
        <p:blipFill>
          <a:blip r:embed="rId2"/>
          <a:srcRect/>
          <a:stretch>
            <a:fillRect/>
          </a:stretch>
        </p:blipFill>
        <p:spPr bwMode="auto">
          <a:xfrm>
            <a:off x="2071670" y="3857628"/>
            <a:ext cx="4240213" cy="27527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714348" y="142852"/>
            <a:ext cx="8547789"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4286250" algn="l"/>
                <a:tab pos="5029200" algn="l"/>
              </a:tabLst>
            </a:pPr>
            <a:r>
              <a:rPr kumimoji="0" lang="ru-RU" sz="2000" b="1" i="0" u="none" strike="noStrike" cap="none" normalizeH="0" baseline="0" smtClean="0">
                <a:ln>
                  <a:noFill/>
                </a:ln>
                <a:solidFill>
                  <a:schemeClr val="accent4">
                    <a:lumMod val="75000"/>
                  </a:schemeClr>
                </a:solidFill>
                <a:effectLst/>
                <a:latin typeface="Times New Roman" pitchFamily="18" charset="0"/>
                <a:ea typeface="Times New Roman" pitchFamily="18" charset="0"/>
                <a:cs typeface="Times New Roman" pitchFamily="18" charset="0"/>
              </a:rPr>
              <a:t>Бюджет </a:t>
            </a: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для граждан </a:t>
            </a:r>
            <a:r>
              <a:rPr lang="ru-RU" sz="2000" b="1" dirty="0" smtClean="0">
                <a:solidFill>
                  <a:schemeClr val="accent4">
                    <a:lumMod val="75000"/>
                  </a:schemeClr>
                </a:solidFill>
                <a:latin typeface="Times New Roman" pitchFamily="18" charset="0"/>
                <a:ea typeface="Times New Roman" pitchFamily="18" charset="0"/>
                <a:cs typeface="Times New Roman" pitchFamily="18" charset="0"/>
              </a:rPr>
              <a:t>к  </a:t>
            </a: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решению Думы городского округа</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от 17.12.2020 года № 51/3 «О бюджете городского округа </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2021 год и плановый период 2022 и 2023 годов»</a:t>
            </a:r>
          </a:p>
          <a:p>
            <a:pPr lvl="0" algn="ctr" eaLnBrk="0" fontAlgn="base" hangingPunct="0">
              <a:spcBef>
                <a:spcPct val="0"/>
              </a:spcBef>
              <a:spcAft>
                <a:spcPct val="0"/>
              </a:spcAft>
              <a:tabLst>
                <a:tab pos="4286250" algn="l"/>
                <a:tab pos="5029200" algn="l"/>
              </a:tabLst>
            </a:pPr>
            <a:endParaRPr lang="ru-RU" sz="800" dirty="0" smtClean="0">
              <a:solidFill>
                <a:schemeClr val="accent4">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105150" algn="l"/>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9266" name="Rectangle 2"/>
          <p:cNvSpPr>
            <a:spLocks noChangeArrowheads="1"/>
          </p:cNvSpPr>
          <p:nvPr/>
        </p:nvSpPr>
        <p:spPr bwMode="auto">
          <a:xfrm>
            <a:off x="214282" y="1357298"/>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Сведения о разработчике бюджета:</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Финансовый отдел администрации городского округа Верхний Тагил</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Телефоны:</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- 8 (34357) 2-00-72 – ведущий специалист, главный специалист</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Электронный адрес (</a:t>
            </a:r>
            <a:r>
              <a:rPr kumimoji="0" lang="en-US"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e</a:t>
            </a: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a:t>
            </a:r>
            <a:r>
              <a:rPr kumimoji="0" lang="en-US"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mail</a:t>
            </a: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r>
              <a:rPr kumimoji="0" lang="ru-RU" sz="18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fo57@yandex.ru</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endParaRPr kumimoji="0" lang="ru-RU" sz="1800" b="1"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857488" y="285728"/>
            <a:ext cx="5857916" cy="369332"/>
          </a:xfrm>
          <a:prstGeom prst="rect">
            <a:avLst/>
          </a:prstGeom>
        </p:spPr>
        <p:txBody>
          <a:bodyPr wrap="square">
            <a:spAutoFit/>
          </a:bodyPr>
          <a:lstStyle/>
          <a:p>
            <a:r>
              <a:rPr lang="ru-RU" b="1" i="1" u="sng" dirty="0">
                <a:solidFill>
                  <a:srgbClr val="7030A0"/>
                </a:solidFill>
                <a:latin typeface="Times New Roman" pitchFamily="18" charset="0"/>
                <a:cs typeface="Times New Roman" pitchFamily="18" charset="0"/>
              </a:rPr>
              <a:t>Что такое бюджет? Какие бывают бюджеты?</a:t>
            </a:r>
            <a:endParaRPr lang="ru-RU" dirty="0">
              <a:solidFill>
                <a:srgbClr val="7030A0"/>
              </a:solidFill>
              <a:latin typeface="Times New Roman" pitchFamily="18" charset="0"/>
              <a:cs typeface="Times New Roman" pitchFamily="18" charset="0"/>
            </a:endParaRPr>
          </a:p>
        </p:txBody>
      </p:sp>
      <p:pic>
        <p:nvPicPr>
          <p:cNvPr id="78850" name="Рисунок 2" descr="C:\Users\User\Desktop\fb4402242_7521794.jpg"/>
          <p:cNvPicPr>
            <a:picLocks noChangeAspect="1" noChangeArrowheads="1"/>
          </p:cNvPicPr>
          <p:nvPr/>
        </p:nvPicPr>
        <p:blipFill>
          <a:blip r:embed="rId2"/>
          <a:srcRect/>
          <a:stretch>
            <a:fillRect/>
          </a:stretch>
        </p:blipFill>
        <p:spPr bwMode="auto">
          <a:xfrm>
            <a:off x="285720" y="285729"/>
            <a:ext cx="2071702" cy="1294814"/>
          </a:xfrm>
          <a:prstGeom prst="rect">
            <a:avLst/>
          </a:prstGeom>
          <a:noFill/>
          <a:ln w="9525">
            <a:noFill/>
            <a:miter lim="800000"/>
            <a:headEnd/>
            <a:tailEnd/>
          </a:ln>
        </p:spPr>
      </p:pic>
      <p:sp>
        <p:nvSpPr>
          <p:cNvPr id="4" name="Прямоугольник 3"/>
          <p:cNvSpPr/>
          <p:nvPr/>
        </p:nvSpPr>
        <p:spPr>
          <a:xfrm>
            <a:off x="2143108" y="857232"/>
            <a:ext cx="6500858" cy="369332"/>
          </a:xfrm>
          <a:prstGeom prst="rect">
            <a:avLst/>
          </a:prstGeom>
        </p:spPr>
        <p:txBody>
          <a:bodyPr wrap="square">
            <a:spAutoFit/>
          </a:bodyPr>
          <a:lstStyle/>
          <a:p>
            <a:r>
              <a:rPr lang="ru-RU" b="1" dirty="0">
                <a:solidFill>
                  <a:srgbClr val="0070C0"/>
                </a:solidFill>
                <a:latin typeface="Times New Roman" pitchFamily="18" charset="0"/>
                <a:cs typeface="Times New Roman" pitchFamily="18" charset="0"/>
              </a:rPr>
              <a:t>Бюджет</a:t>
            </a:r>
            <a:r>
              <a:rPr lang="ru-RU" dirty="0">
                <a:solidFill>
                  <a:srgbClr val="0070C0"/>
                </a:solidFill>
                <a:latin typeface="Times New Roman" pitchFamily="18" charset="0"/>
                <a:cs typeface="Times New Roman" pitchFamily="18" charset="0"/>
              </a:rPr>
              <a:t> – это план доходов и расходов на определенный период</a:t>
            </a:r>
          </a:p>
        </p:txBody>
      </p:sp>
      <p:sp>
        <p:nvSpPr>
          <p:cNvPr id="78851" name="AutoShape 3"/>
          <p:cNvSpPr>
            <a:spLocks noChangeArrowheads="1"/>
          </p:cNvSpPr>
          <p:nvPr/>
        </p:nvSpPr>
        <p:spPr bwMode="auto">
          <a:xfrm>
            <a:off x="3357554" y="1357298"/>
            <a:ext cx="3697287" cy="476250"/>
          </a:xfrm>
          <a:prstGeom prst="roundRect">
            <a:avLst>
              <a:gd name="adj" fmla="val 16667"/>
            </a:avLst>
          </a:prstGeom>
          <a:solidFill>
            <a:schemeClr val="accent1">
              <a:lumMod val="60000"/>
              <a:lumOff val="40000"/>
            </a:schemeClr>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Какие бывают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2" name="AutoShape 4"/>
          <p:cNvSpPr>
            <a:spLocks noChangeArrowheads="1"/>
          </p:cNvSpPr>
          <p:nvPr/>
        </p:nvSpPr>
        <p:spPr bwMode="auto">
          <a:xfrm>
            <a:off x="2500298" y="1643050"/>
            <a:ext cx="684213" cy="492125"/>
          </a:xfrm>
          <a:prstGeom prst="curvedRightArrow">
            <a:avLst>
              <a:gd name="adj1" fmla="val 20000"/>
              <a:gd name="adj2" fmla="val 40000"/>
              <a:gd name="adj3" fmla="val 46344"/>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3" name="AutoShape 5"/>
          <p:cNvSpPr>
            <a:spLocks noChangeArrowheads="1"/>
          </p:cNvSpPr>
          <p:nvPr/>
        </p:nvSpPr>
        <p:spPr bwMode="auto">
          <a:xfrm>
            <a:off x="7500958" y="1643050"/>
            <a:ext cx="733425" cy="431800"/>
          </a:xfrm>
          <a:prstGeom prst="curvedLeftArrow">
            <a:avLst>
              <a:gd name="adj1" fmla="val 20000"/>
              <a:gd name="adj2" fmla="val 40000"/>
              <a:gd name="adj3" fmla="val 56618"/>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4" name="AutoShape 6"/>
          <p:cNvSpPr>
            <a:spLocks noChangeArrowheads="1"/>
          </p:cNvSpPr>
          <p:nvPr/>
        </p:nvSpPr>
        <p:spPr bwMode="auto">
          <a:xfrm>
            <a:off x="1357290" y="2357430"/>
            <a:ext cx="2220913" cy="582613"/>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семей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5" name="AutoShape 7"/>
          <p:cNvSpPr>
            <a:spLocks noChangeArrowheads="1"/>
          </p:cNvSpPr>
          <p:nvPr/>
        </p:nvSpPr>
        <p:spPr bwMode="auto">
          <a:xfrm>
            <a:off x="5929322" y="2285992"/>
            <a:ext cx="3054350" cy="55245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организаций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6" name="AutoShape 8"/>
          <p:cNvSpPr>
            <a:spLocks noChangeArrowheads="1"/>
          </p:cNvSpPr>
          <p:nvPr/>
        </p:nvSpPr>
        <p:spPr bwMode="auto">
          <a:xfrm>
            <a:off x="4786314" y="2000240"/>
            <a:ext cx="301625" cy="612775"/>
          </a:xfrm>
          <a:prstGeom prst="downArrow">
            <a:avLst>
              <a:gd name="adj1" fmla="val 50000"/>
              <a:gd name="adj2" fmla="val 507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58" name="AutoShape 10"/>
          <p:cNvSpPr>
            <a:spLocks noChangeArrowheads="1"/>
          </p:cNvSpPr>
          <p:nvPr/>
        </p:nvSpPr>
        <p:spPr bwMode="auto">
          <a:xfrm>
            <a:off x="3500430" y="3071810"/>
            <a:ext cx="3478213" cy="72390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публично-правовых образований</a:t>
            </a:r>
            <a:r>
              <a:rPr kumimoji="0" lang="ru-RU" sz="1800" b="1" i="0" u="none" strike="noStrike" cap="none" normalizeH="0" baseline="0" dirty="0" smtClean="0">
                <a:ln>
                  <a:noFill/>
                </a:ln>
                <a:solidFill>
                  <a:schemeClr val="tx1"/>
                </a:solidFill>
                <a:effectLst/>
                <a:latin typeface="Calibri"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9" name="AutoShape 11"/>
          <p:cNvSpPr>
            <a:spLocks noChangeArrowheads="1"/>
          </p:cNvSpPr>
          <p:nvPr/>
        </p:nvSpPr>
        <p:spPr bwMode="auto">
          <a:xfrm>
            <a:off x="785786" y="4500570"/>
            <a:ext cx="1938338" cy="2181225"/>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(федеральный бюджет, бюджеты государственных внебюджетных фондов Российской Федерации)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0" name="AutoShape 12"/>
          <p:cNvSpPr>
            <a:spLocks noChangeArrowheads="1"/>
          </p:cNvSpPr>
          <p:nvPr/>
        </p:nvSpPr>
        <p:spPr bwMode="auto">
          <a:xfrm>
            <a:off x="3857620" y="4572008"/>
            <a:ext cx="2271713" cy="2071702"/>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Субъектов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(региональные бюджеты, бюджеты территориальных фондов обязательного медицинского страхования)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1" name="AutoShape 13"/>
          <p:cNvSpPr>
            <a:spLocks noChangeArrowheads="1"/>
          </p:cNvSpPr>
          <p:nvPr/>
        </p:nvSpPr>
        <p:spPr bwMode="auto">
          <a:xfrm>
            <a:off x="7000892" y="4714884"/>
            <a:ext cx="1758950" cy="1608138"/>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Муниципальных образований</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(местные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2" name="AutoShape 14"/>
          <p:cNvSpPr>
            <a:spLocks noChangeArrowheads="1"/>
          </p:cNvSpPr>
          <p:nvPr/>
        </p:nvSpPr>
        <p:spPr bwMode="auto">
          <a:xfrm rot="3161082">
            <a:off x="2634693" y="3697541"/>
            <a:ext cx="400050" cy="895350"/>
          </a:xfrm>
          <a:prstGeom prst="downArrow">
            <a:avLst>
              <a:gd name="adj1" fmla="val 50000"/>
              <a:gd name="adj2" fmla="val 5595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3" name="AutoShape 15"/>
          <p:cNvSpPr>
            <a:spLocks noChangeArrowheads="1"/>
          </p:cNvSpPr>
          <p:nvPr/>
        </p:nvSpPr>
        <p:spPr bwMode="auto">
          <a:xfrm>
            <a:off x="4857752" y="4000504"/>
            <a:ext cx="261938" cy="431800"/>
          </a:xfrm>
          <a:prstGeom prst="downArrow">
            <a:avLst>
              <a:gd name="adj1" fmla="val 50000"/>
              <a:gd name="adj2" fmla="val 4121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4" name="AutoShape 16"/>
          <p:cNvSpPr>
            <a:spLocks noChangeArrowheads="1"/>
          </p:cNvSpPr>
          <p:nvPr/>
        </p:nvSpPr>
        <p:spPr bwMode="auto">
          <a:xfrm rot="-2611130">
            <a:off x="7271085" y="3623039"/>
            <a:ext cx="450850" cy="757237"/>
          </a:xfrm>
          <a:prstGeom prst="downArrow">
            <a:avLst>
              <a:gd name="adj1" fmla="val 50000"/>
              <a:gd name="adj2" fmla="val 419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42844" y="142852"/>
            <a:ext cx="8880506" cy="78581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НА ЧЕМ ОСНОВАНО  СОСТАВЛЕНИЕ ПРОЕКТА</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БЮДЖЕТА ГОРОДСКОГО ОКРУГА</a:t>
            </a:r>
            <a:r>
              <a:rPr kumimoji="0" lang="ru-RU" sz="1800" b="1" i="0" u="sng" strike="noStrike" cap="none" normalizeH="0" dirty="0" smtClean="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Рисунок 1" descr="C:\Users\User\Desktop\1.jpg"/>
          <p:cNvPicPr>
            <a:picLocks noChangeAspect="1" noChangeArrowheads="1"/>
          </p:cNvPicPr>
          <p:nvPr/>
        </p:nvPicPr>
        <p:blipFill>
          <a:blip r:embed="rId2" cstate="print"/>
          <a:srcRect/>
          <a:stretch>
            <a:fillRect/>
          </a:stretch>
        </p:blipFill>
        <p:spPr bwMode="auto">
          <a:xfrm>
            <a:off x="285720" y="1142984"/>
            <a:ext cx="1912602" cy="1143008"/>
          </a:xfrm>
          <a:prstGeom prst="rect">
            <a:avLst/>
          </a:prstGeom>
          <a:noFill/>
          <a:ln w="9525">
            <a:noFill/>
            <a:miter lim="800000"/>
            <a:headEnd/>
            <a:tailEnd/>
          </a:ln>
        </p:spPr>
      </p:pic>
      <p:pic>
        <p:nvPicPr>
          <p:cNvPr id="90115" name="Рисунок 2" descr="C:\Users\User\Desktop\8.jpg"/>
          <p:cNvPicPr>
            <a:picLocks noChangeAspect="1" noChangeArrowheads="1"/>
          </p:cNvPicPr>
          <p:nvPr/>
        </p:nvPicPr>
        <p:blipFill>
          <a:blip r:embed="rId3" cstate="print"/>
          <a:srcRect/>
          <a:stretch>
            <a:fillRect/>
          </a:stretch>
        </p:blipFill>
        <p:spPr bwMode="auto">
          <a:xfrm>
            <a:off x="285720" y="2428868"/>
            <a:ext cx="1882777" cy="1071570"/>
          </a:xfrm>
          <a:prstGeom prst="rect">
            <a:avLst/>
          </a:prstGeom>
          <a:noFill/>
          <a:ln w="9525">
            <a:noFill/>
            <a:miter lim="800000"/>
            <a:headEnd/>
            <a:tailEnd/>
          </a:ln>
        </p:spPr>
      </p:pic>
      <p:pic>
        <p:nvPicPr>
          <p:cNvPr id="90116" name="Рисунок 3" descr="C:\Users\User\Desktop\2.jpg"/>
          <p:cNvPicPr>
            <a:picLocks noChangeAspect="1" noChangeArrowheads="1"/>
          </p:cNvPicPr>
          <p:nvPr/>
        </p:nvPicPr>
        <p:blipFill>
          <a:blip r:embed="rId4" cstate="print"/>
          <a:srcRect/>
          <a:stretch>
            <a:fillRect/>
          </a:stretch>
        </p:blipFill>
        <p:spPr bwMode="auto">
          <a:xfrm>
            <a:off x="285720" y="3714752"/>
            <a:ext cx="1857388" cy="1143008"/>
          </a:xfrm>
          <a:prstGeom prst="rect">
            <a:avLst/>
          </a:prstGeom>
          <a:noFill/>
          <a:ln w="9525">
            <a:noFill/>
            <a:miter lim="800000"/>
            <a:headEnd/>
            <a:tailEnd/>
          </a:ln>
        </p:spPr>
      </p:pic>
      <p:pic>
        <p:nvPicPr>
          <p:cNvPr id="90117" name="Рисунок 4" descr="C:\Users\User\Desktop\20.jpg"/>
          <p:cNvPicPr>
            <a:picLocks noChangeAspect="1" noChangeArrowheads="1"/>
          </p:cNvPicPr>
          <p:nvPr/>
        </p:nvPicPr>
        <p:blipFill>
          <a:blip r:embed="rId5"/>
          <a:srcRect/>
          <a:stretch>
            <a:fillRect/>
          </a:stretch>
        </p:blipFill>
        <p:spPr bwMode="auto">
          <a:xfrm>
            <a:off x="357158" y="5143512"/>
            <a:ext cx="1857388" cy="1228726"/>
          </a:xfrm>
          <a:prstGeom prst="rect">
            <a:avLst/>
          </a:prstGeom>
          <a:noFill/>
          <a:ln w="9525">
            <a:noFill/>
            <a:miter lim="800000"/>
            <a:headEnd/>
            <a:tailEnd/>
          </a:ln>
        </p:spPr>
      </p:pic>
      <p:sp>
        <p:nvSpPr>
          <p:cNvPr id="90118" name="AutoShape 6"/>
          <p:cNvSpPr>
            <a:spLocks noChangeArrowheads="1"/>
          </p:cNvSpPr>
          <p:nvPr/>
        </p:nvSpPr>
        <p:spPr bwMode="auto">
          <a:xfrm>
            <a:off x="3071802" y="1214422"/>
            <a:ext cx="5365750" cy="64294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400" b="1" dirty="0" smtClean="0">
                <a:latin typeface="Times New Roman" pitchFamily="18" charset="0"/>
                <a:cs typeface="Arial" pitchFamily="34" charset="0"/>
              </a:rPr>
              <a:t>БЮДЖЕТНОМ ПОСЛАНИИ                                                          ПРЕЗИДЕНТА  РОССИЙСКОЙ ФЕДЕРАЦИИ</a:t>
            </a:r>
            <a:endParaRPr lang="ru-RU" sz="1400" dirty="0" smtClean="0">
              <a:latin typeface="Arial" pitchFamily="34" charset="0"/>
              <a:cs typeface="Arial" pitchFamily="34" charset="0"/>
            </a:endParaRPr>
          </a:p>
        </p:txBody>
      </p:sp>
      <p:sp>
        <p:nvSpPr>
          <p:cNvPr id="90119" name="AutoShape 7"/>
          <p:cNvSpPr>
            <a:spLocks noChangeArrowheads="1"/>
          </p:cNvSpPr>
          <p:nvPr/>
        </p:nvSpPr>
        <p:spPr bwMode="auto">
          <a:xfrm>
            <a:off x="3143240" y="2500306"/>
            <a:ext cx="5365750" cy="67310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ПРОГНОЗЕ СОЦИАЛЬНО-ЭКОНОМИЧЕСКОГО РАЗВИТИЯ ГОРОДСКОГО ОКРУГА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0" name="AutoShape 8"/>
          <p:cNvSpPr>
            <a:spLocks noChangeArrowheads="1"/>
          </p:cNvSpPr>
          <p:nvPr/>
        </p:nvSpPr>
        <p:spPr bwMode="auto">
          <a:xfrm>
            <a:off x="3143240" y="392906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ОСНОВНЫХ НАПРАВЛЕНИЯХ                                           БЮДЖЕТНОЙ И НАЛОГОВОЙ ПОЛИТИКИ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8"/>
          <p:cNvSpPr>
            <a:spLocks noChangeArrowheads="1"/>
          </p:cNvSpPr>
          <p:nvPr/>
        </p:nvSpPr>
        <p:spPr bwMode="auto">
          <a:xfrm>
            <a:off x="3143240" y="535782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МУНИЦИПАЛЬНЫХ ПРОГРАММАХ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AutoShape 1"/>
          <p:cNvSpPr>
            <a:spLocks noChangeArrowheads="1"/>
          </p:cNvSpPr>
          <p:nvPr/>
        </p:nvSpPr>
        <p:spPr bwMode="auto">
          <a:xfrm>
            <a:off x="142844" y="142852"/>
            <a:ext cx="8642350" cy="863600"/>
          </a:xfrm>
          <a:prstGeom prst="roundRect">
            <a:avLst>
              <a:gd name="adj" fmla="val 16667"/>
            </a:avLst>
          </a:prstGeom>
          <a:solidFill>
            <a:schemeClr val="accent4">
              <a:lumMod val="40000"/>
              <a:lumOff val="60000"/>
            </a:schemeClr>
          </a:soli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smtClean="0">
                <a:ln>
                  <a:noFill/>
                </a:ln>
                <a:solidFill>
                  <a:srgbClr val="5F497A"/>
                </a:solidFill>
                <a:effectLst/>
                <a:latin typeface="Times New Roman" pitchFamily="18" charset="0"/>
                <a:cs typeface="Arial" pitchFamily="34" charset="0"/>
              </a:rPr>
              <a:t>БЮДЖЕТНЫЙ ПРОЦЕСС</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smtClean="0">
                <a:ln>
                  <a:noFill/>
                </a:ln>
                <a:solidFill>
                  <a:srgbClr val="5F497A"/>
                </a:solidFill>
                <a:effectLst/>
                <a:latin typeface="Times New Roman" pitchFamily="18" charset="0"/>
                <a:cs typeface="Arial" pitchFamily="34" charset="0"/>
              </a:rPr>
              <a:t>ежегодное формирование и исполнение</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094" name="AutoShape 6"/>
          <p:cNvSpPr>
            <a:spLocks noChangeArrowheads="1"/>
          </p:cNvSpPr>
          <p:nvPr/>
        </p:nvSpPr>
        <p:spPr bwMode="auto">
          <a:xfrm>
            <a:off x="0" y="2857496"/>
            <a:ext cx="16478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Составление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0" name="AutoShape 2"/>
          <p:cNvSpPr>
            <a:spLocks noChangeArrowheads="1"/>
          </p:cNvSpPr>
          <p:nvPr/>
        </p:nvSpPr>
        <p:spPr bwMode="auto">
          <a:xfrm>
            <a:off x="1785918" y="2857496"/>
            <a:ext cx="171767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Рассмотрение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3" name="AutoShape 5"/>
          <p:cNvSpPr>
            <a:spLocks noChangeArrowheads="1"/>
          </p:cNvSpPr>
          <p:nvPr/>
        </p:nvSpPr>
        <p:spPr bwMode="auto">
          <a:xfrm>
            <a:off x="3786182" y="2857496"/>
            <a:ext cx="1727200"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Утверждение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1" name="AutoShape 3"/>
          <p:cNvSpPr>
            <a:spLocks noChangeArrowheads="1"/>
          </p:cNvSpPr>
          <p:nvPr/>
        </p:nvSpPr>
        <p:spPr bwMode="auto">
          <a:xfrm>
            <a:off x="5643570" y="2857496"/>
            <a:ext cx="16859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Исполнение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2" name="AutoShape 4"/>
          <p:cNvSpPr>
            <a:spLocks noChangeArrowheads="1"/>
          </p:cNvSpPr>
          <p:nvPr/>
        </p:nvSpPr>
        <p:spPr bwMode="auto">
          <a:xfrm>
            <a:off x="7286644" y="2857496"/>
            <a:ext cx="1716088"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5. Рассмотрение и утверждение отчета об исполнении местного бюджета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AutoShape 12"/>
          <p:cNvSpPr>
            <a:spLocks noChangeShapeType="1"/>
          </p:cNvSpPr>
          <p:nvPr/>
        </p:nvSpPr>
        <p:spPr bwMode="auto">
          <a:xfrm flipH="1">
            <a:off x="785786" y="2000240"/>
            <a:ext cx="1085850" cy="7239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9" name="AutoShape 11"/>
          <p:cNvSpPr>
            <a:spLocks noChangeShapeType="1"/>
          </p:cNvSpPr>
          <p:nvPr/>
        </p:nvSpPr>
        <p:spPr bwMode="auto">
          <a:xfrm flipH="1">
            <a:off x="2928926" y="2000240"/>
            <a:ext cx="220662"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8" name="AutoShape 10"/>
          <p:cNvSpPr>
            <a:spLocks noChangeShapeType="1"/>
          </p:cNvSpPr>
          <p:nvPr/>
        </p:nvSpPr>
        <p:spPr bwMode="auto">
          <a:xfrm>
            <a:off x="4572000" y="2000240"/>
            <a:ext cx="180975"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7" name="AutoShape 9"/>
          <p:cNvSpPr>
            <a:spLocks noChangeShapeType="1"/>
          </p:cNvSpPr>
          <p:nvPr/>
        </p:nvSpPr>
        <p:spPr bwMode="auto">
          <a:xfrm>
            <a:off x="6072198" y="2000240"/>
            <a:ext cx="401637"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6" name="AutoShape 8"/>
          <p:cNvSpPr>
            <a:spLocks noChangeShapeType="1"/>
          </p:cNvSpPr>
          <p:nvPr/>
        </p:nvSpPr>
        <p:spPr bwMode="auto">
          <a:xfrm>
            <a:off x="7143768" y="1928802"/>
            <a:ext cx="1004888" cy="7731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5" name="AutoShape 7"/>
          <p:cNvSpPr>
            <a:spLocks noChangeShapeType="1"/>
          </p:cNvSpPr>
          <p:nvPr/>
        </p:nvSpPr>
        <p:spPr bwMode="auto">
          <a:xfrm flipV="1">
            <a:off x="1357290" y="1785926"/>
            <a:ext cx="5880100" cy="50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9101" name="Rectangle 13"/>
          <p:cNvSpPr>
            <a:spLocks noChangeArrowheads="1"/>
          </p:cNvSpPr>
          <p:nvPr/>
        </p:nvSpPr>
        <p:spPr bwMode="auto">
          <a:xfrm>
            <a:off x="357158" y="1285860"/>
            <a:ext cx="835824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accent4">
                    <a:lumMod val="75000"/>
                  </a:schemeClr>
                </a:solidFill>
                <a:latin typeface="Times New Roman" pitchFamily="18" charset="0"/>
                <a:ea typeface="Times New Roman" pitchFamily="18" charset="0"/>
                <a:cs typeface="Times New Roman" pitchFamily="18" charset="0"/>
              </a:rPr>
              <a:t>ЭТАПЫ БЮДЖЕТНОГО ПРОЦЕССА</a:t>
            </a:r>
            <a:endParaRPr kumimoji="0" lang="ru-RU" sz="900" b="0" i="0" u="none" strike="noStrike" cap="none" normalizeH="0" baseline="0" dirty="0" smtClean="0">
              <a:ln>
                <a:noFill/>
              </a:ln>
              <a:solidFill>
                <a:schemeClr val="accent4">
                  <a:lumMod val="75000"/>
                </a:schemeClr>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89102"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3525"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r>
              <a:rPr kumimoji="0" lang="ru-RU" sz="2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8"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0"/>
            <a:ext cx="9001156" cy="7248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tab pos="539750" algn="l"/>
              </a:tabLst>
            </a:pPr>
            <a:r>
              <a:rPr kumimoji="0" lang="ru-RU" sz="14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 на</a:t>
            </a: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4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территории городского округа Верхний Тагил на 2021 год и  плановый период 2022 и 2023 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2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Основные направления бюджетной и  налоговой политики городского округа Верхний Тагил на 2021 год и на плановый период 2022 и 2023 годов (далее – Основные направления) разработаны в соответствии со статьей 172 Бюджетного кодекса Российской Федерации, статьей 15 Положения о бюджетном процессе в городском округе Верхний Тагил, утвержденного решением Думы городского округа Верхний Тагил от 19.06.2014 года № 28/2, с учетом положений Указов Президента Российской Федерации от 7 мая 2018 года № 204 «О национальных целях и стратегических задачах развития Российской Федерации на период до 2024 года», программы«Пятилетка развития Свердловской области» на 2017 - 2021 годы, утвержденной Указом Губернатора Свердловской области от 31.10.2017 № 546-УГ «О программе «Пятилетка развития Свердловской области» на 2017 - 2021 годы». </a:t>
            </a:r>
          </a:p>
          <a:p>
            <a:pPr algn="just"/>
            <a:r>
              <a:rPr lang="ru-RU" sz="1100" dirty="0" smtClean="0">
                <a:latin typeface="Times New Roman" pitchFamily="18" charset="0"/>
                <a:cs typeface="Times New Roman" pitchFamily="18" charset="0"/>
              </a:rPr>
              <a:t>При подготовке Основных направлений  были учтены положения Стратегии социально-экономического развития городского округа Верхний Тагил на период до 2030 года, утвержденные решением Думы городского округа  Верхний Тагил от 14.12.2018г. № 27/3.</a:t>
            </a:r>
          </a:p>
          <a:p>
            <a:pPr algn="just"/>
            <a:r>
              <a:rPr lang="ru-RU" sz="1100" dirty="0" smtClean="0">
                <a:latin typeface="Times New Roman" pitchFamily="18" charset="0"/>
                <a:cs typeface="Times New Roman" pitchFamily="18" charset="0"/>
              </a:rPr>
              <a:t>Основные направления бюджетной и налоговой политики  области сохраняют преемственность в отношении определенных ранее приоритетов и скорректированы с учетом текущей экономической ситуации, обеспечения эффективного реагирования на имеющиеся вызовы и необходимости реализации первоочередных задач.</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Основные направления налоговой политики городского округа Верхний Тагил на 2021 год и плановый </a:t>
            </a:r>
            <a:endParaRPr kumimoji="0" lang="ru-RU" sz="12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период 2022 и 2023годов</a:t>
            </a:r>
          </a:p>
          <a:p>
            <a:pPr algn="just"/>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В 2020 году в условиях распространения новой коронавирусной инфекции в Свердловской области были приняты первоочередные меры, в том числе направленные на поддержку наиболее пострадавших отраслей экономики Свердловской области, включая меры в сфере налогов. С учетом задач, поставленных Президентом Российской Федерации, приоритетов областной налоговой политики, в 2021-2023 годах ключевым ориентиром налоговой политики городского округа Верхний Тагил является сохранение стабильных налоговых условий, повышение эффективности применения стимулирующих налоговых мер.</a:t>
            </a:r>
          </a:p>
          <a:p>
            <a:pPr algn="just"/>
            <a:r>
              <a:rPr lang="ru-RU" sz="1100" dirty="0" smtClean="0">
                <a:latin typeface="Times New Roman" pitchFamily="18" charset="0"/>
                <a:cs typeface="Times New Roman" pitchFamily="18" charset="0"/>
              </a:rPr>
              <a:t>        Основной задачей налоговой политики городского округа  Верхний Тагил является содействие достижению приоритетов социально-экономического развития, создание благоприятных условий для осуществления предпринимательской и инвестиционной деятельности как основных источников наполняемости бюджета городского округа  Верхний Тагил доходами. </a:t>
            </a:r>
          </a:p>
          <a:p>
            <a:pPr algn="just"/>
            <a:r>
              <a:rPr lang="ru-RU" sz="1100" dirty="0" smtClean="0">
                <a:latin typeface="Times New Roman" pitchFamily="18" charset="0"/>
                <a:cs typeface="Times New Roman" pitchFamily="18" charset="0"/>
              </a:rPr>
              <a:t>        Основными  направлениями налоговой политики на 2021-2023 годы являются:</a:t>
            </a:r>
          </a:p>
          <a:p>
            <a:pPr algn="just"/>
            <a:r>
              <a:rPr lang="ru-RU" sz="1100" dirty="0" smtClean="0">
                <a:latin typeface="Times New Roman" pitchFamily="18" charset="0"/>
                <a:cs typeface="Times New Roman" pitchFamily="18" charset="0"/>
              </a:rPr>
              <a:t>1) совершенствование налогового законодательства с учетом изменений в налоговом законодательстве Российской Федерации;</a:t>
            </a:r>
          </a:p>
          <a:p>
            <a:pPr algn="just"/>
            <a:r>
              <a:rPr lang="ru-RU" sz="1100" dirty="0" smtClean="0">
                <a:latin typeface="Times New Roman" pitchFamily="18" charset="0"/>
                <a:cs typeface="Times New Roman" pitchFamily="18" charset="0"/>
              </a:rPr>
              <a:t>2) реализация эффективной, сбалансированной налоговой политики, обеспечивающей бюджетную, экономическую и социальную эффективность применения налоговых льгот, а также достижение конкретных показателей, на которые предоставленные льготы оказывают влияние;</a:t>
            </a:r>
          </a:p>
          <a:p>
            <a:pPr algn="just"/>
            <a:r>
              <a:rPr lang="ru-RU" sz="1100" dirty="0" smtClean="0">
                <a:latin typeface="Times New Roman" pitchFamily="18" charset="0"/>
                <a:cs typeface="Times New Roman" pitchFamily="18" charset="0"/>
              </a:rPr>
              <a:t>3) повышение уровня ответственности главных администраторов доходов бюджета городского округа  Верхний Тагил за качественное планирование и выполнение плановых назначений по доходам, урегулирование и снижение задолженности по обязательным платежам, обеспечение рационального и эффективного использования муниципального имущества;</a:t>
            </a:r>
          </a:p>
          <a:p>
            <a:pPr algn="just"/>
            <a:r>
              <a:rPr lang="ru-RU" sz="1100" dirty="0" smtClean="0">
                <a:latin typeface="Times New Roman" pitchFamily="18" charset="0"/>
                <a:cs typeface="Times New Roman" pitchFamily="18" charset="0"/>
              </a:rPr>
              <a:t>4) развитие предпринимательской и инвестиционной деятельности.</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algn="just"/>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0"/>
            <a:ext cx="885828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1100" b="1"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5397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4" name="Rectangle 2"/>
          <p:cNvSpPr>
            <a:spLocks noChangeArrowheads="1"/>
          </p:cNvSpPr>
          <p:nvPr/>
        </p:nvSpPr>
        <p:spPr bwMode="auto">
          <a:xfrm>
            <a:off x="1" y="1"/>
            <a:ext cx="9001155" cy="2262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100" dirty="0" smtClean="0">
                <a:latin typeface="Times New Roman" pitchFamily="18" charset="0"/>
                <a:cs typeface="Times New Roman" pitchFamily="18" charset="0"/>
              </a:rPr>
              <a:t>             Одним из  принципов эффективной и сбалансированной налоговой политики является проведение ежегодной оценки эффективности налоговых льгот и преференций, установленных решениями Думы городского округа Верхний Тагил. Кроме того,  необходимо продолжить осуществление ряда следующих мероприятий: по сохранению, укреплению, развитию налогового потенциала путем совершенствования механизмов взаимодействия органов местного самоуправления городского округа Верхний Тагил и территориальных органов федеральных органов государственной власти в части качественного администрирования доходных источников бюджета городского округа Верхний Тагил и повышения уровня их собираемости, легализации налоговой базы, включая легализацию «теневой» заработной платы; по выявлению неучтенных объектов недвижимости, уточнению сведений о правообладателях, стоимости и другой информации, влияющей на полноту и своевременность налогообложения юридических и физических лиц имущественными налогами; по оптимизации налоговых льгот и преференций по местным налогам по результатам проведенной оценки их эффективности (при необходимости); по снижению дебиторской задолженности по налоговым и неналоговым доходам в бюджет городского округа Верхний Тагил; по проведению анализа возможностей увеличения поступлений доходов от использования муниципального имущества путем проведения инвентаризации имущества, выявления неиспользуемого (бесхозного) имущества и установления мер по перепрофилированию, продаже или предоставлению в аренду; по осуществлению муниципального земельного контроля.</a:t>
            </a:r>
            <a:endParaRPr lang="ru-RU" sz="1100" dirty="0">
              <a:latin typeface="Times New Roman" pitchFamily="18" charset="0"/>
              <a:cs typeface="Times New Roman" pitchFamily="18" charset="0"/>
            </a:endParaRPr>
          </a:p>
        </p:txBody>
      </p:sp>
      <p:sp>
        <p:nvSpPr>
          <p:cNvPr id="7" name="TextBox 6"/>
          <p:cNvSpPr txBox="1"/>
          <p:nvPr/>
        </p:nvSpPr>
        <p:spPr>
          <a:xfrm>
            <a:off x="1357290" y="3000372"/>
            <a:ext cx="1714512" cy="369332"/>
          </a:xfrm>
          <a:prstGeom prst="rect">
            <a:avLst/>
          </a:prstGeom>
          <a:noFill/>
        </p:spPr>
        <p:txBody>
          <a:bodyPr wrap="square" rtlCol="0">
            <a:spAutoFit/>
          </a:bodyPr>
          <a:lstStyle/>
          <a:p>
            <a:endParaRPr lang="ru-RU" dirty="0"/>
          </a:p>
        </p:txBody>
      </p:sp>
      <p:sp>
        <p:nvSpPr>
          <p:cNvPr id="9" name="Прямоугольник 8"/>
          <p:cNvSpPr/>
          <p:nvPr/>
        </p:nvSpPr>
        <p:spPr>
          <a:xfrm>
            <a:off x="214282" y="2357430"/>
            <a:ext cx="8643998" cy="4539704"/>
          </a:xfrm>
          <a:prstGeom prst="rect">
            <a:avLst/>
          </a:prstGeom>
        </p:spPr>
        <p:txBody>
          <a:bodyPr wrap="square">
            <a:spAutoFit/>
          </a:bodyPr>
          <a:lstStyle/>
          <a:p>
            <a:pPr lvl="0" indent="342900" algn="ctr" fontAlgn="base">
              <a:spcBef>
                <a:spcPct val="0"/>
              </a:spcBef>
              <a:spcAft>
                <a:spcPct val="0"/>
              </a:spcAft>
            </a:pPr>
            <a:r>
              <a:rPr lang="ru-RU" sz="1400" b="1" dirty="0" smtClean="0">
                <a:solidFill>
                  <a:schemeClr val="accent4">
                    <a:lumMod val="75000"/>
                  </a:schemeClr>
                </a:solidFill>
                <a:latin typeface="Times New Roman" pitchFamily="18" charset="0"/>
                <a:ea typeface="Calibri" pitchFamily="34" charset="0"/>
                <a:cs typeface="Times New Roman" pitchFamily="18" charset="0"/>
              </a:rPr>
              <a:t>Подходы к формированию налоговых доходов бюджета городского округа Верхний Тагил</a:t>
            </a:r>
          </a:p>
          <a:p>
            <a:pPr algn="just"/>
            <a:r>
              <a:rPr lang="ru-RU" sz="1100" b="1" dirty="0" smtClean="0">
                <a:latin typeface="Times New Roman" pitchFamily="18" charset="0"/>
                <a:cs typeface="Times New Roman" pitchFamily="18" charset="0"/>
              </a:rPr>
              <a:t>     1.Налог на доходы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В доходы бюджета городского округа  Верхний Тагил налог на доходы физических лиц в 2021 году будет зачисляться по нормативу 100 процентов, в том числе: 15 процентов - норматив отчислений в бюджеты городских округов в соответствии с Бюджетным кодексом Российской Федерации; 1 процент - единый норматив отчислений в соответствии с Законом Свердловской области от 26 декабря 2011 года № 128-ОЗ «Об установлении единых нормативов отчислений в бюджеты муниципальных образований, расположенных на территории Свердловской области, от налога на доходы физических лиц и налога, взимаемого в связи с применением упрощенной системы налогообложения, подлежащих зачислению в областной бюджет»; 84 процента - дополнительный норматив, которым заменена дотация из областного бюджета на выравнивание бюджетной обеспеченности городских округов (проект Закона Свердловской области об областном бюджете на 2021 год и плановый период 2022 и 2023 годов).</a:t>
            </a:r>
          </a:p>
          <a:p>
            <a:pPr algn="just"/>
            <a:r>
              <a:rPr lang="ru-RU" sz="1100" b="1" dirty="0" smtClean="0">
                <a:latin typeface="Times New Roman" pitchFamily="18" charset="0"/>
                <a:cs typeface="Times New Roman" pitchFamily="18" charset="0"/>
              </a:rPr>
              <a:t>    2.Акцизы по подакцизным товарам (продукции), производимым на территории Российской Федерации.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Поступления акцизов зависят от налоговых ставок, установленных в Налоговом кодексе РФ на соответствующий период, и от нормативов зачисления, установленных законодательством федерального и регионального уровня. Дифференцированный норматив зачисления доходов от  акцизов на нефтепродукты на 2021-2023 годы установлен в размере 0,08294%. </a:t>
            </a:r>
          </a:p>
          <a:p>
            <a:pPr algn="just"/>
            <a:r>
              <a:rPr lang="ru-RU" sz="1100" b="1" dirty="0" smtClean="0">
                <a:latin typeface="Times New Roman" pitchFamily="18" charset="0"/>
                <a:cs typeface="Times New Roman" pitchFamily="18" charset="0"/>
              </a:rPr>
              <a:t>   3.Налог, взимаемый в связи с применением патентной системы налогообложения.</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Норматив зачислений налога, взимаемого в связи с применением патентной системы налогообложения, в доходы  бюджета городского округа составляет 100%. </a:t>
            </a:r>
          </a:p>
          <a:p>
            <a:pPr algn="just"/>
            <a:r>
              <a:rPr lang="ru-RU" sz="1100" b="1" dirty="0" smtClean="0">
                <a:latin typeface="Times New Roman" pitchFamily="18" charset="0"/>
                <a:cs typeface="Times New Roman" pitchFamily="18" charset="0"/>
              </a:rPr>
              <a:t>   4.Налог, взимаемый в связи с применением упрощенной системы налогообложения.</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Дифференцированный норматив отчислений налога, взимаемого в связи с применением упрощенной системы налогообложения, в доходы бюджета городского округа Верхний Тагил составляет 86,9%.</a:t>
            </a:r>
          </a:p>
          <a:p>
            <a:pPr algn="just"/>
            <a:r>
              <a:rPr lang="ru-RU" sz="1100" dirty="0" smtClean="0">
                <a:latin typeface="Times New Roman" pitchFamily="18" charset="0"/>
                <a:cs typeface="Times New Roman" pitchFamily="18" charset="0"/>
              </a:rPr>
              <a:t>В плановом периоде темп роста поступлений налога, взимаемого в связи с применением упрощенной системы налогообложения в доходы бюджета городского округа Верхний Тагил  планируется  в размере:  в 2021 году – 1,105%, в 2022 году - 1,085%, в 2023 году – 1,075%.</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endParaRPr lang="ru-RU" sz="1100" b="1" dirty="0" smtClean="0">
              <a:solidFill>
                <a:prstClr val="black"/>
              </a:solidFill>
              <a:latin typeface="Times New Roman" pitchFamily="18" charset="0"/>
              <a:ea typeface="Calibri" pitchFamily="34" charset="0"/>
              <a:cs typeface="Times New Roman" pitchFamily="18" charset="0"/>
            </a:endParaRPr>
          </a:p>
          <a:p>
            <a:pPr lvl="0" indent="342900" algn="just" eaLnBrk="0" fontAlgn="base" hangingPunct="0">
              <a:spcBef>
                <a:spcPct val="0"/>
              </a:spcBef>
              <a:spcAft>
                <a:spcPct val="0"/>
              </a:spcAft>
            </a:pPr>
            <a:endParaRPr lang="ru-RU" sz="1100" dirty="0" smtClean="0">
              <a:solidFill>
                <a:prstClr val="black"/>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5000</TotalTime>
  <Words>6859</Words>
  <Application>Microsoft Office PowerPoint</Application>
  <PresentationFormat>Экран (4:3)</PresentationFormat>
  <Paragraphs>1489</Paragraphs>
  <Slides>42</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Тема Office</vt:lpstr>
      <vt:lpstr>Диаграмма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538</cp:revision>
  <dcterms:created xsi:type="dcterms:W3CDTF">2018-08-27T07:33:06Z</dcterms:created>
  <dcterms:modified xsi:type="dcterms:W3CDTF">2020-12-28T06:58:56Z</dcterms:modified>
</cp:coreProperties>
</file>