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8"/>
  </p:notesMasterIdLst>
  <p:sldIdLst>
    <p:sldId id="260" r:id="rId2"/>
    <p:sldId id="261" r:id="rId3"/>
    <p:sldId id="257" r:id="rId4"/>
    <p:sldId id="258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3E6"/>
    <a:srgbClr val="B0E8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на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2023-2025 года год (тыс. рублей)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4838919553217267"/>
          <c:y val="0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2023 год</c:v>
                </c:pt>
              </c:strCache>
            </c:strRef>
          </c:tx>
          <c:spPr>
            <a:solidFill>
              <a:srgbClr val="AEB3E6"/>
            </a:solidFill>
          </c:spPr>
          <c:dLbls>
            <c:dLbl>
              <c:idx val="0"/>
              <c:layout>
                <c:manualLayout>
                  <c:x val="1.5194575512613537E-3"/>
                  <c:y val="-1.7081785436634651E-2"/>
                </c:manualLayout>
              </c:layout>
              <c:showVal val="1"/>
            </c:dLbl>
            <c:dLbl>
              <c:idx val="1"/>
              <c:layout>
                <c:manualLayout>
                  <c:x val="1.9752948166397589E-2"/>
                  <c:y val="-2.2775713915512873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757672</c:v>
                </c:pt>
                <c:pt idx="1">
                  <c:v>770966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на 2024 год</c:v>
                </c:pt>
              </c:strCache>
            </c:strRef>
          </c:tx>
          <c:dLbls>
            <c:dLbl>
              <c:idx val="0"/>
              <c:layout>
                <c:manualLayout>
                  <c:x val="1.8233490615136246E-2"/>
                  <c:y val="-3.41635708732693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658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81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9752948166397589E-2"/>
                  <c:y val="-1.42348211971955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665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891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658814</c:v>
                </c:pt>
                <c:pt idx="1">
                  <c:v>665891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 на 2025 год</c:v>
                </c:pt>
              </c:strCache>
            </c:strRef>
          </c:tx>
          <c:dLbls>
            <c:dLbl>
              <c:idx val="0"/>
              <c:layout>
                <c:manualLayout>
                  <c:x val="1.8233490615136246E-2"/>
                  <c:y val="-2.84696423943910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604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982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7350235922704368E-2"/>
                  <c:y val="-2.56226781549519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613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774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604982</c:v>
                </c:pt>
                <c:pt idx="1">
                  <c:v>613774</c:v>
                </c:pt>
              </c:numCache>
            </c:numRef>
          </c:val>
        </c:ser>
        <c:shape val="cylinder"/>
        <c:axId val="63983616"/>
        <c:axId val="63985152"/>
        <c:axId val="0"/>
      </c:bar3DChart>
      <c:catAx>
        <c:axId val="6398361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985152"/>
        <c:crosses val="autoZero"/>
        <c:auto val="1"/>
        <c:lblAlgn val="ctr"/>
        <c:lblOffset val="100"/>
      </c:catAx>
      <c:valAx>
        <c:axId val="6398515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63983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FFFFFF"/>
          </a:solidFill>
          <a:prstDash val="solid"/>
        </a:ln>
      </c:spPr>
    </c:sideWall>
    <c:backWall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0060548576722397E-2"/>
          <c:y val="1.3439361139464727E-2"/>
          <c:w val="0.92020910788213328"/>
          <c:h val="0.8111037562219869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AEB3E6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1.9989111097348675E-2"/>
                  <c:y val="-3.1384766301757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179 887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1"/>
              <c:layout>
                <c:manualLayout>
                  <c:x val="1.6501226327135441E-2"/>
                  <c:y val="-2.11377773809535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3 910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2"/>
              <c:layout>
                <c:manualLayout>
                  <c:x val="1.4135106382076197E-2"/>
                  <c:y val="-1.86671035099041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38 806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3"/>
              <c:layout>
                <c:manualLayout>
                  <c:x val="1.8463625465864449E-2"/>
                  <c:y val="-1.47749587963479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14 516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4"/>
              <c:layout>
                <c:manualLayout>
                  <c:x val="1.3106441474144656E-2"/>
                  <c:y val="-9.36514217961077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43 649</a:t>
                    </a:r>
                    <a:r>
                      <a:rPr lang="ru-RU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 </a:t>
                    </a:r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5"/>
              <c:layout>
                <c:manualLayout>
                  <c:x val="1.7842402328621741E-2"/>
                  <c:y val="-2.14063905726607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154 515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6"/>
              <c:layout>
                <c:manualLayout>
                  <c:x val="1.2455640553378453E-2"/>
                  <c:y val="-1.4349997692196434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77 643 </a:t>
                    </a:r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7"/>
              <c:layout>
                <c:manualLayout>
                  <c:x val="2.1561971564930251E-2"/>
                  <c:y val="-2.02197634236605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244 746т.р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8"/>
              <c:layout>
                <c:manualLayout>
                  <c:x val="2.0616360454943219E-2"/>
                  <c:y val="-1.16555523761772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12 391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9"/>
              <c:layout>
                <c:manualLayout>
                  <c:x val="1.7423304711963721E-2"/>
                  <c:y val="-1.88369680656698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57 362 т.р.</a:t>
                    </a:r>
                    <a:endParaRPr lang="en-US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0"/>
              <c:layout>
                <c:manualLayout>
                  <c:x val="2.6935929815571796E-3"/>
                  <c:y val="-2.402196423585600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 </a:t>
                    </a:r>
                    <a:r>
                      <a:rPr lang="en-US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-1</a:t>
                    </a:r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 </a:t>
                    </a:r>
                    <a:r>
                      <a:rPr lang="en-US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864</a:t>
                    </a:r>
                    <a:endParaRPr lang="en-US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999" b="1" i="0" u="none" strike="noStrike" baseline="0">
                    <a:solidFill>
                      <a:schemeClr val="accent3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Sheet1!$B$1:$J$1</c:f>
              <c:strCache>
                <c:ptCount val="8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Прочие налоговые доходы</c:v>
                </c:pt>
                <c:pt idx="3">
                  <c:v>Доходы от использования имущества</c:v>
                </c:pt>
                <c:pt idx="4">
                  <c:v>Прочие неналоговые доходы</c:v>
                </c:pt>
                <c:pt idx="5">
                  <c:v>Дотации</c:v>
                </c:pt>
                <c:pt idx="6">
                  <c:v>Субсидии</c:v>
                </c:pt>
                <c:pt idx="7">
                  <c:v>Субвенции</c:v>
                </c:pt>
              </c:strCache>
            </c:strRef>
          </c:cat>
          <c:val>
            <c:numRef>
              <c:f>Sheet1!$B$2:$J$2</c:f>
              <c:numCache>
                <c:formatCode>#,##0</c:formatCode>
                <c:ptCount val="8"/>
                <c:pt idx="0">
                  <c:v>179887</c:v>
                </c:pt>
                <c:pt idx="1">
                  <c:v>3910</c:v>
                </c:pt>
                <c:pt idx="2">
                  <c:v>38806</c:v>
                </c:pt>
                <c:pt idx="3">
                  <c:v>14516</c:v>
                </c:pt>
                <c:pt idx="4">
                  <c:v>43649</c:v>
                </c:pt>
                <c:pt idx="5">
                  <c:v>154515</c:v>
                </c:pt>
                <c:pt idx="6">
                  <c:v>77643</c:v>
                </c:pt>
                <c:pt idx="7">
                  <c:v>244746</c:v>
                </c:pt>
              </c:numCache>
            </c:numRef>
          </c:val>
        </c:ser>
        <c:dLbls>
          <c:showVal val="1"/>
        </c:dLbls>
        <c:gapWidth val="100"/>
        <c:gapDepth val="0"/>
        <c:shape val="box"/>
        <c:axId val="66201856"/>
        <c:axId val="66203648"/>
        <c:axId val="0"/>
      </c:bar3DChart>
      <c:catAx>
        <c:axId val="66201856"/>
        <c:scaling>
          <c:orientation val="minMax"/>
        </c:scaling>
        <c:axPos val="b"/>
        <c:numFmt formatCode="General" sourceLinked="1"/>
        <c:tickLblPos val="low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50" b="1" i="0" u="none" strike="noStrike" baseline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6203648"/>
        <c:crosses val="autoZero"/>
        <c:auto val="1"/>
        <c:lblAlgn val="ctr"/>
        <c:lblOffset val="100"/>
        <c:tickLblSkip val="1"/>
        <c:tickMarkSkip val="1"/>
      </c:catAx>
      <c:valAx>
        <c:axId val="66203648"/>
        <c:scaling>
          <c:orientation val="minMax"/>
        </c:scaling>
        <c:axPos val="l"/>
        <c:majorGridlines>
          <c:spPr>
            <a:ln w="3172">
              <a:solidFill>
                <a:srgbClr val="000000"/>
              </a:solidFill>
              <a:prstDash val="solid"/>
            </a:ln>
          </c:spPr>
        </c:majorGridlines>
        <c:numFmt formatCode="#,##0" sourceLinked="1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99" b="1" i="0" u="none" strike="noStrike" baseline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6201856"/>
        <c:crosses val="autoZero"/>
        <c:crossBetween val="between"/>
      </c:valAx>
      <c:spPr>
        <a:noFill/>
        <a:ln w="2537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23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1"/>
      <c:hPercent val="58"/>
      <c:rotY val="4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155902004454346E-2"/>
          <c:y val="1.9047619047619199E-2"/>
          <c:w val="0.92984409799554979"/>
          <c:h val="0.8380952380952422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AEB3E6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2.6164163400279852E-2"/>
                  <c:y val="-3.31973179540300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  40 391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1"/>
              <c:layout>
                <c:manualLayout>
                  <c:x val="1.7655254546926128E-2"/>
                  <c:y val="-2.20882576593814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101 718 </a:t>
                    </a:r>
                    <a:r>
                      <a:rPr lang="ru-RU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т.р.</a:t>
                    </a:r>
                    <a:endParaRPr lang="ru-RU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</c:dLbl>
            <c:dLbl>
              <c:idx val="2"/>
              <c:layout>
                <c:manualLayout>
                  <c:x val="4.2773249158833397E-2"/>
                  <c:y val="-2.305029069496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454 240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3"/>
              <c:layout>
                <c:manualLayout>
                  <c:x val="3.8950246857909286E-2"/>
                  <c:y val="-3.68464962624933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51 300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4"/>
              <c:layout>
                <c:manualLayout>
                  <c:x val="3.3729230982691039E-2"/>
                  <c:y val="-2.68648661907915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51 509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5"/>
              <c:layout>
                <c:manualLayout>
                  <c:x val="3.1986194456970415E-2"/>
                  <c:y val="-2.26200603429244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12 395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dLbl>
              <c:idx val="6"/>
              <c:layout>
                <c:manualLayout>
                  <c:x val="2.7461468197532677E-2"/>
                  <c:y val="-2.19771874310105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59 413 т.р</a:t>
                    </a:r>
                    <a:r>
                      <a:rPr lang="ru-RU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.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accent3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Дорожная деятельность 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 </c:v>
                </c:pt>
                <c:pt idx="5">
                  <c:v>Физическая культура и спорт</c:v>
                </c:pt>
                <c:pt idx="6">
                  <c:v>Прочие расходы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40391</c:v>
                </c:pt>
                <c:pt idx="1">
                  <c:v>101718</c:v>
                </c:pt>
                <c:pt idx="2">
                  <c:v>454240</c:v>
                </c:pt>
                <c:pt idx="3">
                  <c:v>51300</c:v>
                </c:pt>
                <c:pt idx="4">
                  <c:v>51509</c:v>
                </c:pt>
                <c:pt idx="5">
                  <c:v>12395</c:v>
                </c:pt>
                <c:pt idx="6">
                  <c:v>59413</c:v>
                </c:pt>
              </c:numCache>
            </c:numRef>
          </c:val>
        </c:ser>
        <c:dLbls>
          <c:showVal val="1"/>
        </c:dLbls>
        <c:gapDepth val="0"/>
        <c:shape val="box"/>
        <c:axId val="170751104"/>
        <c:axId val="170752640"/>
        <c:axId val="0"/>
      </c:bar3DChart>
      <c:catAx>
        <c:axId val="17075110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0752640"/>
        <c:crosses val="autoZero"/>
        <c:auto val="1"/>
        <c:lblAlgn val="ctr"/>
        <c:lblOffset val="100"/>
        <c:tickLblSkip val="1"/>
        <c:tickMarkSkip val="1"/>
      </c:catAx>
      <c:valAx>
        <c:axId val="1707526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0751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3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0.17453116797900264"/>
          <c:y val="4.6082152016264019E-2"/>
          <c:w val="0.58027706692913372"/>
          <c:h val="0.9133151432940194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 бюджета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13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/>
                      <a:t>-</a:t>
                    </a:r>
                    <a:r>
                      <a:rPr lang="en-US" sz="1600" smtClean="0"/>
                      <a:t>7</a:t>
                    </a:r>
                    <a:r>
                      <a:rPr lang="ru-RU" sz="1600" smtClean="0"/>
                      <a:t> </a:t>
                    </a:r>
                    <a:r>
                      <a:rPr lang="en-US" sz="1600" smtClean="0"/>
                      <a:t>078</a:t>
                    </a:r>
                    <a:endParaRPr lang="en-US" sz="1600"/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/>
                      <a:t>-</a:t>
                    </a:r>
                    <a:r>
                      <a:rPr lang="en-US" smtClean="0"/>
                      <a:t>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792</a:t>
                    </a:r>
                    <a:endParaRPr lang="en-US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-13294</c:v>
                </c:pt>
                <c:pt idx="1">
                  <c:v>-7078</c:v>
                </c:pt>
                <c:pt idx="2">
                  <c:v>-8792</c:v>
                </c:pt>
              </c:numCache>
            </c:numRef>
          </c:val>
        </c:ser>
        <c:axId val="170941440"/>
        <c:axId val="170947328"/>
      </c:barChart>
      <c:catAx>
        <c:axId val="17094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0947328"/>
        <c:crosses val="autoZero"/>
        <c:auto val="1"/>
        <c:lblAlgn val="ctr"/>
        <c:lblOffset val="100"/>
      </c:catAx>
      <c:valAx>
        <c:axId val="170947328"/>
        <c:scaling>
          <c:orientation val="minMax"/>
        </c:scaling>
        <c:axPos val="l"/>
        <c:majorGridlines/>
        <c:numFmt formatCode="General" sourceLinked="1"/>
        <c:tickLblPos val="nextTo"/>
        <c:crossAx val="170941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6300F-8CE8-448A-9232-173FC3143B4C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8918A-D3E9-4F5F-A4A2-D41FFA36C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2D85DC-4EAF-4953-B522-5210D955B24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857760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ИНФОГРАФИКА ДОХОДОВ И РАСХОДОВ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ГОРОДСКОГО ОКРУГА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ВЕРХНИЙ ТАГИЛ НА 2023 </a:t>
            </a:r>
            <a:endParaRPr lang="ru-RU" sz="24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ПЛАНОВЫЙ ПЕРИОД 2024 И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 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User\Desktop\Verhniy-Tagil-naberezhnaya_7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14290"/>
            <a:ext cx="6715172" cy="4476781"/>
          </a:xfrm>
          <a:prstGeom prst="rect">
            <a:avLst/>
          </a:prstGeom>
          <a:noFill/>
        </p:spPr>
      </p:pic>
    </p:spTree>
    <p:controls>
      <p:control spid="14338" name="SapphireHiddenControl" r:id="rId2" imgW="6095880" imgH="4067280"/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5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</a:p>
          <a:p>
            <a:pPr algn="ctr"/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ГОРОДСКОГО ОКРУГА ВЕРХНИЙ ТАГИЛ</a:t>
            </a:r>
            <a:endParaRPr lang="ru-RU" sz="2000" b="1" u="sng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142984"/>
          <a:ext cx="8358246" cy="446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4103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на 2023 год</a:t>
            </a:r>
            <a:endParaRPr lang="ru-RU" sz="2400" b="1" u="sng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0" y="1071546"/>
          <a:ext cx="878774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142852"/>
            <a:ext cx="4296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на  2023 год</a:t>
            </a:r>
            <a:endParaRPr lang="ru-RU" sz="2400" b="1" u="sng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285720" y="785794"/>
          <a:ext cx="8540591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7060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бюджета на 2023-2025 годы, тыс. рублей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14414" y="1000108"/>
          <a:ext cx="6096000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8715436" cy="588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 Обеспечение общественной безопасности  на территории городского округа Верхний Тагил на 2021-2026 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«Социальная поддержка населения в городском округе Верхний Тагил на 2021-2026гг.»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дорожного хозяйства в городском округе Верхний Тагил  на 2020- 2025гг.»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жилищно-коммунального  хозяйства и повышение энергетической  эффективности в городском округе   Верхний   Тагил  на 2019-2024 гг.»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«Поддержка и развитие малого и среднего предпринимательства в городском округе Верхний Тагил на 2020-2025гг»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системы образования в городском округе Верхний Тагил на 2021-2026гг.»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 культуры и искусства в городском округе Верхний Тагил на 2020-2025гг.»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«Обеспечение рационального  и безопасного природопользования в городском округе Верхний Тагил на 2020-2025гг.»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«Развитие физической культуры, спорта и молодежной политики в городском округе Верхний Тагил на 2020-2025гг.»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«Совершенствование  муниципального  управления на территории   городского округа Верхний Тагил на 2019-2024  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«Подготовка документов территориального планирования, градостроительного зонирования и документации по  планировке 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территорий городского округа Верхний Тагил на 2019-2024 годы»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«Переселение граждан на территории городского округа Верхний  Тагил из аварийного жилищного фонда в 2019-2024гг»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«Содействие созданию в городском округе Верхний Тагил новых мест в общеобразовательных учреждениях на 2016-2025 годы»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«Жилище» городского округа Верхний Тагил на 2017-2025 годы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«Гражданская оборона и защита населения городского округа Верхний Тагил на 2021-2026 гг.»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«Формирование законопослушного поведения участников дорожного движения в городском округе Верхний Тагил на   2021-2026гг.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«Управление муниципальными финансами  городского округа Верхний Тагил  на 2021-2026гг»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«Управление муниципальной собственностью и земельными ресурсами городского округа Верхний Тагил на 2018-2023 годы»</a:t>
            </a:r>
            <a:endParaRPr lang="ru-RU" sz="1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«Формирование комфортной городской среды городского округа Верхний Тагил на 2018-2024 годы»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«Повышение финансовой грамотности населения в городском округе Верхний Тагил на 2019-2024гг»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информационного общества городского округа Верхний Тагил на 2020- 2025 годы»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71604" y="142852"/>
            <a:ext cx="6080125" cy="331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муниципальных программ, реализуемых в 2023 году</a:t>
            </a:r>
            <a:endParaRPr lang="ru-RU" sz="1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704</TotalTime>
  <Words>462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100</cp:revision>
  <dcterms:created xsi:type="dcterms:W3CDTF">2016-10-28T07:11:09Z</dcterms:created>
  <dcterms:modified xsi:type="dcterms:W3CDTF">2023-10-13T10:42:07Z</dcterms:modified>
</cp:coreProperties>
</file>