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Label1"/>
  <ax:ocxPr ax:name="Size" ax:value="16933;11298"/>
  <ax:ocxPr ax:name="FontName" ax:value="Arial"/>
  <ax:ocxPr ax:name="FontHeight" ax:value="285"/>
  <ax:ocxPr ax:name="FontCharSet" ax:value="204"/>
  <ax:ocxPr ax:name="FontPitchAndFamily" ax:value="2"/>
</ax:ocx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2003862041934603"/>
          <c:y val="3.9474983746589892E-2"/>
          <c:w val="0.87076604164112403"/>
          <c:h val="0.8335298907210916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75000"/>
                    <a:shade val="85000"/>
                    <a:satMod val="230000"/>
                  </a:schemeClr>
                </a:gs>
                <a:gs pos="25000">
                  <a:schemeClr val="accent2">
                    <a:tint val="90000"/>
                    <a:shade val="70000"/>
                    <a:satMod val="220000"/>
                  </a:schemeClr>
                </a:gs>
                <a:gs pos="50000">
                  <a:schemeClr val="accent2">
                    <a:tint val="90000"/>
                    <a:shade val="58000"/>
                    <a:satMod val="225000"/>
                  </a:schemeClr>
                </a:gs>
                <a:gs pos="65000">
                  <a:schemeClr val="accent2">
                    <a:tint val="90000"/>
                    <a:shade val="58000"/>
                    <a:satMod val="225000"/>
                  </a:schemeClr>
                </a:gs>
                <a:gs pos="80000">
                  <a:schemeClr val="accent2">
                    <a:tint val="90000"/>
                    <a:shade val="69000"/>
                    <a:satMod val="220000"/>
                  </a:schemeClr>
                </a:gs>
                <a:gs pos="100000">
                  <a:schemeClr val="accent2">
                    <a:tint val="77000"/>
                    <a:shade val="80000"/>
                    <a:satMod val="230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/>
              <a:contourClr>
                <a:schemeClr val="accent2">
                  <a:shade val="60000"/>
                  <a:satMod val="110000"/>
                </a:schemeClr>
              </a:contourClr>
            </a:sp3d>
          </c:spPr>
          <c:dPt>
            <c:idx val="0"/>
            <c:spPr>
              <a:gradFill rotWithShape="1">
                <a:gsLst>
                  <a:gs pos="0">
                    <a:schemeClr val="accent2">
                      <a:tint val="75000"/>
                      <a:shade val="85000"/>
                      <a:satMod val="230000"/>
                    </a:schemeClr>
                  </a:gs>
                  <a:gs pos="25000">
                    <a:schemeClr val="accent2">
                      <a:tint val="90000"/>
                      <a:shade val="70000"/>
                      <a:satMod val="220000"/>
                    </a:schemeClr>
                  </a:gs>
                  <a:gs pos="50000">
                    <a:schemeClr val="accent2">
                      <a:tint val="90000"/>
                      <a:shade val="58000"/>
                      <a:satMod val="225000"/>
                    </a:schemeClr>
                  </a:gs>
                  <a:gs pos="65000">
                    <a:schemeClr val="accent2">
                      <a:tint val="90000"/>
                      <a:shade val="58000"/>
                      <a:satMod val="225000"/>
                    </a:schemeClr>
                  </a:gs>
                  <a:gs pos="80000">
                    <a:schemeClr val="accent2">
                      <a:tint val="90000"/>
                      <a:shade val="69000"/>
                      <a:satMod val="220000"/>
                    </a:schemeClr>
                  </a:gs>
                  <a:gs pos="100000">
                    <a:schemeClr val="accent2">
                      <a:tint val="77000"/>
                      <a:shade val="80000"/>
                      <a:satMod val="230000"/>
                    </a:schemeClr>
                  </a:gs>
                </a:gsLst>
                <a:lin ang="5400000" scaled="1"/>
              </a:gradFill>
              <a:ln>
                <a:noFill/>
              </a:ln>
              <a:effectLst>
                <a:outerShdw blurRad="76200" dist="50800" dir="5400000" rotWithShape="0">
                  <a:srgbClr val="4E3B30">
                    <a:alpha val="60000"/>
                  </a:srgbClr>
                </a:outerShdw>
              </a:effectLst>
              <a:scene3d>
                <a:camera prst="obliqueTopLeft" fov="600000">
                  <a:rot lat="0" lon="0" rev="0"/>
                </a:camera>
                <a:lightRig rig="balanced" dir="t">
                  <a:rot lat="0" lon="0" rev="19200000"/>
                </a:lightRig>
              </a:scene3d>
              <a:sp3d contourW="12700" prstMaterial="matte">
                <a:bevelT w="60000" h="50800"/>
                <a:contourClr>
                  <a:schemeClr val="accent2">
                    <a:shade val="60000"/>
                    <a:satMod val="110000"/>
                  </a:schemeClr>
                </a:contourClr>
              </a:sp3d>
            </c:spPr>
          </c:dPt>
          <c:dPt>
            <c:idx val="1"/>
            <c:spPr>
              <a:gradFill rotWithShape="1">
                <a:gsLst>
                  <a:gs pos="0">
                    <a:schemeClr val="accent2">
                      <a:tint val="75000"/>
                      <a:shade val="85000"/>
                      <a:satMod val="230000"/>
                    </a:schemeClr>
                  </a:gs>
                  <a:gs pos="25000">
                    <a:schemeClr val="accent2">
                      <a:tint val="90000"/>
                      <a:shade val="70000"/>
                      <a:satMod val="220000"/>
                    </a:schemeClr>
                  </a:gs>
                  <a:gs pos="50000">
                    <a:schemeClr val="accent2">
                      <a:tint val="90000"/>
                      <a:shade val="58000"/>
                      <a:satMod val="225000"/>
                    </a:schemeClr>
                  </a:gs>
                  <a:gs pos="65000">
                    <a:schemeClr val="accent2">
                      <a:tint val="90000"/>
                      <a:shade val="58000"/>
                      <a:satMod val="225000"/>
                    </a:schemeClr>
                  </a:gs>
                  <a:gs pos="80000">
                    <a:schemeClr val="accent2">
                      <a:tint val="90000"/>
                      <a:shade val="69000"/>
                      <a:satMod val="220000"/>
                    </a:schemeClr>
                  </a:gs>
                  <a:gs pos="100000">
                    <a:schemeClr val="accent2">
                      <a:tint val="77000"/>
                      <a:shade val="80000"/>
                      <a:satMod val="230000"/>
                    </a:schemeClr>
                  </a:gs>
                </a:gsLst>
                <a:lin ang="5400000" scaled="1"/>
              </a:gradFill>
              <a:ln>
                <a:noFill/>
              </a:ln>
              <a:effectLst>
                <a:outerShdw blurRad="76200" dist="50800" dir="5400000" rotWithShape="0">
                  <a:srgbClr val="4E3B30">
                    <a:alpha val="60000"/>
                  </a:srgbClr>
                </a:outerShdw>
              </a:effectLst>
              <a:scene3d>
                <a:camera prst="obliqueTopLeft" fov="600000">
                  <a:rot lat="0" lon="0" rev="0"/>
                </a:camera>
                <a:lightRig rig="balanced" dir="t">
                  <a:rot lat="0" lon="0" rev="19200000"/>
                </a:lightRig>
              </a:scene3d>
              <a:sp3d contourW="12700" prstMaterial="matte">
                <a:bevelT w="60000" h="50800"/>
                <a:contourClr>
                  <a:schemeClr val="accent2">
                    <a:shade val="60000"/>
                    <a:satMod val="110000"/>
                  </a:schemeClr>
                </a:contourClr>
              </a:sp3d>
            </c:spPr>
          </c:dPt>
          <c:dPt>
            <c:idx val="2"/>
            <c:spPr>
              <a:gradFill rotWithShape="1">
                <a:gsLst>
                  <a:gs pos="0">
                    <a:schemeClr val="accent2">
                      <a:tint val="75000"/>
                      <a:shade val="85000"/>
                      <a:satMod val="230000"/>
                    </a:schemeClr>
                  </a:gs>
                  <a:gs pos="25000">
                    <a:schemeClr val="accent2">
                      <a:tint val="90000"/>
                      <a:shade val="70000"/>
                      <a:satMod val="220000"/>
                    </a:schemeClr>
                  </a:gs>
                  <a:gs pos="50000">
                    <a:schemeClr val="accent2">
                      <a:tint val="90000"/>
                      <a:shade val="58000"/>
                      <a:satMod val="225000"/>
                    </a:schemeClr>
                  </a:gs>
                  <a:gs pos="65000">
                    <a:schemeClr val="accent2">
                      <a:tint val="90000"/>
                      <a:shade val="58000"/>
                      <a:satMod val="225000"/>
                    </a:schemeClr>
                  </a:gs>
                  <a:gs pos="80000">
                    <a:schemeClr val="accent2">
                      <a:tint val="90000"/>
                      <a:shade val="69000"/>
                      <a:satMod val="220000"/>
                    </a:schemeClr>
                  </a:gs>
                  <a:gs pos="100000">
                    <a:schemeClr val="accent2">
                      <a:tint val="77000"/>
                      <a:shade val="80000"/>
                      <a:satMod val="230000"/>
                    </a:schemeClr>
                  </a:gs>
                </a:gsLst>
                <a:lin ang="5400000" scaled="1"/>
              </a:gradFill>
              <a:ln>
                <a:noFill/>
              </a:ln>
              <a:effectLst>
                <a:outerShdw blurRad="76200" dist="50800" dir="5400000" rotWithShape="0">
                  <a:srgbClr val="4E3B30">
                    <a:alpha val="60000"/>
                  </a:srgbClr>
                </a:outerShdw>
              </a:effectLst>
              <a:scene3d>
                <a:camera prst="obliqueTopLeft" fov="600000">
                  <a:rot lat="0" lon="0" rev="0"/>
                </a:camera>
                <a:lightRig rig="balanced" dir="t">
                  <a:rot lat="0" lon="0" rev="19200000"/>
                </a:lightRig>
              </a:scene3d>
              <a:sp3d contourW="12700" prstMaterial="matte">
                <a:bevelT w="60000" h="50800"/>
                <a:contourClr>
                  <a:schemeClr val="accent2">
                    <a:shade val="60000"/>
                    <a:satMod val="110000"/>
                  </a:schemeClr>
                </a:contourClr>
              </a:sp3d>
            </c:spPr>
          </c:dPt>
          <c:dPt>
            <c:idx val="3"/>
            <c:spPr>
              <a:gradFill rotWithShape="1">
                <a:gsLst>
                  <a:gs pos="0">
                    <a:schemeClr val="accent2">
                      <a:tint val="75000"/>
                      <a:shade val="85000"/>
                      <a:satMod val="230000"/>
                    </a:schemeClr>
                  </a:gs>
                  <a:gs pos="25000">
                    <a:schemeClr val="accent2">
                      <a:tint val="90000"/>
                      <a:shade val="70000"/>
                      <a:satMod val="220000"/>
                    </a:schemeClr>
                  </a:gs>
                  <a:gs pos="50000">
                    <a:schemeClr val="accent2">
                      <a:tint val="90000"/>
                      <a:shade val="58000"/>
                      <a:satMod val="225000"/>
                    </a:schemeClr>
                  </a:gs>
                  <a:gs pos="65000">
                    <a:schemeClr val="accent2">
                      <a:tint val="90000"/>
                      <a:shade val="58000"/>
                      <a:satMod val="225000"/>
                    </a:schemeClr>
                  </a:gs>
                  <a:gs pos="80000">
                    <a:schemeClr val="accent2">
                      <a:tint val="90000"/>
                      <a:shade val="69000"/>
                      <a:satMod val="220000"/>
                    </a:schemeClr>
                  </a:gs>
                  <a:gs pos="100000">
                    <a:schemeClr val="accent2">
                      <a:tint val="77000"/>
                      <a:shade val="80000"/>
                      <a:satMod val="230000"/>
                    </a:schemeClr>
                  </a:gs>
                </a:gsLst>
                <a:lin ang="5400000" scaled="1"/>
              </a:gradFill>
              <a:ln>
                <a:noFill/>
              </a:ln>
              <a:effectLst>
                <a:outerShdw blurRad="76200" dist="50800" dir="5400000" rotWithShape="0">
                  <a:srgbClr val="4E3B30">
                    <a:alpha val="60000"/>
                  </a:srgbClr>
                </a:outerShdw>
              </a:effectLst>
              <a:scene3d>
                <a:camera prst="obliqueTopLeft" fov="600000">
                  <a:rot lat="0" lon="0" rev="0"/>
                </a:camera>
                <a:lightRig rig="balanced" dir="t">
                  <a:rot lat="0" lon="0" rev="19200000"/>
                </a:lightRig>
              </a:scene3d>
              <a:sp3d contourW="12700" prstMaterial="matte">
                <a:bevelT w="60000" h="50800"/>
                <a:contourClr>
                  <a:schemeClr val="accent2">
                    <a:shade val="60000"/>
                    <a:satMod val="110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1.2260450586039901E-2"/>
                  <c:y val="-1.728382964559801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 3 007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1.6602741771419505E-2"/>
                  <c:y val="-2.0073532111943043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 24 707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1.205614192259954E-2"/>
                  <c:y val="-2.7804387791826018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21 700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3"/>
              <c:layout>
                <c:manualLayout>
                  <c:x val="1.1902862155528812E-2"/>
                  <c:y val="-2.7911706959029274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17 360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4"/>
              <c:layout>
                <c:manualLayout>
                  <c:x val="1.5325563232549881E-2"/>
                  <c:y val="-1.4922030292001485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 13 635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5"/>
              <c:layout>
                <c:manualLayout>
                  <c:x val="1.2260450586039901E-2"/>
                  <c:y val="-1.2345592603998501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 13 635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6"/>
              <c:layout>
                <c:manualLayout>
                  <c:x val="9.1953379395299743E-3"/>
                  <c:y val="-1.2345592603998501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 10 673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7"/>
              <c:layout>
                <c:manualLayout>
                  <c:x val="7.6627816162749334E-3"/>
                  <c:y val="-1.545882899978945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10 092</a:t>
                    </a:r>
                    <a:endParaRPr lang="en-US" dirty="0"/>
                  </a:p>
                </c:rich>
              </c:tx>
              <c:showVal val="1"/>
            </c:dLbl>
            <c:dLbl>
              <c:idx val="8"/>
              <c:layout>
                <c:manualLayout>
                  <c:x val="1.3690892802150125E-2"/>
                  <c:y val="-2.576471499964903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10 092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на 01.10.2022г.</c:v>
                </c:pt>
                <c:pt idx="1">
                  <c:v>на 01.01.2023г.</c:v>
                </c:pt>
                <c:pt idx="2">
                  <c:v>на 01.04.2023г.</c:v>
                </c:pt>
                <c:pt idx="3">
                  <c:v>на 01.07.2023г.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3007</c:v>
                </c:pt>
                <c:pt idx="1">
                  <c:v>24707</c:v>
                </c:pt>
                <c:pt idx="2">
                  <c:v>21700</c:v>
                </c:pt>
                <c:pt idx="3">
                  <c:v>17360</c:v>
                </c:pt>
              </c:numCache>
            </c:numRef>
          </c:val>
        </c:ser>
        <c:shape val="cylinder"/>
        <c:axId val="104296448"/>
        <c:axId val="104297984"/>
        <c:axId val="0"/>
      </c:bar3DChart>
      <c:catAx>
        <c:axId val="10429644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 baseline="0">
                <a:latin typeface="Times New Roman" pitchFamily="18" charset="0"/>
              </a:defRPr>
            </a:pPr>
            <a:endParaRPr lang="ru-RU"/>
          </a:p>
        </c:txPr>
        <c:crossAx val="104297984"/>
        <c:crosses val="autoZero"/>
        <c:auto val="1"/>
        <c:lblAlgn val="ctr"/>
        <c:lblOffset val="100"/>
      </c:catAx>
      <c:valAx>
        <c:axId val="104297984"/>
        <c:scaling>
          <c:orientation val="minMax"/>
        </c:scaling>
        <c:axPos val="l"/>
        <c:majorGridlines/>
        <c:numFmt formatCode="General" sourceLinked="1"/>
        <c:tickLblPos val="nextTo"/>
        <c:crossAx val="1042964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11.07.2023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11.07.2023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11.07.2023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11.07.2023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11.07.2023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11.07.2023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11.07.2023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11.07.2023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11.07.2023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11.07.2023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0B96-39A4-4696-8C2D-07A6FBA73615}" type="datetimeFigureOut">
              <a:rPr lang="ru-RU" smtClean="0"/>
              <a:pPr/>
              <a:t>11.07.2023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480B96-39A4-4696-8C2D-07A6FBA73615}" type="datetimeFigureOut">
              <a:rPr lang="ru-RU" smtClean="0"/>
              <a:pPr/>
              <a:t>11.07.2023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CA9FCF-0790-4A6D-80BD-01878EEF46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5918" y="57148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Муниципальный долг городского округа Верхний Тагил 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85720" y="1214422"/>
          <a:ext cx="8572560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ontrols>
      <p:control spid="1026" name="SapphireHiddenControl" r:id="rId2" imgW="6095880" imgH="4067280"/>
    </p:controls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</TotalTime>
  <Words>34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18</cp:revision>
  <dcterms:created xsi:type="dcterms:W3CDTF">2018-10-02T09:35:43Z</dcterms:created>
  <dcterms:modified xsi:type="dcterms:W3CDTF">2023-07-11T02:44:13Z</dcterms:modified>
</cp:coreProperties>
</file>