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PropertyBag">
  <ax:ocxPr ax:name="ForeColor" ax:value="0"/>
  <ax:ocxPr ax:name="BackColor" ax:value="16777215"/>
  <ax:ocxPr ax:name="Caption" ax:value="Label1"/>
  <ax:ocxPr ax:name="Size" ax:value="16933;11298"/>
  <ax:ocxPr ax:name="FontName" ax:value="Arial"/>
  <ax:ocxPr ax:name="FontHeight" ax:value="285"/>
  <ax:ocxPr ax:name="FontCharSet" ax:value="204"/>
  <ax:ocxPr ax:name="FontPitchAndFamily" ax:value="2"/>
</ax:ocx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4072788409629119"/>
          <c:y val="3.8408092293979443E-2"/>
          <c:w val="0.80600530641459855"/>
          <c:h val="0.821849299676228"/>
        </c:manualLayout>
      </c:layout>
      <c:barChart>
        <c:barDir val="col"/>
        <c:grouping val="stacked"/>
        <c:ser>
          <c:idx val="0"/>
          <c:order val="0"/>
          <c:tx>
            <c:strRef>
              <c:f>Лист1!$A$2</c:f>
              <c:strCache>
                <c:ptCount val="1"/>
                <c:pt idx="0">
                  <c:v>ГО Верхний Тагил              </c:v>
                </c:pt>
              </c:strCache>
            </c:strRef>
          </c:tx>
          <c:spPr>
            <a:solidFill>
              <a:schemeClr val="accent1"/>
            </a:solidFill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c:spPr>
          <c:dLbls>
            <c:dLbl>
              <c:idx val="0"/>
              <c:layout>
                <c:manualLayout>
                  <c:x val="-7.8662182963530457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100" b="1" dirty="0" smtClean="0"/>
                      <a:t>  </a:t>
                    </a:r>
                    <a:r>
                      <a:rPr lang="ru-RU" sz="1100" b="1" dirty="0" smtClean="0"/>
                      <a:t>757 672</a:t>
                    </a:r>
                    <a:endParaRPr lang="en-US" sz="1100" b="1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3.1464873185412215E-3"/>
                  <c:y val="2.4023855878051209E-3"/>
                </c:manualLayout>
              </c:layout>
              <c:tx>
                <c:rich>
                  <a:bodyPr/>
                  <a:lstStyle/>
                  <a:p>
                    <a:r>
                      <a:rPr lang="en-US" sz="1100" b="1" dirty="0" smtClean="0"/>
                      <a:t>1 001 987</a:t>
                    </a:r>
                    <a:endParaRPr lang="en-US" sz="1100" b="1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2.9279468443498802E-3"/>
                  <c:y val="4.4720866076447159E-3"/>
                </c:manualLayout>
              </c:layout>
              <c:tx>
                <c:rich>
                  <a:bodyPr/>
                  <a:lstStyle/>
                  <a:p>
                    <a:r>
                      <a:rPr lang="en-US" sz="1100" b="1" dirty="0" smtClean="0"/>
                      <a:t>664 630</a:t>
                    </a:r>
                    <a:endParaRPr lang="en-US" sz="1100" b="1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2</a:t>
                    </a:r>
                    <a:r>
                      <a:rPr lang="ru-RU" dirty="0" smtClean="0"/>
                      <a:t>88 184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ГО Верхний Тагил              </c:v>
                </c:pt>
                <c:pt idx="1">
                  <c:v>ГО Дегтярск</c:v>
                </c:pt>
                <c:pt idx="2">
                  <c:v>Малышевский ГО</c:v>
                </c:pt>
                <c:pt idx="3">
                  <c:v>ГО Рефтинский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#,##0">
                  <c:v>757672</c:v>
                </c:pt>
                <c:pt idx="1">
                  <c:v>1001987</c:v>
                </c:pt>
                <c:pt idx="2">
                  <c:v>664630</c:v>
                </c:pt>
                <c:pt idx="3">
                  <c:v>1288184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ГО Дегтярск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ru-RU" sz="1100" b="1" dirty="0" smtClean="0"/>
                      <a:t>1 001 987</a:t>
                    </a:r>
                    <a:endParaRPr lang="en-US" sz="1100" b="1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1.5732436592706069E-3"/>
                  <c:y val="8.5731115925130347E-3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 smtClean="0"/>
                      <a:t>520</a:t>
                    </a:r>
                    <a:r>
                      <a:rPr lang="ru-RU" sz="1100" b="1" baseline="0" dirty="0" smtClean="0"/>
                      <a:t> 247</a:t>
                    </a:r>
                    <a:endParaRPr lang="en-US" sz="1100" b="1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3.1464873185412215E-3"/>
                  <c:y val="4.8047711756102184E-3"/>
                </c:manualLayout>
              </c:layout>
              <c:tx>
                <c:rich>
                  <a:bodyPr/>
                  <a:lstStyle/>
                  <a:p>
                    <a:r>
                      <a:rPr lang="en-US" b="1" smtClean="0"/>
                      <a:t>719</a:t>
                    </a:r>
                    <a:r>
                      <a:rPr lang="ru-RU" b="1" smtClean="0"/>
                      <a:t> </a:t>
                    </a:r>
                    <a:r>
                      <a:rPr lang="en-US" b="1" smtClean="0"/>
                      <a:t>721</a:t>
                    </a:r>
                    <a:endParaRPr lang="en-US" b="1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ГО Верхний Тагил              </c:v>
                </c:pt>
                <c:pt idx="1">
                  <c:v>ГО Дегтярск</c:v>
                </c:pt>
                <c:pt idx="2">
                  <c:v>Малышевский ГО</c:v>
                </c:pt>
                <c:pt idx="3">
                  <c:v>ГО Рефтинский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Малышевский ГО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ГО Верхний Тагил              </c:v>
                </c:pt>
                <c:pt idx="1">
                  <c:v>ГО Дегтярск</c:v>
                </c:pt>
                <c:pt idx="2">
                  <c:v>Малышевский ГО</c:v>
                </c:pt>
                <c:pt idx="3">
                  <c:v>ГО Рефтинский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ГО Рефтинский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ГО Верхний Тагил              </c:v>
                </c:pt>
                <c:pt idx="1">
                  <c:v>ГО Дегтярск</c:v>
                </c:pt>
                <c:pt idx="2">
                  <c:v>Малышевский ГО</c:v>
                </c:pt>
                <c:pt idx="3">
                  <c:v>ГО Рефтинский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</c:numCache>
            </c:numRef>
          </c:val>
        </c:ser>
        <c:overlap val="100"/>
        <c:axId val="150930560"/>
        <c:axId val="150932096"/>
      </c:barChart>
      <c:catAx>
        <c:axId val="15093056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150932096"/>
        <c:crosses val="autoZero"/>
        <c:auto val="1"/>
        <c:lblAlgn val="ctr"/>
        <c:lblOffset val="100"/>
      </c:catAx>
      <c:valAx>
        <c:axId val="150932096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15093056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4072788409629131"/>
          <c:y val="3.8408092293979415E-2"/>
          <c:w val="0.806005306414599"/>
          <c:h val="0.82184929967622822"/>
        </c:manualLayout>
      </c:layout>
      <c:barChart>
        <c:barDir val="col"/>
        <c:grouping val="stacked"/>
        <c:ser>
          <c:idx val="0"/>
          <c:order val="0"/>
          <c:tx>
            <c:strRef>
              <c:f>Лист1!$A$2</c:f>
              <c:strCache>
                <c:ptCount val="1"/>
                <c:pt idx="0">
                  <c:v>ГО Верхний Тагил              </c:v>
                </c:pt>
              </c:strCache>
            </c:strRef>
          </c:tx>
          <c:spPr>
            <a:solidFill>
              <a:schemeClr val="accent2"/>
            </a:solidFill>
            <a:ln w="25400" cap="flat" cmpd="sng" algn="ctr">
              <a:solidFill>
                <a:schemeClr val="accent2">
                  <a:shade val="50000"/>
                </a:schemeClr>
              </a:solidFill>
              <a:prstDash val="solid"/>
            </a:ln>
            <a:effectLst/>
          </c:spPr>
          <c:dLbls>
            <c:dLbl>
              <c:idx val="0"/>
              <c:layout>
                <c:manualLayout>
                  <c:x val="3.6421118338305302E-4"/>
                  <c:y val="-4.3760377476327002E-2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 smtClean="0"/>
                      <a:t>770 966</a:t>
                    </a:r>
                    <a:endParaRPr lang="en-US" sz="1100" b="1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4568447335322119E-4"/>
                  <c:y val="-9.6058551040493503E-2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 smtClean="0"/>
                      <a:t>1 007 </a:t>
                    </a:r>
                    <a:r>
                      <a:rPr lang="en-US" sz="1100" b="1" dirty="0" smtClean="0"/>
                      <a:t>6</a:t>
                    </a:r>
                    <a:r>
                      <a:rPr lang="ru-RU" sz="1100" b="1" dirty="0" smtClean="0"/>
                      <a:t>87</a:t>
                    </a:r>
                    <a:endParaRPr lang="en-US" sz="1100" b="1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2.9279468443498802E-3"/>
                  <c:y val="-7.4843597568197917E-2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 smtClean="0"/>
                      <a:t>668 810</a:t>
                    </a:r>
                    <a:endParaRPr lang="en-US" sz="1100" b="1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0"/>
                  <c:y val="-0.2379470525275281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1 308 310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ГО Верхний Тагил              </c:v>
                </c:pt>
                <c:pt idx="1">
                  <c:v>ГО Дегтярск</c:v>
                </c:pt>
                <c:pt idx="2">
                  <c:v>Малышевский ГО</c:v>
                </c:pt>
                <c:pt idx="3">
                  <c:v>ГО Рефтинский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#,##0">
                  <c:v>770966</c:v>
                </c:pt>
                <c:pt idx="1">
                  <c:v>1007687</c:v>
                </c:pt>
                <c:pt idx="2">
                  <c:v>668810</c:v>
                </c:pt>
                <c:pt idx="3">
                  <c:v>1308310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ГО Дегтярск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ru-RU" sz="1100" b="1" dirty="0" smtClean="0"/>
                      <a:t>1 001 987</a:t>
                    </a:r>
                    <a:endParaRPr lang="en-US" sz="1100" b="1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1.5732436592706073E-3"/>
                  <c:y val="8.5731115925130347E-3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 smtClean="0"/>
                      <a:t>520</a:t>
                    </a:r>
                    <a:r>
                      <a:rPr lang="ru-RU" sz="1100" b="1" baseline="0" dirty="0" smtClean="0"/>
                      <a:t> 247</a:t>
                    </a:r>
                    <a:endParaRPr lang="en-US" sz="1100" b="1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3.1464873185412219E-3"/>
                  <c:y val="4.8047711756102184E-3"/>
                </c:manualLayout>
              </c:layout>
              <c:tx>
                <c:rich>
                  <a:bodyPr/>
                  <a:lstStyle/>
                  <a:p>
                    <a:r>
                      <a:rPr lang="en-US" b="1" smtClean="0"/>
                      <a:t>719</a:t>
                    </a:r>
                    <a:r>
                      <a:rPr lang="ru-RU" b="1" smtClean="0"/>
                      <a:t> </a:t>
                    </a:r>
                    <a:r>
                      <a:rPr lang="en-US" b="1" smtClean="0"/>
                      <a:t>721</a:t>
                    </a:r>
                    <a:endParaRPr lang="en-US" b="1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ГО Верхний Тагил              </c:v>
                </c:pt>
                <c:pt idx="1">
                  <c:v>ГО Дегтярск</c:v>
                </c:pt>
                <c:pt idx="2">
                  <c:v>Малышевский ГО</c:v>
                </c:pt>
                <c:pt idx="3">
                  <c:v>ГО Рефтинский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Малышевский ГО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ГО Верхний Тагил              </c:v>
                </c:pt>
                <c:pt idx="1">
                  <c:v>ГО Дегтярск</c:v>
                </c:pt>
                <c:pt idx="2">
                  <c:v>Малышевский ГО</c:v>
                </c:pt>
                <c:pt idx="3">
                  <c:v>ГО Рефтинский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ГО Рефтинский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ГО Верхний Тагил              </c:v>
                </c:pt>
                <c:pt idx="1">
                  <c:v>ГО Дегтярск</c:v>
                </c:pt>
                <c:pt idx="2">
                  <c:v>Малышевский ГО</c:v>
                </c:pt>
                <c:pt idx="3">
                  <c:v>ГО Рефтинский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</c:numCache>
            </c:numRef>
          </c:val>
        </c:ser>
        <c:overlap val="100"/>
        <c:axId val="167124992"/>
        <c:axId val="167126528"/>
      </c:barChart>
      <c:catAx>
        <c:axId val="1671249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167126528"/>
        <c:crosses val="autoZero"/>
        <c:auto val="1"/>
        <c:lblAlgn val="ctr"/>
        <c:lblOffset val="100"/>
      </c:catAx>
      <c:valAx>
        <c:axId val="167126528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16712499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99CCDEB-8A7A-45B0-A6F9-8F0535F3D3F3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17C9CB4-8C67-4C37-837E-F0C1BF3CC2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CDEB-8A7A-45B0-A6F9-8F0535F3D3F3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9CB4-8C67-4C37-837E-F0C1BF3CC2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CDEB-8A7A-45B0-A6F9-8F0535F3D3F3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9CB4-8C67-4C37-837E-F0C1BF3CC2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99CCDEB-8A7A-45B0-A6F9-8F0535F3D3F3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17C9CB4-8C67-4C37-837E-F0C1BF3CC2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99CCDEB-8A7A-45B0-A6F9-8F0535F3D3F3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17C9CB4-8C67-4C37-837E-F0C1BF3CC2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CDEB-8A7A-45B0-A6F9-8F0535F3D3F3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9CB4-8C67-4C37-837E-F0C1BF3CC2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CDEB-8A7A-45B0-A6F9-8F0535F3D3F3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9CB4-8C67-4C37-837E-F0C1BF3CC2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99CCDEB-8A7A-45B0-A6F9-8F0535F3D3F3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17C9CB4-8C67-4C37-837E-F0C1BF3CC2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CDEB-8A7A-45B0-A6F9-8F0535F3D3F3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C9CB4-8C67-4C37-837E-F0C1BF3CC2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99CCDEB-8A7A-45B0-A6F9-8F0535F3D3F3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17C9CB4-8C67-4C37-837E-F0C1BF3CC2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99CCDEB-8A7A-45B0-A6F9-8F0535F3D3F3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17C9CB4-8C67-4C37-837E-F0C1BF3CC2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99CCDEB-8A7A-45B0-A6F9-8F0535F3D3F3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17C9CB4-8C67-4C37-837E-F0C1BF3CC2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5.jpeg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chart" Target="../charts/chart1.xml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642910" y="1714488"/>
          <a:ext cx="7715304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85918" y="285728"/>
            <a:ext cx="68420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Сравнение доходов бюджета  городского округа Верхний Тагил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другими территориями (план на 2023 год)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  <a:p>
            <a:pPr algn="ctr"/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C:\Users\User\Desktop\Бюджет для граждан\Картинки для бюджета для граждан\2d262412009632d5c8907326ef3cdf9d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20" y="214290"/>
            <a:ext cx="150019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User\Desktop\i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86182" y="1071546"/>
            <a:ext cx="64294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s://upload.wikimedia.org/wikipedia/commons/6/67/Coat_of_Arms_of_Malyshevsky_GO_%28Sverdlovskaya_oblast%29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86381" y="1071546"/>
            <a:ext cx="64294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www.heraldik.ru/reg66/66reftinski_g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29454" y="1142984"/>
            <a:ext cx="652461" cy="1083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s://sun6-21.userapi.com/s/v1/ig2/G6CyiI4UJJuacJiqedm8m1YbgHOKLGfeN0huQAdWUslKC3eStTCGSX233as_E8JxMwgQMNBBqsDrgeDsYYpasQbP.jpg?size=800x1308&amp;quality=95&amp;crop=0,0,800,1308&amp;ava=1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43108" y="1071546"/>
            <a:ext cx="64294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ontrols>
      <p:control spid="1026" name="SapphireHiddenControl" r:id="rId2" imgW="6095880" imgH="4067280"/>
    </p:controls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728" y="285728"/>
            <a:ext cx="72613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Сравнение расходов бюджета  по городскому округу Верхний Тагил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 другими территориями (план на 2023 год)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2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C:\Users\User\Desktop\Бюджет для граждан\Картинки для бюджета для граждан\картинки по бюджету\44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42852"/>
            <a:ext cx="1143008" cy="1143008"/>
          </a:xfrm>
          <a:prstGeom prst="rect">
            <a:avLst/>
          </a:prstGeom>
          <a:noFill/>
        </p:spPr>
      </p:pic>
      <p:graphicFrame>
        <p:nvGraphicFramePr>
          <p:cNvPr id="5" name="Диаграмма 4"/>
          <p:cNvGraphicFramePr/>
          <p:nvPr/>
        </p:nvGraphicFramePr>
        <p:xfrm>
          <a:off x="642910" y="1643050"/>
          <a:ext cx="7715304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Рисунок 5" descr="https://sun6-21.userapi.com/s/v1/ig2/G6CyiI4UJJuacJiqedm8m1YbgHOKLGfeN0huQAdWUslKC3eStTCGSX233as_E8JxMwgQMNBBqsDrgeDsYYpasQbP.jpg?size=800x1308&amp;quality=95&amp;crop=0,0,800,1308&amp;ava=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08" y="928670"/>
            <a:ext cx="64294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User\Desktop\i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6182" y="928670"/>
            <a:ext cx="64294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s://upload.wikimedia.org/wikipedia/commons/6/67/Coat_of_Arms_of_Malyshevsky_GO_%28Sverdlovskaya_oblast%29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29256" y="928670"/>
            <a:ext cx="642942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www.heraldik.ru/reg66/66reftinski_g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16" y="928670"/>
            <a:ext cx="652461" cy="1083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759</TotalTime>
  <Words>79</Words>
  <Application>Microsoft Office PowerPoint</Application>
  <PresentationFormat>Экран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Эркер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35</cp:revision>
  <dcterms:created xsi:type="dcterms:W3CDTF">2016-10-26T09:32:22Z</dcterms:created>
  <dcterms:modified xsi:type="dcterms:W3CDTF">2023-02-20T11:13:22Z</dcterms:modified>
</cp:coreProperties>
</file>