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ms-office.activeX"/>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Default Extension="emf" ContentType="image/x-emf"/>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embeddings/oleObject1.bin" ContentType="application/vnd.openxmlformats-officedocument.oleObject"/>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72" r:id="rId14"/>
    <p:sldId id="273" r:id="rId15"/>
    <p:sldId id="274" r:id="rId16"/>
    <p:sldId id="275" r:id="rId17"/>
    <p:sldId id="276" r:id="rId18"/>
    <p:sldId id="277" r:id="rId19"/>
    <p:sldId id="278" r:id="rId20"/>
    <p:sldId id="279" r:id="rId21"/>
    <p:sldId id="280" r:id="rId22"/>
    <p:sldId id="281" r:id="rId23"/>
    <p:sldId id="299" r:id="rId24"/>
    <p:sldId id="282" r:id="rId25"/>
    <p:sldId id="283" r:id="rId26"/>
    <p:sldId id="270" r:id="rId27"/>
    <p:sldId id="271"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5050"/>
    <a:srgbClr val="990000"/>
    <a:srgbClr val="ACA1D3"/>
    <a:srgbClr val="6666FF"/>
    <a:srgbClr val="FFFFCC"/>
    <a:srgbClr val="CCFFFF"/>
    <a:srgbClr val="99CCFF"/>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3" autoAdjust="0"/>
    <p:restoredTop sz="94717" autoAdjust="0"/>
  </p:normalViewPr>
  <p:slideViewPr>
    <p:cSldViewPr>
      <p:cViewPr varScale="1">
        <p:scale>
          <a:sx n="104" d="100"/>
          <a:sy n="104" d="100"/>
        </p:scale>
        <p:origin x="-1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978C9E23-D4B0-11CE-BF2D-00AA003F40D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20779220779220853"/>
          <c:y val="0.16929133858267809"/>
          <c:w val="0.385281385281386"/>
          <c:h val="0.70078740157480479"/>
        </c:manualLayout>
      </c:layout>
      <c:pieChart>
        <c:varyColors val="1"/>
        <c:ser>
          <c:idx val="0"/>
          <c:order val="0"/>
          <c:tx>
            <c:strRef>
              <c:f>Sheet1!$A$2</c:f>
              <c:strCache>
                <c:ptCount val="1"/>
                <c:pt idx="0">
                  <c:v>Восток</c:v>
                </c:pt>
              </c:strCache>
            </c:strRef>
          </c:tx>
          <c:spPr>
            <a:solidFill>
              <a:srgbClr val="9999FF"/>
            </a:solidFill>
            <a:ln w="12504">
              <a:solidFill>
                <a:srgbClr val="000000"/>
              </a:solidFill>
              <a:prstDash val="solid"/>
            </a:ln>
          </c:spPr>
          <c:dPt>
            <c:idx val="1"/>
            <c:spPr>
              <a:solidFill>
                <a:srgbClr val="993366"/>
              </a:solidFill>
              <a:ln w="12504">
                <a:solidFill>
                  <a:srgbClr val="000000"/>
                </a:solidFill>
                <a:prstDash val="solid"/>
              </a:ln>
            </c:spPr>
          </c:dPt>
          <c:dPt>
            <c:idx val="2"/>
            <c:spPr>
              <a:solidFill>
                <a:srgbClr val="FFFFCC"/>
              </a:solidFill>
              <a:ln w="12504">
                <a:solidFill>
                  <a:srgbClr val="000000"/>
                </a:solidFill>
                <a:prstDash val="solid"/>
              </a:ln>
              <a:effectLst>
                <a:outerShdw dist="35921" dir="2700000" algn="br">
                  <a:srgbClr val="000000"/>
                </a:outerShdw>
              </a:effectLst>
            </c:spPr>
          </c:dPt>
          <c:dPt>
            <c:idx val="3"/>
            <c:spPr>
              <a:solidFill>
                <a:srgbClr val="CCFFFF"/>
              </a:solidFill>
              <a:ln w="12504">
                <a:solidFill>
                  <a:srgbClr val="000000"/>
                </a:solidFill>
                <a:prstDash val="solid"/>
              </a:ln>
            </c:spPr>
          </c:dPt>
          <c:dPt>
            <c:idx val="4"/>
            <c:spPr>
              <a:solidFill>
                <a:srgbClr val="660066"/>
              </a:solidFill>
              <a:ln w="12504">
                <a:solidFill>
                  <a:srgbClr val="000000"/>
                </a:solidFill>
                <a:prstDash val="solid"/>
              </a:ln>
            </c:spPr>
          </c:dPt>
          <c:dPt>
            <c:idx val="5"/>
            <c:spPr>
              <a:solidFill>
                <a:srgbClr val="FF8080"/>
              </a:solidFill>
              <a:ln w="12504">
                <a:solidFill>
                  <a:srgbClr val="000000"/>
                </a:solidFill>
                <a:prstDash val="solid"/>
              </a:ln>
            </c:spPr>
          </c:dPt>
          <c:dPt>
            <c:idx val="6"/>
            <c:spPr>
              <a:solidFill>
                <a:srgbClr val="0066CC"/>
              </a:solidFill>
              <a:ln w="12504">
                <a:solidFill>
                  <a:srgbClr val="000000"/>
                </a:solidFill>
                <a:prstDash val="solid"/>
              </a:ln>
            </c:spPr>
          </c:dPt>
          <c:dPt>
            <c:idx val="7"/>
            <c:spPr>
              <a:solidFill>
                <a:srgbClr val="CCCCFF"/>
              </a:solidFill>
              <a:ln w="12504">
                <a:solidFill>
                  <a:srgbClr val="000000"/>
                </a:solidFill>
                <a:prstDash val="solid"/>
              </a:ln>
            </c:spPr>
          </c:dPt>
          <c:dLbls>
            <c:dLbl>
              <c:idx val="0"/>
              <c:layout>
                <c:manualLayout>
                  <c:x val="0.16095489872891738"/>
                  <c:y val="-0.14875362922682439"/>
                </c:manualLayout>
              </c:layout>
              <c:tx>
                <c:rich>
                  <a:bodyPr/>
                  <a:lstStyle/>
                  <a:p>
                    <a:pPr>
                      <a:defRPr sz="1181" b="1" i="0" u="none" strike="noStrike" baseline="0">
                        <a:solidFill>
                          <a:srgbClr val="000000"/>
                        </a:solidFill>
                        <a:latin typeface="Times New Roman"/>
                        <a:ea typeface="Times New Roman"/>
                        <a:cs typeface="Times New Roman"/>
                      </a:defRPr>
                    </a:pPr>
                    <a:r>
                      <a:rPr lang="ru-RU" dirty="0"/>
                      <a:t> НДФЛ
 </a:t>
                    </a:r>
                    <a:r>
                      <a:rPr lang="ru-RU" dirty="0" smtClean="0"/>
                      <a:t>148 879 т.р.(23,1%)</a:t>
                    </a:r>
                    <a:endParaRPr lang="ru-RU" dirty="0"/>
                  </a:p>
                </c:rich>
              </c:tx>
              <c:spPr>
                <a:noFill/>
                <a:ln w="25008">
                  <a:noFill/>
                </a:ln>
              </c:spPr>
              <c:dLblPos val="bestFit"/>
            </c:dLbl>
            <c:dLbl>
              <c:idx val="1"/>
              <c:layout>
                <c:manualLayout>
                  <c:x val="0.24367767164204038"/>
                  <c:y val="-0.13044000841263706"/>
                </c:manualLayout>
              </c:layout>
              <c:tx>
                <c:rich>
                  <a:bodyPr/>
                  <a:lstStyle/>
                  <a:p>
                    <a:pPr>
                      <a:defRPr sz="1145"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Акцизы</a:t>
                    </a:r>
                  </a:p>
                  <a:p>
                    <a:pPr>
                      <a:defRPr sz="1145"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a:t>
                    </a:r>
                    <a:r>
                      <a:rPr lang="ru-RU" sz="1180" b="1" i="0" strike="noStrike" dirty="0" smtClean="0">
                        <a:solidFill>
                          <a:srgbClr val="000000"/>
                        </a:solidFill>
                        <a:latin typeface="Times New Roman" pitchFamily="18" charset="0"/>
                        <a:cs typeface="Times New Roman" pitchFamily="18" charset="0"/>
                      </a:rPr>
                      <a:t>12 510 т.р</a:t>
                    </a:r>
                    <a:r>
                      <a:rPr lang="ru-RU" sz="1180" b="1" i="0" strike="noStrike" dirty="0">
                        <a:solidFill>
                          <a:srgbClr val="000000"/>
                        </a:solidFill>
                        <a:latin typeface="Times New Roman" pitchFamily="18" charset="0"/>
                        <a:cs typeface="Times New Roman" pitchFamily="18" charset="0"/>
                      </a:rPr>
                      <a:t>. </a:t>
                    </a:r>
                    <a:r>
                      <a:rPr lang="ru-RU" sz="1180" b="1" i="0" strike="noStrike" dirty="0" smtClean="0">
                        <a:solidFill>
                          <a:srgbClr val="000000"/>
                        </a:solidFill>
                        <a:latin typeface="Times New Roman" pitchFamily="18" charset="0"/>
                        <a:cs typeface="Times New Roman" pitchFamily="18" charset="0"/>
                      </a:rPr>
                      <a:t>(1,9%) </a:t>
                    </a:r>
                    <a:endParaRPr lang="ru-RU" sz="1180" b="1" i="0" strike="noStrike" dirty="0">
                      <a:solidFill>
                        <a:srgbClr val="000000"/>
                      </a:solidFill>
                      <a:latin typeface="Times New Roman" pitchFamily="18" charset="0"/>
                      <a:cs typeface="Times New Roman" pitchFamily="18" charset="0"/>
                    </a:endParaRPr>
                  </a:p>
                  <a:p>
                    <a:pPr>
                      <a:defRPr sz="1145" b="1" i="0" u="none" strike="noStrike" baseline="0">
                        <a:solidFill>
                          <a:srgbClr val="000000"/>
                        </a:solidFill>
                        <a:latin typeface="Calibri"/>
                        <a:ea typeface="Calibri"/>
                        <a:cs typeface="Calibri"/>
                      </a:defRPr>
                    </a:pPr>
                    <a:endParaRPr lang="ru-RU" sz="1180" b="1" i="0" strike="noStrike" dirty="0">
                      <a:solidFill>
                        <a:srgbClr val="000000"/>
                      </a:solidFill>
                      <a:latin typeface="Times New Roman" pitchFamily="18" charset="0"/>
                      <a:cs typeface="Times New Roman" pitchFamily="18" charset="0"/>
                    </a:endParaRPr>
                  </a:p>
                </c:rich>
              </c:tx>
              <c:spPr>
                <a:noFill/>
                <a:ln w="25008">
                  <a:noFill/>
                </a:ln>
              </c:spPr>
              <c:dLblPos val="bestFit"/>
            </c:dLbl>
            <c:dLbl>
              <c:idx val="2"/>
              <c:layout>
                <c:manualLayout>
                  <c:x val="0.2198931720339129"/>
                  <c:y val="-6.5849771933856494E-2"/>
                </c:manualLayout>
              </c:layout>
              <c:tx>
                <c:rich>
                  <a:bodyPr/>
                  <a:lstStyle/>
                  <a:p>
                    <a:pPr>
                      <a:defRPr sz="1181" b="1" i="0" u="none" strike="noStrike" baseline="0">
                        <a:solidFill>
                          <a:srgbClr val="000000"/>
                        </a:solidFill>
                        <a:latin typeface="Times New Roman"/>
                        <a:ea typeface="Times New Roman"/>
                        <a:cs typeface="Times New Roman"/>
                      </a:defRPr>
                    </a:pPr>
                    <a:r>
                      <a:rPr lang="ru-RU" dirty="0"/>
                      <a:t>Налоги на совокупный доход </a:t>
                    </a:r>
                    <a:r>
                      <a:rPr lang="ru-RU" dirty="0" smtClean="0"/>
                      <a:t>16 598 т.р</a:t>
                    </a:r>
                    <a:r>
                      <a:rPr lang="ru-RU" dirty="0"/>
                      <a:t>. </a:t>
                    </a:r>
                    <a:r>
                      <a:rPr lang="ru-RU" dirty="0" smtClean="0"/>
                      <a:t>(2,5%)</a:t>
                    </a:r>
                    <a:endParaRPr lang="ru-RU" dirty="0"/>
                  </a:p>
                </c:rich>
              </c:tx>
              <c:spPr>
                <a:noFill/>
                <a:ln w="25008">
                  <a:noFill/>
                </a:ln>
              </c:spPr>
              <c:dLblPos val="bestFit"/>
            </c:dLbl>
            <c:dLbl>
              <c:idx val="3"/>
              <c:layout>
                <c:manualLayout>
                  <c:x val="0.21686375481087344"/>
                  <c:y val="1.1850259295184849E-2"/>
                </c:manualLayout>
              </c:layout>
              <c:tx>
                <c:rich>
                  <a:bodyPr/>
                  <a:lstStyle/>
                  <a:p>
                    <a:pPr>
                      <a:defRPr sz="1163" b="1" i="0" u="none" strike="noStrike" baseline="0">
                        <a:solidFill>
                          <a:srgbClr val="000000"/>
                        </a:solidFill>
                        <a:latin typeface="Calibri"/>
                        <a:ea typeface="Calibri"/>
                        <a:cs typeface="Calibri"/>
                      </a:defRPr>
                    </a:pPr>
                    <a:r>
                      <a:rPr lang="ru-RU" sz="960" b="1" i="0" strike="noStrike" dirty="0">
                        <a:solidFill>
                          <a:srgbClr val="000000"/>
                        </a:solidFill>
                        <a:latin typeface="Calibri"/>
                        <a:cs typeface="Calibri"/>
                      </a:rPr>
                      <a:t> </a:t>
                    </a:r>
                    <a:r>
                      <a:rPr lang="ru-RU" sz="1180" b="1" i="0" strike="noStrike" dirty="0">
                        <a:solidFill>
                          <a:srgbClr val="000000"/>
                        </a:solidFill>
                        <a:latin typeface="Times New Roman" pitchFamily="18" charset="0"/>
                        <a:cs typeface="Times New Roman" pitchFamily="18" charset="0"/>
                      </a:rPr>
                      <a:t>Нал. на </a:t>
                    </a:r>
                    <a:r>
                      <a:rPr lang="ru-RU" sz="1180" b="1" i="0" strike="noStrike" dirty="0" err="1">
                        <a:solidFill>
                          <a:srgbClr val="000000"/>
                        </a:solidFill>
                        <a:latin typeface="Times New Roman" pitchFamily="18" charset="0"/>
                        <a:cs typeface="Times New Roman" pitchFamily="18" charset="0"/>
                      </a:rPr>
                      <a:t>имущ</a:t>
                    </a:r>
                    <a:r>
                      <a:rPr lang="ru-RU" sz="1180" b="1" i="0" strike="noStrike" dirty="0">
                        <a:solidFill>
                          <a:srgbClr val="000000"/>
                        </a:solidFill>
                        <a:latin typeface="Times New Roman" pitchFamily="18" charset="0"/>
                        <a:cs typeface="Times New Roman" pitchFamily="18" charset="0"/>
                      </a:rPr>
                      <a:t>. </a:t>
                    </a:r>
                    <a:r>
                      <a:rPr lang="ru-RU" sz="1180" b="1" i="0" strike="noStrike" dirty="0" err="1">
                        <a:solidFill>
                          <a:srgbClr val="000000"/>
                        </a:solidFill>
                        <a:latin typeface="Times New Roman" pitchFamily="18" charset="0"/>
                        <a:cs typeface="Times New Roman" pitchFamily="18" charset="0"/>
                      </a:rPr>
                      <a:t>физ</a:t>
                    </a:r>
                    <a:r>
                      <a:rPr lang="ru-RU" sz="1180" b="1" i="0" strike="noStrike" dirty="0">
                        <a:solidFill>
                          <a:srgbClr val="000000"/>
                        </a:solidFill>
                        <a:latin typeface="Times New Roman" pitchFamily="18" charset="0"/>
                        <a:cs typeface="Times New Roman" pitchFamily="18" charset="0"/>
                      </a:rPr>
                      <a:t> лиц</a:t>
                    </a:r>
                  </a:p>
                  <a:p>
                    <a:pPr>
                      <a:defRPr sz="1163"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a:t>
                    </a:r>
                    <a:r>
                      <a:rPr lang="ru-RU" sz="1180" b="1" i="0" strike="noStrike" dirty="0" smtClean="0">
                        <a:solidFill>
                          <a:srgbClr val="000000"/>
                        </a:solidFill>
                        <a:latin typeface="Times New Roman" pitchFamily="18" charset="0"/>
                        <a:cs typeface="Times New Roman" pitchFamily="18" charset="0"/>
                      </a:rPr>
                      <a:t>2 500 т.р</a:t>
                    </a:r>
                    <a:r>
                      <a:rPr lang="ru-RU" sz="1180" b="1" i="0" strike="noStrike" dirty="0">
                        <a:solidFill>
                          <a:srgbClr val="000000"/>
                        </a:solidFill>
                        <a:latin typeface="Times New Roman" pitchFamily="18" charset="0"/>
                        <a:cs typeface="Times New Roman" pitchFamily="18" charset="0"/>
                      </a:rPr>
                      <a:t>.(0,4%)</a:t>
                    </a:r>
                  </a:p>
                </c:rich>
              </c:tx>
              <c:spPr>
                <a:noFill/>
                <a:ln w="25008">
                  <a:noFill/>
                </a:ln>
              </c:spPr>
              <c:dLblPos val="bestFit"/>
            </c:dLbl>
            <c:dLbl>
              <c:idx val="4"/>
              <c:layout>
                <c:manualLayout>
                  <c:x val="0.2469026740951529"/>
                  <c:y val="8.9176669856049856E-2"/>
                </c:manualLayout>
              </c:layout>
              <c:tx>
                <c:rich>
                  <a:bodyPr/>
                  <a:lstStyle/>
                  <a:p>
                    <a:pPr>
                      <a:defRPr sz="1163"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Земельный налог</a:t>
                    </a:r>
                  </a:p>
                  <a:p>
                    <a:pPr>
                      <a:defRPr sz="1163" b="1" i="0" u="none" strike="noStrike" baseline="0">
                        <a:solidFill>
                          <a:srgbClr val="000000"/>
                        </a:solidFill>
                        <a:latin typeface="Calibri"/>
                        <a:ea typeface="Calibri"/>
                        <a:cs typeface="Calibri"/>
                      </a:defRPr>
                    </a:pPr>
                    <a:r>
                      <a:rPr lang="ru-RU" sz="1180" b="1" i="0" strike="noStrike" dirty="0">
                        <a:solidFill>
                          <a:srgbClr val="000000"/>
                        </a:solidFill>
                        <a:latin typeface="Times New Roman" pitchFamily="18" charset="0"/>
                        <a:cs typeface="Times New Roman" pitchFamily="18" charset="0"/>
                      </a:rPr>
                      <a:t> 3 </a:t>
                    </a:r>
                    <a:r>
                      <a:rPr lang="ru-RU" sz="1180" b="1" i="0" strike="noStrike" dirty="0" smtClean="0">
                        <a:solidFill>
                          <a:srgbClr val="000000"/>
                        </a:solidFill>
                        <a:latin typeface="Times New Roman" pitchFamily="18" charset="0"/>
                        <a:cs typeface="Times New Roman" pitchFamily="18" charset="0"/>
                      </a:rPr>
                      <a:t>910 </a:t>
                    </a:r>
                    <a:r>
                      <a:rPr lang="ru-RU" sz="1180" b="1" i="0" strike="noStrike" dirty="0">
                        <a:solidFill>
                          <a:srgbClr val="000000"/>
                        </a:solidFill>
                        <a:latin typeface="Times New Roman" pitchFamily="18" charset="0"/>
                        <a:cs typeface="Times New Roman" pitchFamily="18" charset="0"/>
                      </a:rPr>
                      <a:t>т.р. ( </a:t>
                    </a:r>
                    <a:r>
                      <a:rPr lang="ru-RU" sz="1180" b="1" i="0" strike="noStrike" dirty="0" smtClean="0">
                        <a:solidFill>
                          <a:srgbClr val="000000"/>
                        </a:solidFill>
                        <a:latin typeface="Times New Roman" pitchFamily="18" charset="0"/>
                        <a:cs typeface="Times New Roman" pitchFamily="18" charset="0"/>
                      </a:rPr>
                      <a:t>0,6%)</a:t>
                    </a:r>
                    <a:endParaRPr lang="ru-RU" sz="1180" b="1" i="0" strike="noStrike" dirty="0">
                      <a:solidFill>
                        <a:srgbClr val="000000"/>
                      </a:solidFill>
                      <a:latin typeface="Times New Roman" pitchFamily="18" charset="0"/>
                      <a:cs typeface="Times New Roman" pitchFamily="18" charset="0"/>
                    </a:endParaRPr>
                  </a:p>
                </c:rich>
              </c:tx>
              <c:spPr>
                <a:noFill/>
                <a:ln w="25008">
                  <a:noFill/>
                </a:ln>
              </c:spPr>
              <c:dLblPos val="bestFit"/>
            </c:dLbl>
            <c:dLbl>
              <c:idx val="5"/>
              <c:layout>
                <c:manualLayout>
                  <c:x val="0.18956081471680583"/>
                  <c:y val="0.18104633717761096"/>
                </c:manualLayout>
              </c:layout>
              <c:tx>
                <c:rich>
                  <a:bodyPr/>
                  <a:lstStyle/>
                  <a:p>
                    <a:pPr>
                      <a:defRPr sz="1181" b="1" i="0" u="none" strike="noStrike" baseline="0">
                        <a:solidFill>
                          <a:srgbClr val="000000"/>
                        </a:solidFill>
                        <a:latin typeface="Times New Roman"/>
                        <a:ea typeface="Times New Roman"/>
                        <a:cs typeface="Times New Roman"/>
                      </a:defRPr>
                    </a:pPr>
                    <a:r>
                      <a:rPr lang="ru-RU" dirty="0"/>
                      <a:t> Госпошлина
 </a:t>
                    </a:r>
                    <a:r>
                      <a:rPr lang="ru-RU" dirty="0" smtClean="0"/>
                      <a:t>1 643 т.р</a:t>
                    </a:r>
                    <a:r>
                      <a:rPr lang="ru-RU" dirty="0"/>
                      <a:t>. (0,3%)</a:t>
                    </a:r>
                  </a:p>
                </c:rich>
              </c:tx>
              <c:spPr>
                <a:noFill/>
                <a:ln w="25008">
                  <a:noFill/>
                </a:ln>
              </c:spPr>
              <c:dLblPos val="bestFit"/>
            </c:dLbl>
            <c:dLbl>
              <c:idx val="6"/>
              <c:layout>
                <c:manualLayout>
                  <c:x val="0.16610657316101568"/>
                  <c:y val="0.24067167251569838"/>
                </c:manualLayout>
              </c:layout>
              <c:tx>
                <c:rich>
                  <a:bodyPr/>
                  <a:lstStyle/>
                  <a:p>
                    <a:pPr>
                      <a:defRPr sz="1181" b="1" i="0" u="none" strike="noStrike" baseline="0">
                        <a:solidFill>
                          <a:srgbClr val="000000"/>
                        </a:solidFill>
                        <a:latin typeface="Times New Roman"/>
                        <a:ea typeface="Times New Roman"/>
                        <a:cs typeface="Times New Roman"/>
                      </a:defRPr>
                    </a:pPr>
                    <a:r>
                      <a:rPr lang="ru-RU" dirty="0"/>
                      <a:t>Неналоговые доходы  
</a:t>
                    </a:r>
                    <a:r>
                      <a:rPr lang="ru-RU" dirty="0" smtClean="0"/>
                      <a:t>52</a:t>
                    </a:r>
                    <a:r>
                      <a:rPr lang="ru-RU" baseline="0" dirty="0" smtClean="0"/>
                      <a:t> 890</a:t>
                    </a:r>
                    <a:r>
                      <a:rPr lang="ru-RU" dirty="0" smtClean="0"/>
                      <a:t> т.р</a:t>
                    </a:r>
                    <a:r>
                      <a:rPr lang="ru-RU" dirty="0"/>
                      <a:t>. </a:t>
                    </a:r>
                    <a:r>
                      <a:rPr lang="ru-RU" dirty="0" smtClean="0"/>
                      <a:t>(8,2%)</a:t>
                    </a:r>
                    <a:endParaRPr lang="ru-RU" dirty="0"/>
                  </a:p>
                </c:rich>
              </c:tx>
              <c:spPr>
                <a:noFill/>
                <a:ln w="25008">
                  <a:noFill/>
                </a:ln>
              </c:spPr>
              <c:dLblPos val="bestFit"/>
            </c:dLbl>
            <c:dLbl>
              <c:idx val="7"/>
              <c:layout>
                <c:manualLayout>
                  <c:x val="-4.9175125296318942E-2"/>
                  <c:y val="0.15511126060771743"/>
                </c:manualLayout>
              </c:layout>
              <c:tx>
                <c:rich>
                  <a:bodyPr/>
                  <a:lstStyle/>
                  <a:p>
                    <a:pPr>
                      <a:defRPr sz="1163" b="1" i="0" u="none" strike="noStrike" baseline="0">
                        <a:solidFill>
                          <a:srgbClr val="000000"/>
                        </a:solidFill>
                        <a:latin typeface="Times New Roman" pitchFamily="18" charset="0"/>
                        <a:ea typeface="Calibri"/>
                        <a:cs typeface="Times New Roman" pitchFamily="18" charset="0"/>
                      </a:defRPr>
                    </a:pPr>
                    <a:r>
                      <a:rPr lang="ru-RU" sz="960" b="1" i="0" strike="noStrike" dirty="0">
                        <a:solidFill>
                          <a:srgbClr val="000000"/>
                        </a:solidFill>
                        <a:latin typeface="Times New Roman" pitchFamily="18" charset="0"/>
                        <a:cs typeface="Times New Roman" pitchFamily="18" charset="0"/>
                      </a:rPr>
                      <a:t> </a:t>
                    </a:r>
                    <a:r>
                      <a:rPr lang="ru-RU" sz="1180" b="1" i="0" strike="noStrike" dirty="0">
                        <a:solidFill>
                          <a:srgbClr val="000000"/>
                        </a:solidFill>
                        <a:latin typeface="Times New Roman" pitchFamily="18" charset="0"/>
                        <a:cs typeface="Times New Roman" pitchFamily="18" charset="0"/>
                      </a:rPr>
                      <a:t>Безвозмездные поступления </a:t>
                    </a:r>
                  </a:p>
                  <a:p>
                    <a:pPr>
                      <a:defRPr sz="1163" b="1" i="0" u="none" strike="noStrike" baseline="0">
                        <a:solidFill>
                          <a:srgbClr val="000000"/>
                        </a:solidFill>
                        <a:latin typeface="Times New Roman" pitchFamily="18" charset="0"/>
                        <a:ea typeface="Calibri"/>
                        <a:cs typeface="Times New Roman" pitchFamily="18" charset="0"/>
                      </a:defRPr>
                    </a:pPr>
                    <a:r>
                      <a:rPr lang="ru-RU" sz="1180" b="1" i="0" strike="noStrike" dirty="0" smtClean="0">
                        <a:solidFill>
                          <a:srgbClr val="000000"/>
                        </a:solidFill>
                        <a:latin typeface="Times New Roman" pitchFamily="18" charset="0"/>
                        <a:cs typeface="Times New Roman" pitchFamily="18" charset="0"/>
                      </a:rPr>
                      <a:t>406</a:t>
                    </a:r>
                    <a:r>
                      <a:rPr lang="ru-RU" sz="1180" b="1" i="0" strike="noStrike" baseline="0" dirty="0" smtClean="0">
                        <a:solidFill>
                          <a:srgbClr val="000000"/>
                        </a:solidFill>
                        <a:latin typeface="Times New Roman" pitchFamily="18" charset="0"/>
                        <a:cs typeface="Times New Roman" pitchFamily="18" charset="0"/>
                      </a:rPr>
                      <a:t> 377</a:t>
                    </a:r>
                    <a:r>
                      <a:rPr lang="ru-RU" sz="1180" b="1" i="0" strike="noStrike" dirty="0" smtClean="0">
                        <a:solidFill>
                          <a:srgbClr val="000000"/>
                        </a:solidFill>
                        <a:latin typeface="Times New Roman" pitchFamily="18" charset="0"/>
                        <a:cs typeface="Times New Roman" pitchFamily="18" charset="0"/>
                      </a:rPr>
                      <a:t> т</a:t>
                    </a:r>
                    <a:r>
                      <a:rPr lang="ru-RU" sz="1180" b="1" i="0" strike="noStrike" dirty="0">
                        <a:solidFill>
                          <a:srgbClr val="000000"/>
                        </a:solidFill>
                        <a:latin typeface="Times New Roman" pitchFamily="18" charset="0"/>
                        <a:cs typeface="Times New Roman" pitchFamily="18" charset="0"/>
                      </a:rPr>
                      <a:t>. р. </a:t>
                    </a:r>
                    <a:r>
                      <a:rPr lang="ru-RU" sz="1180" b="1" i="0" strike="noStrike" dirty="0" smtClean="0">
                        <a:solidFill>
                          <a:srgbClr val="000000"/>
                        </a:solidFill>
                        <a:latin typeface="Times New Roman" pitchFamily="18" charset="0"/>
                        <a:cs typeface="Times New Roman" pitchFamily="18" charset="0"/>
                      </a:rPr>
                      <a:t>(63,0%)</a:t>
                    </a:r>
                    <a:endParaRPr lang="ru-RU" sz="1180" b="1" i="0" strike="noStrike" dirty="0">
                      <a:solidFill>
                        <a:srgbClr val="000000"/>
                      </a:solidFill>
                      <a:latin typeface="Times New Roman" pitchFamily="18" charset="0"/>
                      <a:cs typeface="Times New Roman" pitchFamily="18" charset="0"/>
                    </a:endParaRPr>
                  </a:p>
                </c:rich>
              </c:tx>
              <c:spPr>
                <a:noFill/>
                <a:ln w="25008">
                  <a:noFill/>
                </a:ln>
              </c:spPr>
              <c:dLblPos val="bestFit"/>
            </c:dLbl>
            <c:numFmt formatCode="0%" sourceLinked="0"/>
            <c:spPr>
              <a:noFill/>
              <a:ln w="25008">
                <a:noFill/>
              </a:ln>
            </c:spPr>
            <c:txPr>
              <a:bodyPr/>
              <a:lstStyle/>
              <a:p>
                <a:pPr>
                  <a:defRPr sz="1181" b="1" i="0" u="none" strike="noStrike" baseline="0">
                    <a:solidFill>
                      <a:srgbClr val="000000"/>
                    </a:solidFill>
                    <a:latin typeface="Calibri"/>
                    <a:ea typeface="Calibri"/>
                    <a:cs typeface="Calibri"/>
                  </a:defRPr>
                </a:pPr>
                <a:endParaRPr lang="ru-RU"/>
              </a:p>
            </c:txPr>
            <c:showVal val="1"/>
            <c:showCatName val="1"/>
            <c:showSerName val="1"/>
            <c:showPercent val="1"/>
            <c:showLeaderLines val="1"/>
          </c:dLbls>
          <c:cat>
            <c:strRef>
              <c:f>Sheet1!$B$1:$I$1</c:f>
              <c:strCache>
                <c:ptCount val="8"/>
                <c:pt idx="0">
                  <c:v>НДФЛ</c:v>
                </c:pt>
                <c:pt idx="1">
                  <c:v>Акцизы</c:v>
                </c:pt>
                <c:pt idx="2">
                  <c:v>Налоги на совокупный дохо</c:v>
                </c:pt>
                <c:pt idx="3">
                  <c:v>Налог на имущество физ. Лиц</c:v>
                </c:pt>
                <c:pt idx="4">
                  <c:v>Земельный налог</c:v>
                </c:pt>
                <c:pt idx="5">
                  <c:v>Госпошлина</c:v>
                </c:pt>
                <c:pt idx="6">
                  <c:v>Неналоговые доходы</c:v>
                </c:pt>
                <c:pt idx="7">
                  <c:v>Безвозмездные поступления</c:v>
                </c:pt>
              </c:strCache>
            </c:strRef>
          </c:cat>
          <c:val>
            <c:numRef>
              <c:f>Sheet1!$B$2:$I$2</c:f>
              <c:numCache>
                <c:formatCode>#,##0</c:formatCode>
                <c:ptCount val="8"/>
                <c:pt idx="0">
                  <c:v>148879</c:v>
                </c:pt>
                <c:pt idx="1">
                  <c:v>12510</c:v>
                </c:pt>
                <c:pt idx="2">
                  <c:v>16598</c:v>
                </c:pt>
                <c:pt idx="3">
                  <c:v>2500</c:v>
                </c:pt>
                <c:pt idx="4">
                  <c:v>3910</c:v>
                </c:pt>
                <c:pt idx="5">
                  <c:v>1643</c:v>
                </c:pt>
                <c:pt idx="6">
                  <c:v>52890</c:v>
                </c:pt>
                <c:pt idx="7">
                  <c:v>406377</c:v>
                </c:pt>
              </c:numCache>
            </c:numRef>
          </c:val>
        </c:ser>
        <c:ser>
          <c:idx val="1"/>
          <c:order val="1"/>
          <c:tx>
            <c:strRef>
              <c:f>Sheet1!$A$3</c:f>
              <c:strCache>
                <c:ptCount val="1"/>
                <c:pt idx="0">
                  <c:v>Запад</c:v>
                </c:pt>
              </c:strCache>
            </c:strRef>
          </c:tx>
          <c:spPr>
            <a:solidFill>
              <a:srgbClr val="993366"/>
            </a:solidFill>
            <a:ln w="12504">
              <a:solidFill>
                <a:srgbClr val="000000"/>
              </a:solidFill>
              <a:prstDash val="solid"/>
            </a:ln>
          </c:spPr>
          <c:dPt>
            <c:idx val="0"/>
            <c:spPr>
              <a:solidFill>
                <a:srgbClr val="9999FF"/>
              </a:solidFill>
              <a:ln w="12504">
                <a:solidFill>
                  <a:srgbClr val="000000"/>
                </a:solidFill>
                <a:prstDash val="solid"/>
              </a:ln>
            </c:spPr>
          </c:dPt>
          <c:dPt>
            <c:idx val="2"/>
            <c:spPr>
              <a:solidFill>
                <a:srgbClr val="FFFFCC"/>
              </a:solidFill>
              <a:ln w="12504">
                <a:solidFill>
                  <a:srgbClr val="000000"/>
                </a:solidFill>
                <a:prstDash val="solid"/>
              </a:ln>
            </c:spPr>
          </c:dPt>
          <c:dPt>
            <c:idx val="3"/>
            <c:spPr>
              <a:solidFill>
                <a:srgbClr val="CCFFFF"/>
              </a:solidFill>
              <a:ln w="12504">
                <a:solidFill>
                  <a:srgbClr val="000000"/>
                </a:solidFill>
                <a:prstDash val="solid"/>
              </a:ln>
            </c:spPr>
          </c:dPt>
          <c:dPt>
            <c:idx val="4"/>
            <c:spPr>
              <a:solidFill>
                <a:srgbClr val="660066"/>
              </a:solidFill>
              <a:ln w="12504">
                <a:solidFill>
                  <a:srgbClr val="000000"/>
                </a:solidFill>
                <a:prstDash val="solid"/>
              </a:ln>
            </c:spPr>
          </c:dPt>
          <c:dPt>
            <c:idx val="5"/>
            <c:spPr>
              <a:solidFill>
                <a:srgbClr val="FF8080"/>
              </a:solidFill>
              <a:ln w="12504">
                <a:solidFill>
                  <a:srgbClr val="000000"/>
                </a:solidFill>
                <a:prstDash val="solid"/>
              </a:ln>
            </c:spPr>
          </c:dPt>
          <c:dPt>
            <c:idx val="6"/>
            <c:spPr>
              <a:solidFill>
                <a:srgbClr val="0066CC"/>
              </a:solidFill>
              <a:ln w="12504">
                <a:solidFill>
                  <a:srgbClr val="000000"/>
                </a:solidFill>
                <a:prstDash val="solid"/>
              </a:ln>
            </c:spPr>
          </c:dPt>
          <c:dPt>
            <c:idx val="7"/>
            <c:spPr>
              <a:solidFill>
                <a:srgbClr val="CCCCFF"/>
              </a:solidFill>
              <a:ln w="12504">
                <a:solidFill>
                  <a:srgbClr val="000000"/>
                </a:solidFill>
                <a:prstDash val="solid"/>
              </a:ln>
            </c:spPr>
          </c:dPt>
          <c:cat>
            <c:strRef>
              <c:f>Sheet1!$B$1:$I$1</c:f>
              <c:strCache>
                <c:ptCount val="8"/>
                <c:pt idx="0">
                  <c:v>НДФЛ</c:v>
                </c:pt>
                <c:pt idx="1">
                  <c:v>Акцизы</c:v>
                </c:pt>
                <c:pt idx="2">
                  <c:v>Налоги на совокупный дохо</c:v>
                </c:pt>
                <c:pt idx="3">
                  <c:v>Налог на имущество физ. Лиц</c:v>
                </c:pt>
                <c:pt idx="4">
                  <c:v>Земельный налог</c:v>
                </c:pt>
                <c:pt idx="5">
                  <c:v>Госпошлина</c:v>
                </c:pt>
                <c:pt idx="6">
                  <c:v>Неналоговые доходы</c:v>
                </c:pt>
                <c:pt idx="7">
                  <c:v>Безвозмездные поступления</c:v>
                </c:pt>
              </c:strCache>
            </c:strRef>
          </c:cat>
          <c:val>
            <c:numRef>
              <c:f>Sheet1!$B$3:$I$3</c:f>
              <c:numCache>
                <c:formatCode>General</c:formatCode>
                <c:ptCount val="8"/>
              </c:numCache>
            </c:numRef>
          </c:val>
        </c:ser>
        <c:ser>
          <c:idx val="2"/>
          <c:order val="2"/>
          <c:tx>
            <c:strRef>
              <c:f>Sheet1!$A$4</c:f>
              <c:strCache>
                <c:ptCount val="1"/>
                <c:pt idx="0">
                  <c:v>Север</c:v>
                </c:pt>
              </c:strCache>
            </c:strRef>
          </c:tx>
          <c:spPr>
            <a:solidFill>
              <a:srgbClr val="FFFFCC"/>
            </a:solidFill>
            <a:ln w="12504">
              <a:solidFill>
                <a:srgbClr val="000000"/>
              </a:solidFill>
              <a:prstDash val="solid"/>
            </a:ln>
          </c:spPr>
          <c:dPt>
            <c:idx val="0"/>
            <c:spPr>
              <a:solidFill>
                <a:srgbClr val="9999FF"/>
              </a:solidFill>
              <a:ln w="12504">
                <a:solidFill>
                  <a:srgbClr val="000000"/>
                </a:solidFill>
                <a:prstDash val="solid"/>
              </a:ln>
            </c:spPr>
          </c:dPt>
          <c:dPt>
            <c:idx val="1"/>
            <c:spPr>
              <a:solidFill>
                <a:srgbClr val="993366"/>
              </a:solidFill>
              <a:ln w="12504">
                <a:solidFill>
                  <a:srgbClr val="000000"/>
                </a:solidFill>
                <a:prstDash val="solid"/>
              </a:ln>
            </c:spPr>
          </c:dPt>
          <c:dPt>
            <c:idx val="3"/>
            <c:spPr>
              <a:solidFill>
                <a:srgbClr val="CCFFFF"/>
              </a:solidFill>
              <a:ln w="12504">
                <a:solidFill>
                  <a:srgbClr val="000000"/>
                </a:solidFill>
                <a:prstDash val="solid"/>
              </a:ln>
            </c:spPr>
          </c:dPt>
          <c:dPt>
            <c:idx val="4"/>
            <c:spPr>
              <a:solidFill>
                <a:srgbClr val="660066"/>
              </a:solidFill>
              <a:ln w="12504">
                <a:solidFill>
                  <a:srgbClr val="000000"/>
                </a:solidFill>
                <a:prstDash val="solid"/>
              </a:ln>
            </c:spPr>
          </c:dPt>
          <c:dPt>
            <c:idx val="5"/>
            <c:spPr>
              <a:solidFill>
                <a:srgbClr val="FF8080"/>
              </a:solidFill>
              <a:ln w="12504">
                <a:solidFill>
                  <a:srgbClr val="000000"/>
                </a:solidFill>
                <a:prstDash val="solid"/>
              </a:ln>
            </c:spPr>
          </c:dPt>
          <c:dPt>
            <c:idx val="6"/>
            <c:spPr>
              <a:solidFill>
                <a:srgbClr val="0066CC"/>
              </a:solidFill>
              <a:ln w="12504">
                <a:solidFill>
                  <a:srgbClr val="000000"/>
                </a:solidFill>
                <a:prstDash val="solid"/>
              </a:ln>
            </c:spPr>
          </c:dPt>
          <c:dPt>
            <c:idx val="7"/>
            <c:spPr>
              <a:solidFill>
                <a:srgbClr val="CCCCFF"/>
              </a:solidFill>
              <a:ln w="12504">
                <a:solidFill>
                  <a:srgbClr val="000000"/>
                </a:solidFill>
                <a:prstDash val="solid"/>
              </a:ln>
            </c:spPr>
          </c:dPt>
          <c:cat>
            <c:strRef>
              <c:f>Sheet1!$B$1:$I$1</c:f>
              <c:strCache>
                <c:ptCount val="8"/>
                <c:pt idx="0">
                  <c:v>НДФЛ</c:v>
                </c:pt>
                <c:pt idx="1">
                  <c:v>Акцизы</c:v>
                </c:pt>
                <c:pt idx="2">
                  <c:v>Налоги на совокупный дохо</c:v>
                </c:pt>
                <c:pt idx="3">
                  <c:v>Налог на имущество физ. Лиц</c:v>
                </c:pt>
                <c:pt idx="4">
                  <c:v>Земельный налог</c:v>
                </c:pt>
                <c:pt idx="5">
                  <c:v>Госпошлина</c:v>
                </c:pt>
                <c:pt idx="6">
                  <c:v>Неналоговые доходы</c:v>
                </c:pt>
                <c:pt idx="7">
                  <c:v>Безвозмездные поступления</c:v>
                </c:pt>
              </c:strCache>
            </c:strRef>
          </c:cat>
          <c:val>
            <c:numRef>
              <c:f>Sheet1!$B$4:$I$4</c:f>
              <c:numCache>
                <c:formatCode>General</c:formatCode>
                <c:ptCount val="8"/>
              </c:numCache>
            </c:numRef>
          </c:val>
        </c:ser>
        <c:firstSliceAng val="0"/>
      </c:pieChart>
      <c:spPr>
        <a:noFill/>
        <a:ln w="25008">
          <a:noFill/>
        </a:ln>
      </c:spPr>
    </c:plotArea>
    <c:plotVisOnly val="1"/>
    <c:dispBlanksAs val="zero"/>
  </c:chart>
  <c:spPr>
    <a:noFill/>
    <a:ln>
      <a:noFill/>
    </a:ln>
  </c:spPr>
  <c:txPr>
    <a:bodyPr/>
    <a:lstStyle/>
    <a:p>
      <a:pPr>
        <a:defRPr sz="788" b="1" i="0" u="none" strike="noStrike" baseline="0">
          <a:solidFill>
            <a:srgbClr val="000000"/>
          </a:solidFill>
          <a:latin typeface="Calibri"/>
          <a:ea typeface="Calibri"/>
          <a:cs typeface="Calibri"/>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36086134990837E-2"/>
                  <c:y val="-0.23790709626329357"/>
                </c:manualLayout>
              </c:layout>
              <c:showVal val="1"/>
            </c:dLbl>
            <c:dLbl>
              <c:idx val="3"/>
              <c:layout>
                <c:manualLayout>
                  <c:x val="1.3411033022329577E-2"/>
                  <c:y val="-0.18412569540820611"/>
                </c:manualLayout>
              </c:layout>
              <c:showVal val="1"/>
            </c:dLbl>
            <c:dLbl>
              <c:idx val="4"/>
              <c:layout>
                <c:manualLayout>
                  <c:x val="1.3460485510994527E-2"/>
                  <c:y val="-0.19794437134298307"/>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13082</c:v>
                </c:pt>
                <c:pt idx="1">
                  <c:v>14940</c:v>
                </c:pt>
                <c:pt idx="2">
                  <c:v>19515</c:v>
                </c:pt>
                <c:pt idx="3">
                  <c:v>15095</c:v>
                </c:pt>
                <c:pt idx="4">
                  <c:v>15698</c:v>
                </c:pt>
              </c:numCache>
            </c:numRef>
          </c:val>
        </c:ser>
        <c:shape val="cylinder"/>
        <c:axId val="177185536"/>
        <c:axId val="177187072"/>
        <c:axId val="0"/>
      </c:bar3DChart>
      <c:catAx>
        <c:axId val="177185536"/>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7187072"/>
        <c:crosses val="autoZero"/>
        <c:lblAlgn val="ctr"/>
        <c:lblOffset val="100"/>
      </c:catAx>
      <c:valAx>
        <c:axId val="177187072"/>
        <c:scaling>
          <c:orientation val="minMax"/>
        </c:scaling>
        <c:axPos val="l"/>
        <c:majorGridlines/>
        <c:numFmt formatCode="#,##0" sourceLinked="1"/>
        <c:tickLblPos val="nextTo"/>
        <c:txPr>
          <a:bodyPr/>
          <a:lstStyle/>
          <a:p>
            <a:pPr>
              <a:defRPr sz="1000" baseline="0"/>
            </a:pPr>
            <a:endParaRPr lang="ru-RU"/>
          </a:p>
        </c:txPr>
        <c:crossAx val="177185536"/>
        <c:crosses val="autoZero"/>
        <c:crossBetween val="between"/>
      </c:valAx>
    </c:plotArea>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Государственная пошлина,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7.3307572124611114E-2"/>
          <c:y val="0.26754528402250904"/>
          <c:w val="0.85329104521420063"/>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791553213491E-2"/>
                  <c:y val="-0.21885911059740579"/>
                </c:manualLayout>
              </c:layout>
              <c:showVal val="1"/>
            </c:dLbl>
            <c:dLbl>
              <c:idx val="3"/>
              <c:layout>
                <c:manualLayout>
                  <c:x val="9.0394523541818383E-3"/>
                  <c:y val="-0.21587150496134508"/>
                </c:manualLayout>
              </c:layout>
              <c:showVal val="1"/>
            </c:dLbl>
            <c:dLbl>
              <c:idx val="4"/>
              <c:layout>
                <c:manualLayout>
                  <c:x val="1.1979752276965783E-2"/>
                  <c:y val="-0.21699185707486895"/>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1839</c:v>
                </c:pt>
                <c:pt idx="1">
                  <c:v>2437</c:v>
                </c:pt>
                <c:pt idx="2">
                  <c:v>1643</c:v>
                </c:pt>
                <c:pt idx="3">
                  <c:v>1704</c:v>
                </c:pt>
                <c:pt idx="4">
                  <c:v>1772</c:v>
                </c:pt>
              </c:numCache>
            </c:numRef>
          </c:val>
        </c:ser>
        <c:shape val="cylinder"/>
        <c:axId val="177327488"/>
        <c:axId val="177337472"/>
        <c:axId val="0"/>
      </c:bar3DChart>
      <c:catAx>
        <c:axId val="17732748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7337472"/>
        <c:crosses val="autoZero"/>
        <c:lblAlgn val="ctr"/>
        <c:lblOffset val="100"/>
      </c:catAx>
      <c:valAx>
        <c:axId val="177337472"/>
        <c:scaling>
          <c:orientation val="minMax"/>
        </c:scaling>
        <c:axPos val="l"/>
        <c:majorGridlines/>
        <c:numFmt formatCode="#,##0" sourceLinked="1"/>
        <c:tickLblPos val="nextTo"/>
        <c:txPr>
          <a:bodyPr/>
          <a:lstStyle/>
          <a:p>
            <a:pPr>
              <a:defRPr sz="1000" baseline="0"/>
            </a:pPr>
            <a:endParaRPr lang="ru-RU"/>
          </a:p>
        </c:txPr>
        <c:crossAx val="177327488"/>
        <c:crosses val="autoZero"/>
        <c:crossBetween val="between"/>
      </c:valAx>
    </c:plotArea>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оказания платных услуг (работ) и компенсации затрат государства,</a:t>
            </a:r>
          </a:p>
          <a:p>
            <a:pPr>
              <a:defRPr/>
            </a:pPr>
            <a:r>
              <a:rPr lang="ru-RU" sz="1400" baseline="0" dirty="0" smtClean="0">
                <a:latin typeface="Times New Roman" pitchFamily="18" charset="0"/>
                <a:cs typeface="Times New Roman" pitchFamily="18" charset="0"/>
              </a:rPr>
              <a:t>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tx>
                <c:rich>
                  <a:bodyPr/>
                  <a:lstStyle/>
                  <a:p>
                    <a:r>
                      <a:rPr lang="ru-RU" dirty="0" smtClean="0"/>
                      <a:t>900</a:t>
                    </a:r>
                    <a:endParaRPr lang="en-US" dirty="0"/>
                  </a:p>
                </c:rich>
              </c:tx>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633</c:v>
                </c:pt>
                <c:pt idx="1">
                  <c:v>1310</c:v>
                </c:pt>
                <c:pt idx="2" formatCode="General">
                  <c:v>900</c:v>
                </c:pt>
                <c:pt idx="3" formatCode="General">
                  <c:v>872</c:v>
                </c:pt>
                <c:pt idx="4" formatCode="General">
                  <c:v>907</c:v>
                </c:pt>
              </c:numCache>
            </c:numRef>
          </c:val>
        </c:ser>
        <c:shape val="cylinder"/>
        <c:axId val="176996736"/>
        <c:axId val="176998272"/>
        <c:axId val="0"/>
      </c:bar3DChart>
      <c:catAx>
        <c:axId val="176996736"/>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6998272"/>
        <c:crosses val="autoZero"/>
        <c:lblAlgn val="ctr"/>
        <c:lblOffset val="100"/>
      </c:catAx>
      <c:valAx>
        <c:axId val="176998272"/>
        <c:scaling>
          <c:orientation val="minMax"/>
        </c:scaling>
        <c:axPos val="l"/>
        <c:majorGridlines/>
        <c:numFmt formatCode="#,##0" sourceLinked="1"/>
        <c:tickLblPos val="nextTo"/>
        <c:txPr>
          <a:bodyPr/>
          <a:lstStyle/>
          <a:p>
            <a:pPr>
              <a:defRPr sz="1000" baseline="0"/>
            </a:pPr>
            <a:endParaRPr lang="ru-RU"/>
          </a:p>
        </c:txPr>
        <c:crossAx val="176996736"/>
        <c:crosses val="autoZero"/>
        <c:crossBetween val="between"/>
      </c:valAx>
    </c:plotArea>
    <c:plotVisOnly val="1"/>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                 Платежи при пользовании природными ресурсами,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4835276169775097"/>
          <c:y val="0.28024350785696289"/>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2.2870341770624109E-2"/>
                  <c:y val="-1.8667535885263198E-3"/>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-143</c:v>
                </c:pt>
                <c:pt idx="1">
                  <c:v>4830</c:v>
                </c:pt>
                <c:pt idx="2">
                  <c:v>4800</c:v>
                </c:pt>
                <c:pt idx="3">
                  <c:v>3640</c:v>
                </c:pt>
                <c:pt idx="4">
                  <c:v>3717</c:v>
                </c:pt>
              </c:numCache>
            </c:numRef>
          </c:val>
        </c:ser>
        <c:shape val="cylinder"/>
        <c:axId val="177347584"/>
        <c:axId val="177349376"/>
        <c:axId val="0"/>
      </c:bar3DChart>
      <c:catAx>
        <c:axId val="17734758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7349376"/>
        <c:crosses val="autoZero"/>
        <c:lblAlgn val="ctr"/>
        <c:lblOffset val="100"/>
      </c:catAx>
      <c:valAx>
        <c:axId val="177349376"/>
        <c:scaling>
          <c:orientation val="minMax"/>
        </c:scaling>
        <c:axPos val="l"/>
        <c:majorGridlines/>
        <c:numFmt formatCode="#,##0" sourceLinked="1"/>
        <c:tickLblPos val="nextTo"/>
        <c:txPr>
          <a:bodyPr/>
          <a:lstStyle/>
          <a:p>
            <a:pPr>
              <a:defRPr sz="1000" baseline="0"/>
            </a:pPr>
            <a:endParaRPr lang="ru-RU"/>
          </a:p>
        </c:txPr>
        <c:crossAx val="177347584"/>
        <c:crosses val="autoZero"/>
        <c:crossBetween val="between"/>
      </c:valAx>
    </c:plotArea>
    <c:plotVisOnly val="1"/>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Штрафы, санкции, возмещение ущерба, тыс. рублей</a:t>
            </a:r>
            <a:endParaRPr lang="ru-RU" sz="1400" dirty="0">
              <a:latin typeface="Times New Roman" pitchFamily="18" charset="0"/>
              <a:cs typeface="Times New Roman" pitchFamily="18" charset="0"/>
            </a:endParaRPr>
          </a:p>
        </c:rich>
      </c:tx>
      <c:layout>
        <c:manualLayout>
          <c:xMode val="edge"/>
          <c:yMode val="edge"/>
          <c:x val="0.270231116377884"/>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2547</c:v>
                </c:pt>
                <c:pt idx="1">
                  <c:v>228</c:v>
                </c:pt>
                <c:pt idx="2" formatCode="General">
                  <c:v>115</c:v>
                </c:pt>
                <c:pt idx="3" formatCode="General">
                  <c:v>115</c:v>
                </c:pt>
                <c:pt idx="4" formatCode="General">
                  <c:v>115</c:v>
                </c:pt>
              </c:numCache>
            </c:numRef>
          </c:val>
        </c:ser>
        <c:shape val="cylinder"/>
        <c:axId val="177219072"/>
        <c:axId val="177220608"/>
        <c:axId val="0"/>
      </c:bar3DChart>
      <c:catAx>
        <c:axId val="17721907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7220608"/>
        <c:crosses val="autoZero"/>
        <c:lblAlgn val="ctr"/>
        <c:lblOffset val="100"/>
      </c:catAx>
      <c:valAx>
        <c:axId val="177220608"/>
        <c:scaling>
          <c:orientation val="minMax"/>
        </c:scaling>
        <c:axPos val="l"/>
        <c:majorGridlines/>
        <c:numFmt formatCode="#,##0" sourceLinked="1"/>
        <c:tickLblPos val="nextTo"/>
        <c:txPr>
          <a:bodyPr/>
          <a:lstStyle/>
          <a:p>
            <a:pPr>
              <a:defRPr sz="1000" baseline="0"/>
            </a:pPr>
            <a:endParaRPr lang="ru-RU"/>
          </a:p>
        </c:txPr>
        <c:crossAx val="177219072"/>
        <c:crosses val="autoZero"/>
        <c:crossBetween val="between"/>
      </c:valAx>
    </c:plotArea>
    <c:plotVisOnly val="1"/>
  </c:chart>
  <c:txPr>
    <a:bodyPr/>
    <a:lstStyle/>
    <a:p>
      <a:pPr>
        <a:defRPr sz="1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продажи материальных и нематериальных активов, тыс. рублей</a:t>
            </a:r>
            <a:endParaRPr lang="ru-RU" sz="1400" dirty="0">
              <a:latin typeface="Times New Roman" pitchFamily="18" charset="0"/>
              <a:cs typeface="Times New Roman" pitchFamily="18" charset="0"/>
            </a:endParaRPr>
          </a:p>
        </c:rich>
      </c:tx>
      <c:layout>
        <c:manualLayout>
          <c:xMode val="edge"/>
          <c:yMode val="edge"/>
          <c:x val="0.14054167800669984"/>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75749371581E-2"/>
                  <c:y val="-0.211389596573252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tx>
                <c:rich>
                  <a:bodyPr/>
                  <a:lstStyle/>
                  <a:p>
                    <a:r>
                      <a:rPr lang="ru-RU" dirty="0" smtClean="0"/>
                      <a:t> </a:t>
                    </a:r>
                    <a:r>
                      <a:rPr lang="en-US" dirty="0" smtClean="0"/>
                      <a:t>27</a:t>
                    </a:r>
                    <a:r>
                      <a:rPr lang="ru-RU" dirty="0" smtClean="0"/>
                      <a:t> </a:t>
                    </a:r>
                    <a:r>
                      <a:rPr lang="en-US" dirty="0" smtClean="0"/>
                      <a:t>559</a:t>
                    </a:r>
                    <a:endParaRPr lang="en-US" dirty="0"/>
                  </a:p>
                </c:rich>
              </c:tx>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1406</c:v>
                </c:pt>
                <c:pt idx="1">
                  <c:v>1976</c:v>
                </c:pt>
                <c:pt idx="2" formatCode="General">
                  <c:v>27559</c:v>
                </c:pt>
                <c:pt idx="3" formatCode="General">
                  <c:v>581</c:v>
                </c:pt>
                <c:pt idx="4" formatCode="General">
                  <c:v>605</c:v>
                </c:pt>
              </c:numCache>
            </c:numRef>
          </c:val>
        </c:ser>
        <c:shape val="cylinder"/>
        <c:axId val="177253376"/>
        <c:axId val="177931008"/>
        <c:axId val="0"/>
      </c:bar3DChart>
      <c:catAx>
        <c:axId val="177253376"/>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7931008"/>
        <c:crosses val="autoZero"/>
        <c:lblAlgn val="ctr"/>
        <c:lblOffset val="100"/>
      </c:catAx>
      <c:valAx>
        <c:axId val="177931008"/>
        <c:scaling>
          <c:orientation val="minMax"/>
        </c:scaling>
        <c:axPos val="l"/>
        <c:majorGridlines/>
        <c:numFmt formatCode="#,##0" sourceLinked="1"/>
        <c:tickLblPos val="nextTo"/>
        <c:txPr>
          <a:bodyPr/>
          <a:lstStyle/>
          <a:p>
            <a:pPr>
              <a:defRPr sz="1000" baseline="0"/>
            </a:pPr>
            <a:endParaRPr lang="ru-RU"/>
          </a:p>
        </c:txPr>
        <c:crossAx val="177253376"/>
        <c:crosses val="autoZero"/>
        <c:crossBetween val="between"/>
      </c:valAx>
    </c:plotArea>
    <c:plotVisOnly val="1"/>
  </c:chart>
  <c:txPr>
    <a:bodyPr/>
    <a:lstStyle/>
    <a:p>
      <a:pPr>
        <a:defRPr sz="1800"/>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70"/>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6.8965517241379309E-2"/>
          <c:y val="2.8419182948490228E-2"/>
          <c:w val="0.81090100111234709"/>
          <c:h val="0.89165186500889115"/>
        </c:manualLayout>
      </c:layout>
      <c:bar3DChart>
        <c:barDir val="col"/>
        <c:grouping val="clustered"/>
        <c:ser>
          <c:idx val="0"/>
          <c:order val="0"/>
          <c:tx>
            <c:strRef>
              <c:f>Sheet1!$A$2</c:f>
              <c:strCache>
                <c:ptCount val="1"/>
                <c:pt idx="0">
                  <c:v>Дотации</c:v>
                </c:pt>
              </c:strCache>
            </c:strRef>
          </c:tx>
          <c:spPr>
            <a:solidFill>
              <a:srgbClr val="9999FF"/>
            </a:solidFill>
            <a:ln w="12672">
              <a:solidFill>
                <a:srgbClr val="000000"/>
              </a:solidFill>
              <a:prstDash val="solid"/>
            </a:ln>
          </c:spPr>
          <c:dLbls>
            <c:dLbl>
              <c:idx val="0"/>
              <c:layout>
                <c:manualLayout>
                  <c:x val="-6.905636244201597E-3"/>
                  <c:y val="-1.2877290862202434E-2"/>
                </c:manualLayout>
              </c:layout>
              <c:tx>
                <c:rich>
                  <a:bodyPr/>
                  <a:lstStyle/>
                  <a:p>
                    <a:r>
                      <a:rPr lang="ru-RU" dirty="0" smtClean="0"/>
                      <a:t>218 290</a:t>
                    </a:r>
                    <a:endParaRPr lang="ru-RU" dirty="0"/>
                  </a:p>
                </c:rich>
              </c:tx>
            </c:dLbl>
            <c:dLbl>
              <c:idx val="1"/>
              <c:layout>
                <c:manualLayout>
                  <c:x val="1.3216539773763208E-3"/>
                  <c:y val="-9.723470430070583E-3"/>
                </c:manualLayout>
              </c:layout>
              <c:tx>
                <c:rich>
                  <a:bodyPr/>
                  <a:lstStyle/>
                  <a:p>
                    <a:r>
                      <a:rPr lang="ru-RU" dirty="0" smtClean="0"/>
                      <a:t>246 897</a:t>
                    </a:r>
                    <a:endParaRPr lang="ru-RU" dirty="0"/>
                  </a:p>
                </c:rich>
              </c:tx>
            </c:dLbl>
            <c:dLbl>
              <c:idx val="2"/>
              <c:layout>
                <c:manualLayout>
                  <c:x val="1.0700558791782945E-2"/>
                  <c:y val="-1.3212222817697525E-2"/>
                </c:manualLayout>
              </c:layout>
              <c:tx>
                <c:rich>
                  <a:bodyPr/>
                  <a:lstStyle/>
                  <a:p>
                    <a:r>
                      <a:rPr lang="ru-RU" dirty="0" smtClean="0"/>
                      <a:t>136 035</a:t>
                    </a:r>
                    <a:endParaRPr lang="ru-RU" dirty="0"/>
                  </a:p>
                </c:rich>
              </c:tx>
            </c:dLbl>
            <c:dLbl>
              <c:idx val="3"/>
              <c:layout>
                <c:manualLayout>
                  <c:x val="3.9936683768994142E-3"/>
                  <c:y val="-1.2855120858583783E-2"/>
                </c:manualLayout>
              </c:layout>
              <c:tx>
                <c:rich>
                  <a:bodyPr/>
                  <a:lstStyle/>
                  <a:p>
                    <a:r>
                      <a:rPr lang="ru-RU" dirty="0"/>
                      <a:t> </a:t>
                    </a:r>
                    <a:r>
                      <a:rPr lang="ru-RU" dirty="0" smtClean="0"/>
                      <a:t>74 843</a:t>
                    </a:r>
                    <a:endParaRPr lang="ru-RU" dirty="0"/>
                  </a:p>
                </c:rich>
              </c:tx>
            </c:dLbl>
            <c:dLbl>
              <c:idx val="4"/>
              <c:layout>
                <c:manualLayout>
                  <c:x val="4.1492387872684834E-3"/>
                  <c:y val="-1.6339659113291466E-2"/>
                </c:manualLayout>
              </c:layout>
              <c:tx>
                <c:rich>
                  <a:bodyPr/>
                  <a:lstStyle/>
                  <a:p>
                    <a:r>
                      <a:rPr lang="ru-RU" dirty="0" smtClean="0"/>
                      <a:t>62 720</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2020</c:v>
                </c:pt>
                <c:pt idx="1">
                  <c:v>План 2021г.</c:v>
                </c:pt>
                <c:pt idx="2">
                  <c:v>Прогноз 2022г.</c:v>
                </c:pt>
                <c:pt idx="3">
                  <c:v>Прогноз 2023г.</c:v>
                </c:pt>
                <c:pt idx="4">
                  <c:v>Прогноз 2024г.</c:v>
                </c:pt>
              </c:strCache>
            </c:strRef>
          </c:cat>
          <c:val>
            <c:numRef>
              <c:f>Sheet1!$B$2:$F$2</c:f>
              <c:numCache>
                <c:formatCode>#,##0</c:formatCode>
                <c:ptCount val="5"/>
                <c:pt idx="0">
                  <c:v>218290</c:v>
                </c:pt>
                <c:pt idx="1">
                  <c:v>246897</c:v>
                </c:pt>
                <c:pt idx="2">
                  <c:v>136035</c:v>
                </c:pt>
                <c:pt idx="3">
                  <c:v>74843</c:v>
                </c:pt>
                <c:pt idx="4" formatCode="General">
                  <c:v>62720</c:v>
                </c:pt>
              </c:numCache>
            </c:numRef>
          </c:val>
        </c:ser>
        <c:ser>
          <c:idx val="1"/>
          <c:order val="1"/>
          <c:tx>
            <c:strRef>
              <c:f>Sheet1!$A$3</c:f>
              <c:strCache>
                <c:ptCount val="1"/>
                <c:pt idx="0">
                  <c:v>Субсидии</c:v>
                </c:pt>
              </c:strCache>
            </c:strRef>
          </c:tx>
          <c:spPr>
            <a:solidFill>
              <a:srgbClr val="993366"/>
            </a:solidFill>
            <a:ln w="12672">
              <a:solidFill>
                <a:srgbClr val="000000"/>
              </a:solidFill>
              <a:prstDash val="solid"/>
            </a:ln>
          </c:spPr>
          <c:dLbls>
            <c:dLbl>
              <c:idx val="0"/>
              <c:layout>
                <c:manualLayout>
                  <c:x val="1.6425179487624746E-3"/>
                  <c:y val="-1.6456555496008086E-2"/>
                </c:manualLayout>
              </c:layout>
              <c:tx>
                <c:rich>
                  <a:bodyPr/>
                  <a:lstStyle/>
                  <a:p>
                    <a:r>
                      <a:rPr lang="ru-RU" dirty="0" smtClean="0"/>
                      <a:t>38 616</a:t>
                    </a:r>
                    <a:endParaRPr lang="ru-RU" dirty="0"/>
                  </a:p>
                </c:rich>
              </c:tx>
            </c:dLbl>
            <c:dLbl>
              <c:idx val="1"/>
              <c:layout>
                <c:manualLayout>
                  <c:x val="3.8684249364088611E-3"/>
                  <c:y val="-1.3408271610027852E-2"/>
                </c:manualLayout>
              </c:layout>
              <c:tx>
                <c:rich>
                  <a:bodyPr/>
                  <a:lstStyle/>
                  <a:p>
                    <a:r>
                      <a:rPr lang="ru-RU" dirty="0"/>
                      <a:t> </a:t>
                    </a:r>
                    <a:r>
                      <a:rPr lang="ru-RU" dirty="0" smtClean="0"/>
                      <a:t>61 743</a:t>
                    </a:r>
                    <a:endParaRPr lang="ru-RU" dirty="0"/>
                  </a:p>
                </c:rich>
              </c:tx>
            </c:dLbl>
            <c:dLbl>
              <c:idx val="2"/>
              <c:layout>
                <c:manualLayout>
                  <c:x val="-3.5613354284408012E-3"/>
                  <c:y val="-1.2557749653021122E-2"/>
                </c:manualLayout>
              </c:layout>
              <c:tx>
                <c:rich>
                  <a:bodyPr/>
                  <a:lstStyle/>
                  <a:p>
                    <a:r>
                      <a:rPr lang="ru-RU" dirty="0" smtClean="0"/>
                      <a:t>34 869</a:t>
                    </a:r>
                    <a:endParaRPr lang="ru-RU" dirty="0"/>
                  </a:p>
                </c:rich>
              </c:tx>
            </c:dLbl>
            <c:dLbl>
              <c:idx val="3"/>
              <c:layout>
                <c:manualLayout>
                  <c:x val="5.1034965723000172E-3"/>
                  <c:y val="-5.6084612460091804E-3"/>
                </c:manualLayout>
              </c:layout>
              <c:tx>
                <c:rich>
                  <a:bodyPr/>
                  <a:lstStyle/>
                  <a:p>
                    <a:r>
                      <a:rPr lang="ru-RU" dirty="0"/>
                      <a:t> </a:t>
                    </a:r>
                    <a:r>
                      <a:rPr lang="ru-RU" dirty="0" smtClean="0"/>
                      <a:t>10 240</a:t>
                    </a:r>
                    <a:endParaRPr lang="ru-RU" dirty="0"/>
                  </a:p>
                </c:rich>
              </c:tx>
            </c:dLbl>
            <c:dLbl>
              <c:idx val="4"/>
              <c:layout>
                <c:manualLayout>
                  <c:x val="3.8343939091407412E-3"/>
                  <c:y val="-7.5841566924553334E-3"/>
                </c:manualLayout>
              </c:layout>
              <c:tx>
                <c:rich>
                  <a:bodyPr/>
                  <a:lstStyle/>
                  <a:p>
                    <a:r>
                      <a:rPr lang="ru-RU" dirty="0" smtClean="0"/>
                      <a:t>10 651</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2020</c:v>
                </c:pt>
                <c:pt idx="1">
                  <c:v>План 2021г.</c:v>
                </c:pt>
                <c:pt idx="2">
                  <c:v>Прогноз 2022г.</c:v>
                </c:pt>
                <c:pt idx="3">
                  <c:v>Прогноз 2023г.</c:v>
                </c:pt>
                <c:pt idx="4">
                  <c:v>Прогноз 2024г.</c:v>
                </c:pt>
              </c:strCache>
            </c:strRef>
          </c:cat>
          <c:val>
            <c:numRef>
              <c:f>Sheet1!$B$3:$F$3</c:f>
              <c:numCache>
                <c:formatCode>#,##0</c:formatCode>
                <c:ptCount val="5"/>
                <c:pt idx="0">
                  <c:v>38616</c:v>
                </c:pt>
                <c:pt idx="1">
                  <c:v>61743</c:v>
                </c:pt>
                <c:pt idx="2">
                  <c:v>34869</c:v>
                </c:pt>
                <c:pt idx="3" formatCode="General">
                  <c:v>10240</c:v>
                </c:pt>
                <c:pt idx="4" formatCode="General">
                  <c:v>10651</c:v>
                </c:pt>
              </c:numCache>
            </c:numRef>
          </c:val>
        </c:ser>
        <c:ser>
          <c:idx val="2"/>
          <c:order val="2"/>
          <c:tx>
            <c:strRef>
              <c:f>Sheet1!$A$4</c:f>
              <c:strCache>
                <c:ptCount val="1"/>
                <c:pt idx="0">
                  <c:v>Субвенции</c:v>
                </c:pt>
              </c:strCache>
            </c:strRef>
          </c:tx>
          <c:spPr>
            <a:solidFill>
              <a:srgbClr val="FFFFCC"/>
            </a:solidFill>
            <a:ln w="12672">
              <a:solidFill>
                <a:srgbClr val="000000"/>
              </a:solidFill>
              <a:prstDash val="solid"/>
            </a:ln>
          </c:spPr>
          <c:dLbls>
            <c:dLbl>
              <c:idx val="0"/>
              <c:layout>
                <c:manualLayout>
                  <c:x val="1.1889098206715467E-2"/>
                  <c:y val="-2.0753871734619601E-2"/>
                </c:manualLayout>
              </c:layout>
              <c:tx>
                <c:rich>
                  <a:bodyPr/>
                  <a:lstStyle/>
                  <a:p>
                    <a:r>
                      <a:rPr lang="ru-RU" dirty="0" smtClean="0"/>
                      <a:t>210 506</a:t>
                    </a:r>
                    <a:endParaRPr lang="ru-RU" dirty="0"/>
                  </a:p>
                </c:rich>
              </c:tx>
            </c:dLbl>
            <c:dLbl>
              <c:idx val="1"/>
              <c:layout>
                <c:manualLayout>
                  <c:x val="8.3168821096923223E-3"/>
                  <c:y val="-1.0672200006412821E-2"/>
                </c:manualLayout>
              </c:layout>
              <c:tx>
                <c:rich>
                  <a:bodyPr/>
                  <a:lstStyle/>
                  <a:p>
                    <a:r>
                      <a:rPr lang="ru-RU" dirty="0" smtClean="0"/>
                      <a:t>220 882</a:t>
                    </a:r>
                    <a:endParaRPr lang="ru-RU" dirty="0"/>
                  </a:p>
                </c:rich>
              </c:tx>
            </c:dLbl>
            <c:dLbl>
              <c:idx val="2"/>
              <c:layout>
                <c:manualLayout>
                  <c:x val="7.7239725823658534E-3"/>
                  <c:y val="-9.6616815889003747E-3"/>
                </c:manualLayout>
              </c:layout>
              <c:tx>
                <c:rich>
                  <a:bodyPr/>
                  <a:lstStyle/>
                  <a:p>
                    <a:r>
                      <a:rPr lang="ru-RU" dirty="0" smtClean="0"/>
                      <a:t>235 473</a:t>
                    </a:r>
                    <a:endParaRPr lang="ru-RU" dirty="0"/>
                  </a:p>
                </c:rich>
              </c:tx>
            </c:dLbl>
            <c:dLbl>
              <c:idx val="3"/>
              <c:layout>
                <c:manualLayout>
                  <c:x val="7.1703605957746091E-3"/>
                  <c:y val="-7.1521164566471056E-3"/>
                </c:manualLayout>
              </c:layout>
              <c:tx>
                <c:rich>
                  <a:bodyPr/>
                  <a:lstStyle/>
                  <a:p>
                    <a:r>
                      <a:rPr lang="ru-RU" dirty="0" smtClean="0"/>
                      <a:t>242 785</a:t>
                    </a:r>
                    <a:endParaRPr lang="ru-RU" dirty="0"/>
                  </a:p>
                </c:rich>
              </c:tx>
            </c:dLbl>
            <c:dLbl>
              <c:idx val="4"/>
              <c:layout>
                <c:manualLayout>
                  <c:x val="8.5277623063831007E-3"/>
                  <c:y val="-1.4653100894727081E-2"/>
                </c:manualLayout>
              </c:layout>
              <c:tx>
                <c:rich>
                  <a:bodyPr/>
                  <a:lstStyle/>
                  <a:p>
                    <a:r>
                      <a:rPr lang="ru-RU" dirty="0" smtClean="0"/>
                      <a:t>247 537</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2020</c:v>
                </c:pt>
                <c:pt idx="1">
                  <c:v>План 2021г.</c:v>
                </c:pt>
                <c:pt idx="2">
                  <c:v>Прогноз 2022г.</c:v>
                </c:pt>
                <c:pt idx="3">
                  <c:v>Прогноз 2023г.</c:v>
                </c:pt>
                <c:pt idx="4">
                  <c:v>Прогноз 2024г.</c:v>
                </c:pt>
              </c:strCache>
            </c:strRef>
          </c:cat>
          <c:val>
            <c:numRef>
              <c:f>Sheet1!$B$4:$F$4</c:f>
              <c:numCache>
                <c:formatCode>#,##0</c:formatCode>
                <c:ptCount val="5"/>
                <c:pt idx="0">
                  <c:v>210506</c:v>
                </c:pt>
                <c:pt idx="1">
                  <c:v>220882</c:v>
                </c:pt>
                <c:pt idx="2">
                  <c:v>235473</c:v>
                </c:pt>
                <c:pt idx="3" formatCode="General">
                  <c:v>242785</c:v>
                </c:pt>
                <c:pt idx="4" formatCode="General">
                  <c:v>247537</c:v>
                </c:pt>
              </c:numCache>
            </c:numRef>
          </c:val>
        </c:ser>
        <c:ser>
          <c:idx val="3"/>
          <c:order val="3"/>
          <c:tx>
            <c:strRef>
              <c:f>Sheet1!$A$5</c:f>
              <c:strCache>
                <c:ptCount val="1"/>
                <c:pt idx="0">
                  <c:v>Иные МБТ</c:v>
                </c:pt>
              </c:strCache>
            </c:strRef>
          </c:tx>
          <c:spPr>
            <a:solidFill>
              <a:srgbClr val="CCFFFF"/>
            </a:solidFill>
            <a:ln w="12672">
              <a:solidFill>
                <a:srgbClr val="000000"/>
              </a:solidFill>
              <a:prstDash val="solid"/>
            </a:ln>
          </c:spPr>
          <c:dLbls>
            <c:dLbl>
              <c:idx val="0"/>
              <c:layout>
                <c:manualLayout>
                  <c:x val="2.0266634256164505E-2"/>
                  <c:y val="-1.1634671320535285E-2"/>
                </c:manualLayout>
              </c:layout>
              <c:tx>
                <c:rich>
                  <a:bodyPr/>
                  <a:lstStyle/>
                  <a:p>
                    <a:r>
                      <a:rPr lang="ru-RU" sz="1100" b="1" i="0" strike="noStrike" dirty="0" smtClean="0">
                        <a:solidFill>
                          <a:srgbClr val="000000"/>
                        </a:solidFill>
                        <a:latin typeface="Calibri"/>
                        <a:cs typeface="Calibri"/>
                      </a:rPr>
                      <a:t>7 226</a:t>
                    </a:r>
                    <a:endParaRPr lang="ru-RU" sz="1100" b="1" i="0" strike="noStrike" dirty="0">
                      <a:solidFill>
                        <a:srgbClr val="000000"/>
                      </a:solidFill>
                      <a:latin typeface="Calibri"/>
                      <a:cs typeface="Calibri"/>
                    </a:endParaRPr>
                  </a:p>
                </c:rich>
              </c:tx>
            </c:dLbl>
            <c:dLbl>
              <c:idx val="1"/>
              <c:layout>
                <c:manualLayout>
                  <c:x val="1.6154783298173745E-2"/>
                  <c:y val="-9.2615648174869183E-3"/>
                </c:manualLayout>
              </c:layout>
              <c:tx>
                <c:rich>
                  <a:bodyPr/>
                  <a:lstStyle/>
                  <a:p>
                    <a:pPr>
                      <a:defRPr sz="1098" b="1" i="0" u="none" strike="noStrike" baseline="0">
                        <a:solidFill>
                          <a:srgbClr val="000000"/>
                        </a:solidFill>
                        <a:latin typeface="Calibri"/>
                        <a:ea typeface="Calibri"/>
                        <a:cs typeface="Calibri"/>
                      </a:defRPr>
                    </a:pPr>
                    <a:r>
                      <a:rPr lang="ru-RU" dirty="0" smtClean="0"/>
                      <a:t>62 907</a:t>
                    </a:r>
                    <a:endParaRPr lang="ru-RU" dirty="0"/>
                  </a:p>
                </c:rich>
              </c:tx>
              <c:spPr>
                <a:noFill/>
                <a:ln w="25344">
                  <a:noFill/>
                </a:ln>
              </c:spPr>
            </c:dLbl>
            <c:dLbl>
              <c:idx val="2"/>
              <c:layout>
                <c:manualLayout>
                  <c:x val="1.7640573318633043E-2"/>
                  <c:y val="0"/>
                </c:manualLayout>
              </c:layout>
              <c:tx>
                <c:rich>
                  <a:bodyPr/>
                  <a:lstStyle/>
                  <a:p>
                    <a:r>
                      <a:rPr lang="ru-RU" dirty="0" smtClean="0"/>
                      <a:t> </a:t>
                    </a:r>
                    <a:r>
                      <a:rPr lang="ru-RU" sz="1100" dirty="0"/>
                      <a:t>55 216</a:t>
                    </a:r>
                  </a:p>
                </c:rich>
              </c:tx>
              <c:showVal val="1"/>
              <c:showCatName val="1"/>
              <c:showSerName val="1"/>
            </c:dLbl>
            <c:dLbl>
              <c:idx val="3"/>
              <c:layout>
                <c:manualLayout>
                  <c:x val="1.1760382212421925E-2"/>
                  <c:y val="0"/>
                </c:manualLayout>
              </c:layout>
              <c:tx>
                <c:rich>
                  <a:bodyPr/>
                  <a:lstStyle/>
                  <a:p>
                    <a:r>
                      <a:rPr lang="ru-RU" dirty="0" smtClean="0"/>
                      <a:t> </a:t>
                    </a:r>
                    <a:r>
                      <a:rPr lang="ru-RU" sz="1100" dirty="0"/>
                      <a:t>5 216</a:t>
                    </a:r>
                  </a:p>
                </c:rich>
              </c:tx>
              <c:showVal val="1"/>
              <c:showCatName val="1"/>
              <c:showSerName val="1"/>
            </c:dLbl>
            <c:spPr>
              <a:noFill/>
              <a:ln w="25344">
                <a:noFill/>
              </a:ln>
            </c:spPr>
            <c:txPr>
              <a:bodyPr/>
              <a:lstStyle/>
              <a:p>
                <a:pPr>
                  <a:defRPr sz="2470"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2020</c:v>
                </c:pt>
                <c:pt idx="1">
                  <c:v>План 2021г.</c:v>
                </c:pt>
                <c:pt idx="2">
                  <c:v>Прогноз 2022г.</c:v>
                </c:pt>
                <c:pt idx="3">
                  <c:v>Прогноз 2023г.</c:v>
                </c:pt>
                <c:pt idx="4">
                  <c:v>Прогноз 2024г.</c:v>
                </c:pt>
              </c:strCache>
            </c:strRef>
          </c:cat>
          <c:val>
            <c:numRef>
              <c:f>Sheet1!$B$5:$F$5</c:f>
              <c:numCache>
                <c:formatCode>#,##0</c:formatCode>
                <c:ptCount val="5"/>
                <c:pt idx="0">
                  <c:v>7226</c:v>
                </c:pt>
                <c:pt idx="1">
                  <c:v>62907</c:v>
                </c:pt>
              </c:numCache>
            </c:numRef>
          </c:val>
        </c:ser>
        <c:gapDepth val="0"/>
        <c:shape val="box"/>
        <c:axId val="178100096"/>
        <c:axId val="178101632"/>
        <c:axId val="0"/>
      </c:bar3DChart>
      <c:catAx>
        <c:axId val="178100096"/>
        <c:scaling>
          <c:orientation val="minMax"/>
        </c:scaling>
        <c:axPos val="b"/>
        <c:numFmt formatCode="General" sourceLinked="1"/>
        <c:tickLblPos val="low"/>
        <c:spPr>
          <a:ln w="3168">
            <a:solidFill>
              <a:srgbClr val="000000"/>
            </a:solidFill>
            <a:prstDash val="solid"/>
          </a:ln>
        </c:spPr>
        <c:txPr>
          <a:bodyPr rot="0" vert="horz"/>
          <a:lstStyle/>
          <a:p>
            <a:pPr>
              <a:defRPr sz="1098" b="1" i="0" u="none" strike="noStrike" baseline="0">
                <a:solidFill>
                  <a:srgbClr val="000000"/>
                </a:solidFill>
                <a:latin typeface="Calibri"/>
                <a:ea typeface="Calibri"/>
                <a:cs typeface="Calibri"/>
              </a:defRPr>
            </a:pPr>
            <a:endParaRPr lang="ru-RU"/>
          </a:p>
        </c:txPr>
        <c:crossAx val="178101632"/>
        <c:crosses val="autoZero"/>
        <c:auto val="1"/>
        <c:lblAlgn val="ctr"/>
        <c:lblOffset val="100"/>
        <c:tickLblSkip val="1"/>
        <c:tickMarkSkip val="1"/>
      </c:catAx>
      <c:valAx>
        <c:axId val="178101632"/>
        <c:scaling>
          <c:orientation val="minMax"/>
        </c:scaling>
        <c:axPos val="l"/>
        <c:majorGridlines>
          <c:spPr>
            <a:ln w="3168">
              <a:solidFill>
                <a:srgbClr val="000000"/>
              </a:solidFill>
              <a:prstDash val="solid"/>
            </a:ln>
          </c:spPr>
        </c:majorGridlines>
        <c:numFmt formatCode="#,##0" sourceLinked="1"/>
        <c:tickLblPos val="nextTo"/>
        <c:spPr>
          <a:ln w="3168">
            <a:solidFill>
              <a:srgbClr val="000000"/>
            </a:solidFill>
            <a:prstDash val="solid"/>
          </a:ln>
        </c:spPr>
        <c:txPr>
          <a:bodyPr rot="0" vert="horz"/>
          <a:lstStyle/>
          <a:p>
            <a:pPr>
              <a:defRPr sz="1098" b="1" i="0" u="none" strike="noStrike" baseline="0">
                <a:solidFill>
                  <a:srgbClr val="000000"/>
                </a:solidFill>
                <a:latin typeface="Calibri"/>
                <a:ea typeface="Calibri"/>
                <a:cs typeface="Calibri"/>
              </a:defRPr>
            </a:pPr>
            <a:endParaRPr lang="ru-RU"/>
          </a:p>
        </c:txPr>
        <c:crossAx val="178100096"/>
        <c:crosses val="autoZero"/>
        <c:crossBetween val="between"/>
      </c:valAx>
      <c:spPr>
        <a:noFill/>
        <a:ln w="25344">
          <a:noFill/>
        </a:ln>
      </c:spPr>
    </c:plotArea>
    <c:legend>
      <c:legendPos val="r"/>
      <c:layout>
        <c:manualLayout>
          <c:xMode val="edge"/>
          <c:yMode val="edge"/>
          <c:x val="0.8921023359288095"/>
          <c:y val="0.41740674955595614"/>
          <c:w val="0.10344827586206895"/>
          <c:h val="0.16518650088809947"/>
        </c:manualLayout>
      </c:layout>
      <c:spPr>
        <a:noFill/>
        <a:ln w="3168">
          <a:solidFill>
            <a:srgbClr val="000000"/>
          </a:solidFill>
          <a:prstDash val="solid"/>
        </a:ln>
      </c:spPr>
      <c:txPr>
        <a:bodyPr/>
        <a:lstStyle/>
        <a:p>
          <a:pPr>
            <a:defRPr sz="1008" b="1" i="0" u="none" strike="noStrike" baseline="0">
              <a:solidFill>
                <a:srgbClr val="000000"/>
              </a:solidFill>
              <a:latin typeface="Calibri"/>
              <a:ea typeface="Calibri"/>
              <a:cs typeface="Calibri"/>
            </a:defRPr>
          </a:pPr>
          <a:endParaRPr lang="ru-RU"/>
        </a:p>
      </c:txPr>
    </c:legend>
    <c:plotVisOnly val="1"/>
    <c:dispBlanksAs val="gap"/>
  </c:chart>
  <c:spPr>
    <a:noFill/>
    <a:ln>
      <a:noFill/>
    </a:ln>
  </c:spPr>
  <c:txPr>
    <a:bodyPr/>
    <a:lstStyle/>
    <a:p>
      <a:pPr>
        <a:defRPr sz="2470" b="1" i="0" u="none" strike="noStrike" baseline="0">
          <a:solidFill>
            <a:srgbClr val="000000"/>
          </a:solidFill>
          <a:latin typeface="Calibri"/>
          <a:ea typeface="Calibri"/>
          <a:cs typeface="Calibri"/>
        </a:defRPr>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1"/>
      <c:hPercent val="58"/>
      <c:rotY val="44"/>
      <c:depthPercent val="100"/>
      <c:rAngAx val="1"/>
    </c:view3D>
    <c:floor>
      <c:spPr>
        <a:solidFill>
          <a:srgbClr val="C0C0C0"/>
        </a:solidFill>
        <a:ln w="3175">
          <a:solidFill>
            <a:srgbClr val="000000"/>
          </a:solidFill>
          <a:prstDash val="solid"/>
        </a:ln>
      </c:spPr>
    </c:floor>
    <c:sideWall>
      <c:spPr>
        <a:noFill/>
        <a:ln w="12700">
          <a:solidFill>
            <a:srgbClr val="808080"/>
          </a:solidFill>
          <a:prstDash val="solid"/>
        </a:ln>
      </c:spPr>
    </c:sideWall>
    <c:backWall>
      <c:spPr>
        <a:noFill/>
        <a:ln w="12700">
          <a:solidFill>
            <a:srgbClr val="808080"/>
          </a:solidFill>
          <a:prstDash val="solid"/>
        </a:ln>
      </c:spPr>
    </c:backWall>
    <c:plotArea>
      <c:layout>
        <c:manualLayout>
          <c:layoutTarget val="inner"/>
          <c:xMode val="edge"/>
          <c:yMode val="edge"/>
          <c:x val="7.0155902004454346E-2"/>
          <c:y val="1.9011406844106463E-2"/>
          <c:w val="0.92984409799555334"/>
          <c:h val="0.83840304182509506"/>
        </c:manualLayout>
      </c:layout>
      <c:bar3DChart>
        <c:barDir val="col"/>
        <c:grouping val="clustered"/>
        <c:ser>
          <c:idx val="0"/>
          <c:order val="0"/>
          <c:tx>
            <c:strRef>
              <c:f>Sheet1!$A$2</c:f>
              <c:strCache>
                <c:ptCount val="1"/>
              </c:strCache>
            </c:strRef>
          </c:tx>
          <c:spPr>
            <a:solidFill>
              <a:srgbClr val="9999FF"/>
            </a:solidFill>
            <a:ln w="12723">
              <a:solidFill>
                <a:srgbClr val="000000"/>
              </a:solidFill>
              <a:prstDash val="solid"/>
            </a:ln>
          </c:spPr>
          <c:dLbls>
            <c:dLbl>
              <c:idx val="0"/>
              <c:layout>
                <c:manualLayout>
                  <c:x val="2.3095268964046893E-2"/>
                  <c:y val="-1.2276621846850161E-2"/>
                </c:manualLayout>
              </c:layout>
              <c:tx>
                <c:rich>
                  <a:bodyPr/>
                  <a:lstStyle/>
                  <a:p>
                    <a:r>
                      <a:rPr lang="ru-RU" dirty="0" smtClean="0"/>
                      <a:t>25 344</a:t>
                    </a:r>
                    <a:endParaRPr lang="ru-RU" dirty="0"/>
                  </a:p>
                </c:rich>
              </c:tx>
            </c:dLbl>
            <c:dLbl>
              <c:idx val="1"/>
              <c:layout>
                <c:manualLayout>
                  <c:x val="3.1408823622624052E-2"/>
                  <c:y val="-2.2312937139840786E-2"/>
                </c:manualLayout>
              </c:layout>
              <c:tx>
                <c:rich>
                  <a:bodyPr/>
                  <a:lstStyle/>
                  <a:p>
                    <a:r>
                      <a:rPr lang="ru-RU" dirty="0" smtClean="0"/>
                      <a:t>172 968</a:t>
                    </a:r>
                    <a:endParaRPr lang="ru-RU" dirty="0"/>
                  </a:p>
                </c:rich>
              </c:tx>
            </c:dLbl>
            <c:dLbl>
              <c:idx val="2"/>
              <c:layout>
                <c:manualLayout>
                  <c:x val="1.4079996312206276E-2"/>
                  <c:y val="-1.9905081697190467E-2"/>
                </c:manualLayout>
              </c:layout>
              <c:tx>
                <c:rich>
                  <a:bodyPr/>
                  <a:lstStyle/>
                  <a:p>
                    <a:r>
                      <a:rPr lang="ru-RU" dirty="0" smtClean="0"/>
                      <a:t>362 022</a:t>
                    </a:r>
                  </a:p>
                  <a:p>
                    <a:endParaRPr lang="ru-RU" dirty="0"/>
                  </a:p>
                </c:rich>
              </c:tx>
            </c:dLbl>
            <c:dLbl>
              <c:idx val="3"/>
              <c:layout>
                <c:manualLayout>
                  <c:x val="2.7132020133048673E-2"/>
                  <c:y val="-3.6888126414366278E-2"/>
                </c:manualLayout>
              </c:layout>
              <c:tx>
                <c:rich>
                  <a:bodyPr/>
                  <a:lstStyle/>
                  <a:p>
                    <a:r>
                      <a:rPr lang="ru-RU" dirty="0" smtClean="0"/>
                      <a:t>56 097</a:t>
                    </a:r>
                    <a:endParaRPr lang="ru-RU" dirty="0"/>
                  </a:p>
                </c:rich>
              </c:tx>
            </c:dLbl>
            <c:dLbl>
              <c:idx val="4"/>
              <c:layout>
                <c:manualLayout>
                  <c:x val="2.8413874171326892E-2"/>
                  <c:y val="-2.2641192197344534E-2"/>
                </c:manualLayout>
              </c:layout>
              <c:tx>
                <c:rich>
                  <a:bodyPr/>
                  <a:lstStyle/>
                  <a:p>
                    <a:r>
                      <a:rPr lang="ru-RU" dirty="0" smtClean="0"/>
                      <a:t>55 404</a:t>
                    </a:r>
                    <a:endParaRPr lang="ru-RU" dirty="0"/>
                  </a:p>
                </c:rich>
              </c:tx>
            </c:dLbl>
            <c:dLbl>
              <c:idx val="5"/>
              <c:layout>
                <c:manualLayout>
                  <c:x val="2.3902895782374471E-2"/>
                  <c:y val="-2.0113100387591142E-2"/>
                </c:manualLayout>
              </c:layout>
              <c:tx>
                <c:rich>
                  <a:bodyPr/>
                  <a:lstStyle/>
                  <a:p>
                    <a:r>
                      <a:rPr lang="ru-RU" dirty="0" smtClean="0"/>
                      <a:t>7 157</a:t>
                    </a:r>
                    <a:endParaRPr lang="ru-RU" dirty="0"/>
                  </a:p>
                </c:rich>
              </c:tx>
            </c:dLbl>
            <c:dLbl>
              <c:idx val="6"/>
              <c:layout>
                <c:manualLayout>
                  <c:x val="1.9269183009643021E-2"/>
                  <c:y val="2.0377620395215972E-3"/>
                </c:manualLayout>
              </c:layout>
              <c:tx>
                <c:rich>
                  <a:bodyPr/>
                  <a:lstStyle/>
                  <a:p>
                    <a:r>
                      <a:rPr lang="ru-RU" dirty="0" smtClean="0"/>
                      <a:t>63 263</a:t>
                    </a:r>
                  </a:p>
                  <a:p>
                    <a:endParaRPr lang="ru-RU" dirty="0"/>
                  </a:p>
                </c:rich>
              </c:tx>
            </c:dLbl>
            <c:spPr>
              <a:noFill/>
              <a:ln w="25446">
                <a:noFill/>
              </a:ln>
            </c:spPr>
            <c:txPr>
              <a:bodyPr/>
              <a:lstStyle/>
              <a:p>
                <a:pPr>
                  <a:defRPr sz="1202" b="1" i="0" u="none" strike="noStrike" baseline="0">
                    <a:solidFill>
                      <a:srgbClr val="000000"/>
                    </a:solidFill>
                    <a:latin typeface="Calibri"/>
                    <a:ea typeface="Calibri"/>
                    <a:cs typeface="Calibri"/>
                  </a:defRPr>
                </a:pPr>
                <a:endParaRPr lang="ru-RU"/>
              </a:p>
            </c:txPr>
            <c:showVal val="1"/>
          </c:dLbls>
          <c:cat>
            <c:strRef>
              <c:f>Sheet1!$B$1:$H$1</c:f>
              <c:strCache>
                <c:ptCount val="7"/>
                <c:pt idx="0">
                  <c:v>Дорожная деятельность </c:v>
                </c:pt>
                <c:pt idx="1">
                  <c:v>Жилищно-коммунальное хозяйство</c:v>
                </c:pt>
                <c:pt idx="2">
                  <c:v>Образование</c:v>
                </c:pt>
                <c:pt idx="3">
                  <c:v>Культура</c:v>
                </c:pt>
                <c:pt idx="4">
                  <c:v>Социальная политика </c:v>
                </c:pt>
                <c:pt idx="5">
                  <c:v>Физическая культура и спорт</c:v>
                </c:pt>
                <c:pt idx="6">
                  <c:v>Прочие расходы</c:v>
                </c:pt>
              </c:strCache>
            </c:strRef>
          </c:cat>
          <c:val>
            <c:numRef>
              <c:f>Sheet1!$B$2:$H$2</c:f>
              <c:numCache>
                <c:formatCode>#,##0</c:formatCode>
                <c:ptCount val="7"/>
                <c:pt idx="0">
                  <c:v>25344</c:v>
                </c:pt>
                <c:pt idx="1">
                  <c:v>172968</c:v>
                </c:pt>
                <c:pt idx="2">
                  <c:v>362022</c:v>
                </c:pt>
                <c:pt idx="3">
                  <c:v>56097</c:v>
                </c:pt>
                <c:pt idx="4">
                  <c:v>55404</c:v>
                </c:pt>
                <c:pt idx="5">
                  <c:v>7157</c:v>
                </c:pt>
                <c:pt idx="6">
                  <c:v>63263</c:v>
                </c:pt>
              </c:numCache>
            </c:numRef>
          </c:val>
        </c:ser>
        <c:dLbls>
          <c:showVal val="1"/>
        </c:dLbls>
        <c:gapDepth val="0"/>
        <c:shape val="box"/>
        <c:axId val="178094848"/>
        <c:axId val="178096384"/>
        <c:axId val="0"/>
      </c:bar3DChart>
      <c:catAx>
        <c:axId val="178094848"/>
        <c:scaling>
          <c:orientation val="minMax"/>
        </c:scaling>
        <c:axPos val="b"/>
        <c:numFmt formatCode="General" sourceLinked="1"/>
        <c:tickLblPos val="low"/>
        <c:spPr>
          <a:ln w="3181">
            <a:solidFill>
              <a:srgbClr val="000000"/>
            </a:solidFill>
            <a:prstDash val="solid"/>
          </a:ln>
        </c:spPr>
        <c:txPr>
          <a:bodyPr rot="0" vert="horz"/>
          <a:lstStyle/>
          <a:p>
            <a:pPr>
              <a:defRPr sz="1152" b="1" i="0" u="none" strike="noStrike" baseline="0">
                <a:solidFill>
                  <a:srgbClr val="000000"/>
                </a:solidFill>
                <a:latin typeface="Calibri"/>
                <a:ea typeface="Calibri"/>
                <a:cs typeface="Calibri"/>
              </a:defRPr>
            </a:pPr>
            <a:endParaRPr lang="ru-RU"/>
          </a:p>
        </c:txPr>
        <c:crossAx val="178096384"/>
        <c:crosses val="autoZero"/>
        <c:auto val="1"/>
        <c:lblAlgn val="ctr"/>
        <c:lblOffset val="100"/>
        <c:tickLblSkip val="1"/>
        <c:tickMarkSkip val="1"/>
      </c:catAx>
      <c:valAx>
        <c:axId val="178096384"/>
        <c:scaling>
          <c:orientation val="minMax"/>
        </c:scaling>
        <c:axPos val="l"/>
        <c:majorGridlines>
          <c:spPr>
            <a:ln w="3181">
              <a:solidFill>
                <a:srgbClr val="000000"/>
              </a:solidFill>
              <a:prstDash val="solid"/>
            </a:ln>
          </c:spPr>
        </c:majorGridlines>
        <c:numFmt formatCode="#,##0" sourceLinked="1"/>
        <c:tickLblPos val="nextTo"/>
        <c:spPr>
          <a:ln w="3181">
            <a:solidFill>
              <a:srgbClr val="000000"/>
            </a:solidFill>
            <a:prstDash val="solid"/>
          </a:ln>
        </c:spPr>
        <c:txPr>
          <a:bodyPr rot="0" vert="horz"/>
          <a:lstStyle/>
          <a:p>
            <a:pPr>
              <a:defRPr sz="1152" b="1" i="0" u="none" strike="noStrike" baseline="0">
                <a:solidFill>
                  <a:srgbClr val="000000"/>
                </a:solidFill>
                <a:latin typeface="Calibri"/>
                <a:ea typeface="Calibri"/>
                <a:cs typeface="Calibri"/>
              </a:defRPr>
            </a:pPr>
            <a:endParaRPr lang="ru-RU"/>
          </a:p>
        </c:txPr>
        <c:crossAx val="178094848"/>
        <c:crosses val="autoZero"/>
        <c:crossBetween val="between"/>
      </c:valAx>
      <c:spPr>
        <a:noFill/>
        <a:ln w="25446">
          <a:noFill/>
        </a:ln>
      </c:spPr>
    </c:plotArea>
    <c:plotVisOnly val="1"/>
    <c:dispBlanksAs val="gap"/>
  </c:chart>
  <c:spPr>
    <a:noFill/>
    <a:ln>
      <a:noFill/>
    </a:ln>
  </c:spPr>
  <c:txPr>
    <a:bodyPr/>
    <a:lstStyle/>
    <a:p>
      <a:pPr>
        <a:defRPr sz="2304" b="1" i="0" u="none" strike="noStrike" baseline="0">
          <a:solidFill>
            <a:srgbClr val="000000"/>
          </a:solidFill>
          <a:latin typeface="Calibri"/>
          <a:ea typeface="Calibri"/>
          <a:cs typeface="Calibri"/>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9.3827160493828249E-2"/>
          <c:y val="5.0970873786407765E-2"/>
          <c:w val="0.76172839506172862"/>
          <c:h val="0.82766990291262132"/>
        </c:manualLayout>
      </c:layout>
      <c:lineChart>
        <c:grouping val="standard"/>
        <c:ser>
          <c:idx val="0"/>
          <c:order val="0"/>
          <c:tx>
            <c:strRef>
              <c:f>Sheet1!$A$2</c:f>
              <c:strCache>
                <c:ptCount val="1"/>
                <c:pt idx="0">
                  <c:v>Доходы</c:v>
                </c:pt>
              </c:strCache>
            </c:strRef>
          </c:tx>
          <c:spPr>
            <a:ln w="40075">
              <a:solidFill>
                <a:srgbClr val="000080"/>
              </a:solidFill>
              <a:prstDash val="solid"/>
            </a:ln>
          </c:spPr>
          <c:marker>
            <c:symbol val="diamond"/>
            <c:size val="9"/>
            <c:spPr>
              <a:solidFill>
                <a:srgbClr val="000080"/>
              </a:solidFill>
              <a:ln>
                <a:solidFill>
                  <a:srgbClr val="000080"/>
                </a:solidFill>
                <a:prstDash val="solid"/>
              </a:ln>
            </c:spPr>
          </c:marker>
          <c:dLbls>
            <c:dLbl>
              <c:idx val="0"/>
              <c:layout>
                <c:manualLayout>
                  <c:x val="-2.6831901667240841E-2"/>
                  <c:y val="3.3220199549044142E-2"/>
                </c:manualLayout>
              </c:layout>
              <c:tx>
                <c:rich>
                  <a:bodyPr/>
                  <a:lstStyle/>
                  <a:p>
                    <a:r>
                      <a:rPr lang="ru-RU" dirty="0" smtClean="0"/>
                      <a:t>566 330</a:t>
                    </a:r>
                    <a:endParaRPr lang="ru-RU" dirty="0"/>
                  </a:p>
                </c:rich>
              </c:tx>
              <c:dLblPos val="r"/>
            </c:dLbl>
            <c:dLbl>
              <c:idx val="1"/>
              <c:layout>
                <c:manualLayout>
                  <c:x val="-4.4145181531689975E-2"/>
                  <c:y val="4.4160939986691086E-2"/>
                </c:manualLayout>
              </c:layout>
              <c:tx>
                <c:rich>
                  <a:bodyPr/>
                  <a:lstStyle/>
                  <a:p>
                    <a:r>
                      <a:rPr lang="ru-RU" dirty="0" smtClean="0"/>
                      <a:t>809 426</a:t>
                    </a:r>
                    <a:endParaRPr lang="ru-RU" dirty="0"/>
                  </a:p>
                </c:rich>
              </c:tx>
              <c:dLblPos val="r"/>
            </c:dLbl>
            <c:dLbl>
              <c:idx val="2"/>
              <c:layout>
                <c:manualLayout>
                  <c:x val="-8.6514667020475139E-3"/>
                  <c:y val="1.2901989245111983E-3"/>
                </c:manualLayout>
              </c:layout>
              <c:tx>
                <c:rich>
                  <a:bodyPr/>
                  <a:lstStyle/>
                  <a:p>
                    <a:r>
                      <a:rPr lang="ru-RU" dirty="0" smtClean="0"/>
                      <a:t>645 307</a:t>
                    </a:r>
                    <a:endParaRPr lang="ru-RU" dirty="0"/>
                  </a:p>
                </c:rich>
              </c:tx>
              <c:dLblPos val="r"/>
            </c:dLbl>
            <c:spPr>
              <a:noFill/>
              <a:ln w="26717">
                <a:noFill/>
              </a:ln>
            </c:spPr>
            <c:txPr>
              <a:bodyPr/>
              <a:lstStyle/>
              <a:p>
                <a:pPr>
                  <a:defRPr sz="1157" b="1" i="0" u="none" strike="noStrike" baseline="0">
                    <a:solidFill>
                      <a:srgbClr val="000000"/>
                    </a:solidFill>
                    <a:latin typeface="Times New Roman"/>
                    <a:ea typeface="Times New Roman"/>
                    <a:cs typeface="Times New Roman"/>
                  </a:defRPr>
                </a:pPr>
                <a:endParaRPr lang="ru-RU"/>
              </a:p>
            </c:txPr>
            <c:showVal val="1"/>
            <c:showCatName val="1"/>
            <c:showSerName val="1"/>
          </c:dLbls>
          <c:cat>
            <c:strRef>
              <c:f>Sheet1!$B$1:$E$1</c:f>
              <c:strCache>
                <c:ptCount val="3"/>
                <c:pt idx="0">
                  <c:v>2020 год</c:v>
                </c:pt>
                <c:pt idx="1">
                  <c:v>2021 год</c:v>
                </c:pt>
                <c:pt idx="2">
                  <c:v>2022 год</c:v>
                </c:pt>
              </c:strCache>
            </c:strRef>
          </c:cat>
          <c:val>
            <c:numRef>
              <c:f>Sheet1!$B$2:$E$2</c:f>
              <c:numCache>
                <c:formatCode>#,##0</c:formatCode>
                <c:ptCount val="4"/>
                <c:pt idx="0">
                  <c:v>566330</c:v>
                </c:pt>
                <c:pt idx="1">
                  <c:v>809426</c:v>
                </c:pt>
                <c:pt idx="2">
                  <c:v>645307</c:v>
                </c:pt>
              </c:numCache>
            </c:numRef>
          </c:val>
        </c:ser>
        <c:ser>
          <c:idx val="1"/>
          <c:order val="1"/>
          <c:tx>
            <c:strRef>
              <c:f>Sheet1!$A$3</c:f>
              <c:strCache>
                <c:ptCount val="1"/>
                <c:pt idx="0">
                  <c:v>Расходы</c:v>
                </c:pt>
              </c:strCache>
            </c:strRef>
          </c:tx>
          <c:spPr>
            <a:ln w="40075">
              <a:solidFill>
                <a:srgbClr val="FF00FF"/>
              </a:solidFill>
              <a:prstDash val="solid"/>
            </a:ln>
          </c:spPr>
          <c:marker>
            <c:symbol val="square"/>
            <c:size val="9"/>
            <c:spPr>
              <a:solidFill>
                <a:srgbClr val="FF00FF"/>
              </a:solidFill>
              <a:ln>
                <a:solidFill>
                  <a:srgbClr val="FF00FF"/>
                </a:solidFill>
                <a:prstDash val="solid"/>
              </a:ln>
            </c:spPr>
          </c:marker>
          <c:dLbls>
            <c:dLbl>
              <c:idx val="0"/>
              <c:layout>
                <c:manualLayout>
                  <c:x val="-7.7513246512329936E-2"/>
                  <c:y val="-2.4420530336149448E-2"/>
                </c:manualLayout>
              </c:layout>
              <c:tx>
                <c:rich>
                  <a:bodyPr/>
                  <a:lstStyle/>
                  <a:p>
                    <a:pPr>
                      <a:defRPr sz="1157" b="1" i="0" u="none" strike="noStrike" baseline="0">
                        <a:solidFill>
                          <a:srgbClr val="000000"/>
                        </a:solidFill>
                        <a:latin typeface="Times New Roman"/>
                        <a:ea typeface="Times New Roman"/>
                        <a:cs typeface="Times New Roman"/>
                      </a:defRPr>
                    </a:pPr>
                    <a:r>
                      <a:rPr lang="ru-RU" dirty="0" smtClean="0"/>
                      <a:t>568 453</a:t>
                    </a:r>
                    <a:endParaRPr lang="ru-RU" dirty="0"/>
                  </a:p>
                </c:rich>
              </c:tx>
              <c:spPr>
                <a:noFill/>
                <a:ln w="26717">
                  <a:noFill/>
                </a:ln>
              </c:spPr>
              <c:dLblPos val="r"/>
            </c:dLbl>
            <c:dLbl>
              <c:idx val="1"/>
              <c:layout>
                <c:manualLayout>
                  <c:x val="-4.2631311797277485E-2"/>
                  <c:y val="-2.7658841340635346E-2"/>
                </c:manualLayout>
              </c:layout>
              <c:tx>
                <c:rich>
                  <a:bodyPr/>
                  <a:lstStyle/>
                  <a:p>
                    <a:pPr>
                      <a:defRPr sz="1052" b="1" i="0" u="none" strike="noStrike" baseline="0">
                        <a:solidFill>
                          <a:srgbClr val="000000"/>
                        </a:solidFill>
                        <a:latin typeface="Times New Roman"/>
                        <a:ea typeface="Times New Roman"/>
                        <a:cs typeface="Times New Roman"/>
                      </a:defRPr>
                    </a:pPr>
                    <a:r>
                      <a:rPr lang="ru-RU" sz="1100" dirty="0" smtClean="0"/>
                      <a:t>816 002</a:t>
                    </a:r>
                    <a:endParaRPr lang="ru-RU" sz="1100" dirty="0"/>
                  </a:p>
                </c:rich>
              </c:tx>
              <c:spPr>
                <a:noFill/>
                <a:ln w="26717">
                  <a:noFill/>
                </a:ln>
              </c:spPr>
              <c:dLblPos val="r"/>
            </c:dLbl>
            <c:dLbl>
              <c:idx val="2"/>
              <c:layout>
                <c:manualLayout>
                  <c:x val="-8.3080859413513942E-3"/>
                  <c:y val="-2.0005513118422243E-2"/>
                </c:manualLayout>
              </c:layout>
              <c:tx>
                <c:rich>
                  <a:bodyPr/>
                  <a:lstStyle/>
                  <a:p>
                    <a:pPr>
                      <a:defRPr sz="1157" b="1" i="0" u="none" strike="noStrike" baseline="0">
                        <a:solidFill>
                          <a:srgbClr val="000000"/>
                        </a:solidFill>
                        <a:latin typeface="Times New Roman"/>
                        <a:ea typeface="Times New Roman"/>
                        <a:cs typeface="Times New Roman"/>
                      </a:defRPr>
                    </a:pPr>
                    <a:r>
                      <a:rPr lang="ru-RU" dirty="0" smtClean="0"/>
                      <a:t>742 255</a:t>
                    </a:r>
                    <a:endParaRPr lang="ru-RU" dirty="0"/>
                  </a:p>
                </c:rich>
              </c:tx>
              <c:spPr>
                <a:noFill/>
                <a:ln w="26717">
                  <a:noFill/>
                </a:ln>
              </c:spPr>
              <c:dLblPos val="r"/>
            </c:dLbl>
            <c:spPr>
              <a:noFill/>
              <a:ln w="26717">
                <a:noFill/>
              </a:ln>
            </c:spPr>
            <c:txPr>
              <a:bodyPr/>
              <a:lstStyle/>
              <a:p>
                <a:pPr>
                  <a:defRPr sz="1157" b="1" i="0" u="none" strike="noStrike" baseline="0">
                    <a:solidFill>
                      <a:srgbClr val="000000"/>
                    </a:solidFill>
                    <a:latin typeface="Calibri"/>
                    <a:ea typeface="Calibri"/>
                    <a:cs typeface="Calibri"/>
                  </a:defRPr>
                </a:pPr>
                <a:endParaRPr lang="ru-RU"/>
              </a:p>
            </c:txPr>
            <c:showVal val="1"/>
            <c:showCatName val="1"/>
            <c:showSerName val="1"/>
          </c:dLbls>
          <c:cat>
            <c:strRef>
              <c:f>Sheet1!$B$1:$E$1</c:f>
              <c:strCache>
                <c:ptCount val="3"/>
                <c:pt idx="0">
                  <c:v>2020 год</c:v>
                </c:pt>
                <c:pt idx="1">
                  <c:v>2021 год</c:v>
                </c:pt>
                <c:pt idx="2">
                  <c:v>2022 год</c:v>
                </c:pt>
              </c:strCache>
            </c:strRef>
          </c:cat>
          <c:val>
            <c:numRef>
              <c:f>Sheet1!$B$3:$E$3</c:f>
              <c:numCache>
                <c:formatCode>#,##0</c:formatCode>
                <c:ptCount val="4"/>
                <c:pt idx="0">
                  <c:v>568453</c:v>
                </c:pt>
                <c:pt idx="1">
                  <c:v>816002</c:v>
                </c:pt>
                <c:pt idx="2">
                  <c:v>742255</c:v>
                </c:pt>
              </c:numCache>
            </c:numRef>
          </c:val>
        </c:ser>
        <c:dLbls>
          <c:showVal val="1"/>
          <c:showCatName val="1"/>
          <c:showSerName val="1"/>
        </c:dLbls>
        <c:marker val="1"/>
        <c:axId val="154908160"/>
        <c:axId val="154909696"/>
      </c:lineChart>
      <c:catAx>
        <c:axId val="154908160"/>
        <c:scaling>
          <c:orientation val="minMax"/>
        </c:scaling>
        <c:axPos val="b"/>
        <c:numFmt formatCode="General" sourceLinked="1"/>
        <c:majorTickMark val="in"/>
        <c:tickLblPos val="nextTo"/>
        <c:spPr>
          <a:ln w="3340">
            <a:solidFill>
              <a:srgbClr val="000000"/>
            </a:solidFill>
            <a:prstDash val="solid"/>
          </a:ln>
        </c:spPr>
        <c:txPr>
          <a:bodyPr rot="0" vert="horz"/>
          <a:lstStyle/>
          <a:p>
            <a:pPr>
              <a:defRPr sz="1262" b="1" i="0" u="none" strike="noStrike" baseline="0">
                <a:solidFill>
                  <a:srgbClr val="000000"/>
                </a:solidFill>
                <a:latin typeface="Calibri"/>
                <a:ea typeface="Calibri"/>
                <a:cs typeface="Calibri"/>
              </a:defRPr>
            </a:pPr>
            <a:endParaRPr lang="ru-RU"/>
          </a:p>
        </c:txPr>
        <c:crossAx val="154909696"/>
        <c:crosses val="autoZero"/>
        <c:auto val="1"/>
        <c:lblAlgn val="ctr"/>
        <c:lblOffset val="100"/>
        <c:tickLblSkip val="1"/>
        <c:tickMarkSkip val="1"/>
      </c:catAx>
      <c:valAx>
        <c:axId val="154909696"/>
        <c:scaling>
          <c:orientation val="minMax"/>
        </c:scaling>
        <c:axPos val="l"/>
        <c:majorGridlines>
          <c:spPr>
            <a:ln w="3340">
              <a:solidFill>
                <a:srgbClr val="000000"/>
              </a:solidFill>
              <a:prstDash val="solid"/>
            </a:ln>
          </c:spPr>
        </c:majorGridlines>
        <c:numFmt formatCode="#,##0" sourceLinked="1"/>
        <c:tickLblPos val="nextTo"/>
        <c:spPr>
          <a:ln w="3340">
            <a:solidFill>
              <a:srgbClr val="000000"/>
            </a:solidFill>
            <a:prstDash val="solid"/>
          </a:ln>
        </c:spPr>
        <c:txPr>
          <a:bodyPr rot="0" vert="horz"/>
          <a:lstStyle/>
          <a:p>
            <a:pPr>
              <a:defRPr sz="1262" b="1" i="0" u="none" strike="noStrike" baseline="0">
                <a:solidFill>
                  <a:srgbClr val="000000"/>
                </a:solidFill>
                <a:latin typeface="Calibri"/>
                <a:ea typeface="Calibri"/>
                <a:cs typeface="Calibri"/>
              </a:defRPr>
            </a:pPr>
            <a:endParaRPr lang="ru-RU"/>
          </a:p>
        </c:txPr>
        <c:crossAx val="154908160"/>
        <c:crosses val="autoZero"/>
        <c:crossBetween val="between"/>
      </c:valAx>
      <c:spPr>
        <a:gradFill rotWithShape="0">
          <a:gsLst>
            <a:gs pos="0">
              <a:srgbClr val="CCCCFF"/>
            </a:gs>
            <a:gs pos="100000">
              <a:srgbClr val="CCCCFF">
                <a:gamma/>
                <a:shade val="46275"/>
                <a:invGamma/>
              </a:srgbClr>
            </a:gs>
          </a:gsLst>
          <a:lin ang="5400000" scaled="1"/>
        </a:gradFill>
        <a:ln w="26717">
          <a:noFill/>
        </a:ln>
      </c:spPr>
    </c:plotArea>
    <c:legend>
      <c:legendPos val="r"/>
      <c:layout>
        <c:manualLayout>
          <c:xMode val="edge"/>
          <c:yMode val="edge"/>
          <c:x val="0.8666666666666667"/>
          <c:y val="0.41019417475728182"/>
          <c:w val="0.12839506172839521"/>
          <c:h val="0.11893203883495153"/>
        </c:manualLayout>
      </c:layout>
      <c:spPr>
        <a:solidFill>
          <a:srgbClr val="FFFFFF"/>
        </a:solidFill>
        <a:ln w="3340">
          <a:solidFill>
            <a:srgbClr val="000000"/>
          </a:solidFill>
          <a:prstDash val="solid"/>
        </a:ln>
      </c:spPr>
      <c:txPr>
        <a:bodyPr/>
        <a:lstStyle/>
        <a:p>
          <a:pPr>
            <a:defRPr sz="1157" b="1" i="0" u="none" strike="noStrike" baseline="0">
              <a:solidFill>
                <a:srgbClr val="000000"/>
              </a:solidFill>
              <a:latin typeface="Calibri"/>
              <a:ea typeface="Calibri"/>
              <a:cs typeface="Calibri"/>
            </a:defRPr>
          </a:pPr>
          <a:endParaRPr lang="ru-RU"/>
        </a:p>
      </c:txPr>
    </c:legend>
    <c:plotVisOnly val="1"/>
    <c:dispBlanksAs val="gap"/>
  </c:chart>
  <c:spPr>
    <a:noFill/>
    <a:ln>
      <a:noFill/>
    </a:ln>
  </c:spPr>
  <c:txPr>
    <a:bodyPr/>
    <a:lstStyle/>
    <a:p>
      <a:pPr>
        <a:defRPr sz="1920" b="1" i="0" u="none" strike="noStrike" baseline="0">
          <a:solidFill>
            <a:srgbClr val="000000"/>
          </a:solidFill>
          <a:latin typeface="Calibri"/>
          <a:ea typeface="Calibri"/>
          <a:cs typeface="Calibri"/>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dirty="0" smtClean="0">
                <a:latin typeface="Times New Roman" pitchFamily="18" charset="0"/>
                <a:cs typeface="Times New Roman" pitchFamily="18" charset="0"/>
              </a:rPr>
              <a:t>Налог на доходы физических лиц, тыс. рублей</a:t>
            </a:r>
            <a:endParaRPr lang="ru-RU" sz="1400" dirty="0">
              <a:latin typeface="Times New Roman" pitchFamily="18" charset="0"/>
              <a:cs typeface="Times New Roman" pitchFamily="18" charset="0"/>
            </a:endParaRPr>
          </a:p>
        </c:rich>
      </c:tx>
    </c:title>
    <c:view3D>
      <c:rAngAx val="1"/>
    </c:view3D>
    <c:plotArea>
      <c:layout>
        <c:manualLayout>
          <c:layoutTarget val="inner"/>
          <c:xMode val="edge"/>
          <c:yMode val="edge"/>
          <c:x val="0.11775186353367459"/>
          <c:y val="0.20828632973388689"/>
          <c:w val="0.76367405943094602"/>
          <c:h val="0.4448743432533625"/>
        </c:manualLayout>
      </c:layout>
      <c:bar3DChart>
        <c:barDir val="col"/>
        <c:grouping val="stacked"/>
        <c:ser>
          <c:idx val="1"/>
          <c:order val="1"/>
          <c:tx>
            <c:strRef>
              <c:f>Лист1!$B$1</c:f>
              <c:strCache>
                <c:ptCount val="1"/>
                <c:pt idx="0">
                  <c:v>Столбец1</c:v>
                </c:pt>
              </c:strCache>
            </c:strRef>
          </c:tx>
          <c:spPr>
            <a:solidFill>
              <a:schemeClr val="accent2">
                <a:lumMod val="40000"/>
                <a:lumOff val="60000"/>
              </a:schemeClr>
            </a:solidFill>
          </c:spPr>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61794</c:v>
                </c:pt>
                <c:pt idx="1">
                  <c:v>160422</c:v>
                </c:pt>
                <c:pt idx="2">
                  <c:v>148879</c:v>
                </c:pt>
                <c:pt idx="3">
                  <c:v>155246</c:v>
                </c:pt>
                <c:pt idx="4">
                  <c:v>182624</c:v>
                </c:pt>
              </c:numCache>
            </c:numRef>
          </c:val>
        </c:ser>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2102091048571753E-2"/>
                  <c:y val="-0.13350691042115775"/>
                </c:manualLayout>
              </c:layout>
              <c:showVal val="1"/>
            </c:dLbl>
            <c:dLbl>
              <c:idx val="1"/>
              <c:layout>
                <c:manualLayout>
                  <c:x val="9.1877216469720985E-3"/>
                  <c:y val="-0.13943279487107743"/>
                </c:manualLayout>
              </c:layout>
              <c:tx>
                <c:rich>
                  <a:bodyPr/>
                  <a:lstStyle/>
                  <a:p>
                    <a:r>
                      <a:rPr lang="ru-RU" dirty="0" smtClean="0"/>
                      <a:t>160 422</a:t>
                    </a:r>
                    <a:endParaRPr lang="en-US" dirty="0"/>
                  </a:p>
                </c:rich>
              </c:tx>
              <c:showVal val="1"/>
            </c:dLbl>
            <c:dLbl>
              <c:idx val="2"/>
              <c:layout>
                <c:manualLayout>
                  <c:x val="1.2151428798283896E-2"/>
                  <c:y val="-0.1519821383577373"/>
                </c:manualLayout>
              </c:layout>
              <c:tx>
                <c:rich>
                  <a:bodyPr/>
                  <a:lstStyle/>
                  <a:p>
                    <a:r>
                      <a:rPr lang="ru-RU" dirty="0" smtClean="0"/>
                      <a:t> 148 879</a:t>
                    </a:r>
                    <a:endParaRPr lang="en-US" dirty="0"/>
                  </a:p>
                </c:rich>
              </c:tx>
              <c:showVal val="1"/>
            </c:dLbl>
            <c:dLbl>
              <c:idx val="3"/>
              <c:layout>
                <c:manualLayout>
                  <c:x val="1.0496663620729908E-2"/>
                  <c:y val="-0.14222122679806271"/>
                </c:manualLayout>
              </c:layout>
              <c:tx>
                <c:rich>
                  <a:bodyPr/>
                  <a:lstStyle/>
                  <a:p>
                    <a:r>
                      <a:rPr lang="ru-RU" dirty="0" smtClean="0"/>
                      <a:t> 155 246</a:t>
                    </a:r>
                    <a:endParaRPr lang="en-US" dirty="0"/>
                  </a:p>
                </c:rich>
              </c:tx>
              <c:showVal val="1"/>
            </c:dLbl>
            <c:dLbl>
              <c:idx val="4"/>
              <c:layout>
                <c:manualLayout>
                  <c:x val="1.6374854912594161E-2"/>
                  <c:y val="-0.1488442192297284"/>
                </c:manualLayout>
              </c:layout>
              <c:tx>
                <c:rich>
                  <a:bodyPr/>
                  <a:lstStyle/>
                  <a:p>
                    <a:r>
                      <a:rPr lang="ru-RU" dirty="0" smtClean="0"/>
                      <a:t>182 624</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61794</c:v>
                </c:pt>
                <c:pt idx="1">
                  <c:v>160422</c:v>
                </c:pt>
                <c:pt idx="2">
                  <c:v>148879</c:v>
                </c:pt>
                <c:pt idx="3">
                  <c:v>155246</c:v>
                </c:pt>
                <c:pt idx="4">
                  <c:v>182624</c:v>
                </c:pt>
              </c:numCache>
            </c:numRef>
          </c:val>
        </c:ser>
        <c:shape val="cylinder"/>
        <c:axId val="176024576"/>
        <c:axId val="176241280"/>
        <c:axId val="0"/>
      </c:bar3DChart>
      <c:catAx>
        <c:axId val="176024576"/>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6241280"/>
        <c:crosses val="autoZero"/>
        <c:lblAlgn val="ctr"/>
        <c:lblOffset val="100"/>
      </c:catAx>
      <c:valAx>
        <c:axId val="176241280"/>
        <c:scaling>
          <c:orientation val="minMax"/>
        </c:scaling>
        <c:axPos val="l"/>
        <c:majorGridlines/>
        <c:numFmt formatCode="#,##0" sourceLinked="1"/>
        <c:tickLblPos val="nextTo"/>
        <c:txPr>
          <a:bodyPr/>
          <a:lstStyle/>
          <a:p>
            <a:pPr>
              <a:defRPr sz="1000" baseline="0"/>
            </a:pPr>
            <a:endParaRPr lang="ru-RU"/>
          </a:p>
        </c:txPr>
        <c:crossAx val="176024576"/>
        <c:crosses val="autoZero"/>
        <c:crossBetween val="between"/>
      </c:valAx>
    </c:plotArea>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dirty="0" smtClean="0">
                <a:latin typeface="Times New Roman" pitchFamily="18" charset="0"/>
                <a:cs typeface="Times New Roman" pitchFamily="18" charset="0"/>
              </a:rPr>
              <a:t>Доходы от уплаты акцизов, тыс. рублей</a:t>
            </a:r>
            <a:endParaRPr lang="ru-RU" sz="1400" dirty="0">
              <a:latin typeface="Times New Roman" pitchFamily="18" charset="0"/>
              <a:cs typeface="Times New Roman" pitchFamily="18" charset="0"/>
            </a:endParaRPr>
          </a:p>
        </c:rich>
      </c:tx>
      <c:layout>
        <c:manualLayout>
          <c:xMode val="edge"/>
          <c:yMode val="edge"/>
          <c:x val="0.31269703546672623"/>
          <c:y val="3.555530669951569E-2"/>
        </c:manualLayout>
      </c:layout>
    </c:title>
    <c:view3D>
      <c:rAngAx val="1"/>
    </c:view3D>
    <c:plotArea>
      <c:layout>
        <c:manualLayout>
          <c:layoutTarget val="inner"/>
          <c:xMode val="edge"/>
          <c:yMode val="edge"/>
          <c:x val="0.11775186353367459"/>
          <c:y val="0.20828632973388689"/>
          <c:w val="0.7636740594309458"/>
          <c:h val="0.44487434325336239"/>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2102091048571753E-2"/>
                  <c:y val="-0.17498810157059402"/>
                </c:manualLayout>
              </c:layout>
              <c:showVal val="1"/>
            </c:dLbl>
            <c:dLbl>
              <c:idx val="1"/>
              <c:layout>
                <c:manualLayout>
                  <c:x val="1.2102091048571753E-2"/>
                  <c:y val="-0.1690622171206734"/>
                </c:manualLayout>
              </c:layout>
              <c:tx>
                <c:rich>
                  <a:bodyPr/>
                  <a:lstStyle/>
                  <a:p>
                    <a:r>
                      <a:rPr lang="ru-RU" dirty="0" smtClean="0"/>
                      <a:t>11 863</a:t>
                    </a:r>
                    <a:endParaRPr lang="en-US" dirty="0"/>
                  </a:p>
                </c:rich>
              </c:tx>
              <c:showVal val="1"/>
            </c:dLbl>
            <c:dLbl>
              <c:idx val="2"/>
              <c:layout>
                <c:manualLayout>
                  <c:x val="1.5065807923523642E-2"/>
                  <c:y val="-0.19346269821795289"/>
                </c:manualLayout>
              </c:layout>
              <c:tx>
                <c:rich>
                  <a:bodyPr/>
                  <a:lstStyle/>
                  <a:p>
                    <a:r>
                      <a:rPr lang="ru-RU" dirty="0" smtClean="0"/>
                      <a:t>12 510</a:t>
                    </a:r>
                    <a:endParaRPr lang="en-US" dirty="0"/>
                  </a:p>
                </c:rich>
              </c:tx>
              <c:showVal val="1"/>
            </c:dLbl>
            <c:dLbl>
              <c:idx val="3"/>
              <c:layout>
                <c:manualLayout>
                  <c:x val="1.049666362072986E-2"/>
                  <c:y val="-0.18962830239741799"/>
                </c:manualLayout>
              </c:layout>
              <c:tx>
                <c:rich>
                  <a:bodyPr/>
                  <a:lstStyle/>
                  <a:p>
                    <a:r>
                      <a:rPr lang="ru-RU" dirty="0" smtClean="0"/>
                      <a:t>13 096</a:t>
                    </a:r>
                    <a:endParaRPr lang="en-US" dirty="0"/>
                  </a:p>
                </c:rich>
              </c:tx>
              <c:showVal val="1"/>
            </c:dLbl>
            <c:dLbl>
              <c:idx val="4"/>
              <c:layout>
                <c:manualLayout>
                  <c:x val="1.2003300810194694E-2"/>
                  <c:y val="-0.19032541037916328"/>
                </c:manualLayout>
              </c:layout>
              <c:tx>
                <c:rich>
                  <a:bodyPr/>
                  <a:lstStyle/>
                  <a:p>
                    <a:r>
                      <a:rPr lang="ru-RU" dirty="0" smtClean="0"/>
                      <a:t>13 524</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General</c:formatCode>
                <c:ptCount val="5"/>
                <c:pt idx="0" formatCode="#,##0">
                  <c:v>10301</c:v>
                </c:pt>
                <c:pt idx="1">
                  <c:v>11863</c:v>
                </c:pt>
                <c:pt idx="2" formatCode="#,##0">
                  <c:v>12510</c:v>
                </c:pt>
                <c:pt idx="3" formatCode="#,##0">
                  <c:v>13096</c:v>
                </c:pt>
                <c:pt idx="4" formatCode="#,##0">
                  <c:v>13524</c:v>
                </c:pt>
              </c:numCache>
            </c:numRef>
          </c:val>
        </c:ser>
        <c:shape val="cylinder"/>
        <c:axId val="176806528"/>
        <c:axId val="176812416"/>
        <c:axId val="0"/>
      </c:bar3DChart>
      <c:catAx>
        <c:axId val="17680652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6812416"/>
        <c:crosses val="autoZero"/>
        <c:lblAlgn val="ctr"/>
        <c:lblOffset val="100"/>
      </c:catAx>
      <c:valAx>
        <c:axId val="176812416"/>
        <c:scaling>
          <c:orientation val="minMax"/>
        </c:scaling>
        <c:axPos val="l"/>
        <c:majorGridlines/>
        <c:numFmt formatCode="#,##0" sourceLinked="1"/>
        <c:tickLblPos val="nextTo"/>
        <c:txPr>
          <a:bodyPr/>
          <a:lstStyle/>
          <a:p>
            <a:pPr>
              <a:defRPr sz="1000" baseline="0"/>
            </a:pPr>
            <a:endParaRPr lang="ru-RU"/>
          </a:p>
        </c:txPr>
        <c:crossAx val="176806528"/>
        <c:crosses val="autoZero"/>
        <c:crossBetween val="between"/>
      </c:valAx>
    </c:plotArea>
    <c:plotVisOnly val="1"/>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lgn="ctr">
              <a:defRPr/>
            </a:pPr>
            <a:r>
              <a:rPr lang="ru-RU" sz="1400" dirty="0" smtClean="0">
                <a:latin typeface="Times New Roman" pitchFamily="18" charset="0"/>
                <a:cs typeface="Times New Roman" pitchFamily="18" charset="0"/>
              </a:rPr>
              <a:t>Налог,</a:t>
            </a:r>
            <a:r>
              <a:rPr lang="ru-RU" sz="1400" baseline="0" dirty="0" smtClean="0">
                <a:latin typeface="Times New Roman" pitchFamily="18" charset="0"/>
                <a:cs typeface="Times New Roman" pitchFamily="18" charset="0"/>
              </a:rPr>
              <a:t> взимаемый с применением упрощенной системы налогообложения, </a:t>
            </a:r>
          </a:p>
          <a:p>
            <a:pPr algn="ctr">
              <a:defRPr/>
            </a:pPr>
            <a:r>
              <a:rPr lang="ru-RU" sz="1400" baseline="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rich>
      </c:tx>
      <c:layout>
        <c:manualLayout>
          <c:xMode val="edge"/>
          <c:yMode val="edge"/>
          <c:x val="0.1988175886405372"/>
          <c:y val="4.213962275498153E-2"/>
        </c:manualLayout>
      </c:layout>
    </c:title>
    <c:view3D>
      <c:rAngAx val="1"/>
    </c:view3D>
    <c:plotArea>
      <c:layout>
        <c:manualLayout>
          <c:layoutTarget val="inner"/>
          <c:xMode val="edge"/>
          <c:yMode val="edge"/>
          <c:x val="9.6418610307737199E-2"/>
          <c:y val="0.26754528402250904"/>
          <c:w val="0.83017996760929058"/>
          <c:h val="0.42709668990360755"/>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1877936123E-2"/>
                  <c:y val="-0.15260111591195888"/>
                </c:manualLayout>
              </c:layout>
              <c:showVal val="1"/>
            </c:dLbl>
            <c:dLbl>
              <c:idx val="1"/>
              <c:layout>
                <c:manualLayout>
                  <c:x val="1.0714784050291398E-2"/>
                  <c:y val="-0.18552269618928821"/>
                </c:manualLayout>
              </c:layout>
              <c:tx>
                <c:rich>
                  <a:bodyPr/>
                  <a:lstStyle/>
                  <a:p>
                    <a:r>
                      <a:rPr lang="ru-RU" dirty="0" smtClean="0"/>
                      <a:t>10 169</a:t>
                    </a:r>
                    <a:endParaRPr lang="en-US" dirty="0"/>
                  </a:p>
                </c:rich>
              </c:tx>
              <c:showVal val="1"/>
            </c:dLbl>
            <c:dLbl>
              <c:idx val="2"/>
              <c:layout>
                <c:manualLayout>
                  <c:x val="1.5065807923523642E-2"/>
                  <c:y val="-0.19346269821795289"/>
                </c:manualLayout>
              </c:layout>
              <c:tx>
                <c:rich>
                  <a:bodyPr/>
                  <a:lstStyle/>
                  <a:p>
                    <a:r>
                      <a:rPr lang="ru-RU" dirty="0" smtClean="0"/>
                      <a:t>14 383</a:t>
                    </a:r>
                    <a:endParaRPr lang="en-US" dirty="0"/>
                  </a:p>
                </c:rich>
              </c:tx>
              <c:showVal val="1"/>
            </c:dLbl>
            <c:dLbl>
              <c:idx val="3"/>
              <c:layout>
                <c:manualLayout>
                  <c:x val="7.6172618217059083E-3"/>
                  <c:y val="-0.19094516560851005"/>
                </c:manualLayout>
              </c:layout>
              <c:tx>
                <c:rich>
                  <a:bodyPr/>
                  <a:lstStyle/>
                  <a:p>
                    <a:r>
                      <a:rPr lang="ru-RU" dirty="0" smtClean="0"/>
                      <a:t>15 869</a:t>
                    </a:r>
                    <a:endParaRPr lang="en-US" dirty="0"/>
                  </a:p>
                </c:rich>
              </c:tx>
              <c:showVal val="1"/>
            </c:dLbl>
            <c:dLbl>
              <c:idx val="4"/>
              <c:layout>
                <c:manualLayout>
                  <c:x val="1.1968239086609461E-2"/>
                  <c:y val="-0.225222492853168"/>
                </c:manualLayout>
              </c:layout>
              <c:tx>
                <c:rich>
                  <a:bodyPr/>
                  <a:lstStyle/>
                  <a:p>
                    <a:r>
                      <a:rPr lang="ru-RU" dirty="0" smtClean="0"/>
                      <a:t> 17 622</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3819</c:v>
                </c:pt>
                <c:pt idx="1">
                  <c:v>11863</c:v>
                </c:pt>
                <c:pt idx="2">
                  <c:v>14383</c:v>
                </c:pt>
                <c:pt idx="3">
                  <c:v>15869</c:v>
                </c:pt>
                <c:pt idx="4">
                  <c:v>17622</c:v>
                </c:pt>
              </c:numCache>
            </c:numRef>
          </c:val>
        </c:ser>
        <c:shape val="cylinder"/>
        <c:axId val="176054272"/>
        <c:axId val="176055808"/>
        <c:axId val="0"/>
      </c:bar3DChart>
      <c:catAx>
        <c:axId val="17605427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6055808"/>
        <c:crosses val="autoZero"/>
        <c:lblAlgn val="ctr"/>
        <c:lblOffset val="100"/>
      </c:catAx>
      <c:valAx>
        <c:axId val="176055808"/>
        <c:scaling>
          <c:orientation val="minMax"/>
        </c:scaling>
        <c:axPos val="l"/>
        <c:majorGridlines/>
        <c:numFmt formatCode="#,##0" sourceLinked="1"/>
        <c:tickLblPos val="nextTo"/>
        <c:txPr>
          <a:bodyPr/>
          <a:lstStyle/>
          <a:p>
            <a:pPr>
              <a:defRPr sz="1000" baseline="0"/>
            </a:pPr>
            <a:endParaRPr lang="ru-RU"/>
          </a:p>
        </c:txPr>
        <c:crossAx val="176054272"/>
        <c:crosses val="autoZero"/>
        <c:crossBetween val="between"/>
      </c:valAx>
    </c:plotArea>
    <c:plotVisOnly val="1"/>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Единый налог  на вмененный доход для отдельных видов деятельности, </a:t>
            </a:r>
          </a:p>
          <a:p>
            <a:pPr>
              <a:defRPr/>
            </a:pPr>
            <a:r>
              <a:rPr lang="ru-RU" sz="1400" baseline="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rich>
      </c:tx>
      <c:layout>
        <c:manualLayout>
          <c:xMode val="edge"/>
          <c:yMode val="edge"/>
          <c:x val="0.20583745021195071"/>
          <c:y val="4.213962275498153E-2"/>
        </c:manualLayout>
      </c:layout>
    </c:title>
    <c:view3D>
      <c:rAngAx val="1"/>
    </c:view3D>
    <c:plotArea>
      <c:layout>
        <c:manualLayout>
          <c:layoutTarget val="inner"/>
          <c:xMode val="edge"/>
          <c:yMode val="edge"/>
          <c:x val="7.9841744771449369E-2"/>
          <c:y val="0.26754528402250904"/>
          <c:w val="0.85258560122722016"/>
          <c:h val="0.42709668990360777"/>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5.0936790785539414E-3"/>
                  <c:y val="-0.20527564435568577"/>
                </c:manualLayout>
              </c:layout>
              <c:showVal val="1"/>
            </c:dLbl>
            <c:dLbl>
              <c:idx val="1"/>
              <c:layout>
                <c:manualLayout>
                  <c:x val="7.9155388485657244E-3"/>
                  <c:y val="-0.19210701224475366"/>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2802</c:v>
                </c:pt>
                <c:pt idx="1">
                  <c:v>1040</c:v>
                </c:pt>
                <c:pt idx="2">
                  <c:v>25</c:v>
                </c:pt>
                <c:pt idx="3">
                  <c:v>0</c:v>
                </c:pt>
                <c:pt idx="4">
                  <c:v>0</c:v>
                </c:pt>
              </c:numCache>
            </c:numRef>
          </c:val>
        </c:ser>
        <c:shape val="cylinder"/>
        <c:axId val="176884352"/>
        <c:axId val="176890240"/>
        <c:axId val="0"/>
      </c:bar3DChart>
      <c:catAx>
        <c:axId val="17688435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6890240"/>
        <c:crosses val="autoZero"/>
        <c:lblAlgn val="ctr"/>
        <c:lblOffset val="100"/>
      </c:catAx>
      <c:valAx>
        <c:axId val="176890240"/>
        <c:scaling>
          <c:orientation val="minMax"/>
        </c:scaling>
        <c:axPos val="l"/>
        <c:majorGridlines/>
        <c:numFmt formatCode="#,##0" sourceLinked="1"/>
        <c:tickLblPos val="nextTo"/>
        <c:txPr>
          <a:bodyPr/>
          <a:lstStyle/>
          <a:p>
            <a:pPr>
              <a:defRPr sz="1000" baseline="0"/>
            </a:pPr>
            <a:endParaRPr lang="ru-RU"/>
          </a:p>
        </c:txPr>
        <c:crossAx val="176884352"/>
        <c:crosses val="autoZero"/>
        <c:crossBetween val="between"/>
      </c:valAx>
    </c:plotArea>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Налог, взимаемый в связи с применением  патентной системы налогообложения </a:t>
            </a:r>
          </a:p>
          <a:p>
            <a:pPr>
              <a:defRPr/>
            </a:pPr>
            <a:r>
              <a:rPr lang="ru-RU" sz="1400" baseline="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rich>
      </c:tx>
      <c:layout>
        <c:manualLayout>
          <c:xMode val="edge"/>
          <c:yMode val="edge"/>
          <c:x val="0.14375653527169191"/>
          <c:y val="0"/>
        </c:manualLayout>
      </c:layout>
    </c:title>
    <c:view3D>
      <c:rAngAx val="1"/>
    </c:view3D>
    <c:plotArea>
      <c:layout>
        <c:manualLayout>
          <c:layoutTarget val="inner"/>
          <c:xMode val="edge"/>
          <c:yMode val="edge"/>
          <c:x val="6.9780259335578812E-2"/>
          <c:y val="0.26754512848748374"/>
          <c:w val="0.90337907708743193"/>
          <c:h val="0.42709668990360794"/>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9.3264687335715551E-3"/>
                  <c:y val="-0.13943248380102793"/>
                </c:manualLayout>
              </c:layout>
              <c:showVal val="1"/>
            </c:dLbl>
            <c:dLbl>
              <c:idx val="1"/>
              <c:layout>
                <c:manualLayout>
                  <c:x val="1.4970188273595145E-2"/>
                  <c:y val="-0.18552269618928821"/>
                </c:manualLayout>
              </c:layout>
              <c:showVal val="1"/>
            </c:dLbl>
            <c:dLbl>
              <c:idx val="2"/>
              <c:layout>
                <c:manualLayout>
                  <c:x val="1.2243982883976236E-2"/>
                  <c:y val="-0.16712549499021684"/>
                </c:manualLayout>
              </c:layout>
              <c:tx>
                <c:rich>
                  <a:bodyPr/>
                  <a:lstStyle/>
                  <a:p>
                    <a:r>
                      <a:rPr lang="ru-RU" dirty="0" smtClean="0"/>
                      <a:t> </a:t>
                    </a:r>
                    <a:r>
                      <a:rPr lang="en-US" dirty="0" smtClean="0"/>
                      <a:t>2190</a:t>
                    </a:r>
                    <a:endParaRPr lang="en-US" dirty="0"/>
                  </a:p>
                </c:rich>
              </c:tx>
              <c:showVal val="1"/>
            </c:dLbl>
            <c:dLbl>
              <c:idx val="3"/>
              <c:layout>
                <c:manualLayout>
                  <c:x val="1.0450435477398679E-2"/>
                  <c:y val="-0.19752948166397591"/>
                </c:manualLayout>
              </c:layout>
              <c:showVal val="1"/>
            </c:dLbl>
            <c:dLbl>
              <c:idx val="4"/>
              <c:layout>
                <c:manualLayout>
                  <c:x val="1.1957019742797507E-2"/>
                  <c:y val="-0.14621070018757557"/>
                </c:manualLayout>
              </c:layout>
              <c:tx>
                <c:rich>
                  <a:bodyPr/>
                  <a:lstStyle/>
                  <a:p>
                    <a:r>
                      <a:rPr lang="ru-RU" dirty="0" smtClean="0"/>
                      <a:t>2520</a:t>
                    </a:r>
                  </a:p>
                  <a:p>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General</c:formatCode>
                <c:ptCount val="5"/>
                <c:pt idx="0" formatCode="#,##0">
                  <c:v>266</c:v>
                </c:pt>
                <c:pt idx="1">
                  <c:v>1330</c:v>
                </c:pt>
                <c:pt idx="2">
                  <c:v>2190</c:v>
                </c:pt>
                <c:pt idx="3">
                  <c:v>2335</c:v>
                </c:pt>
                <c:pt idx="4">
                  <c:v>2520</c:v>
                </c:pt>
              </c:numCache>
            </c:numRef>
          </c:val>
        </c:ser>
        <c:shape val="cylinder"/>
        <c:axId val="176849280"/>
        <c:axId val="176850816"/>
        <c:axId val="0"/>
      </c:bar3DChart>
      <c:catAx>
        <c:axId val="17684928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6850816"/>
        <c:crosses val="autoZero"/>
        <c:lblAlgn val="ctr"/>
        <c:lblOffset val="100"/>
      </c:catAx>
      <c:valAx>
        <c:axId val="176850816"/>
        <c:scaling>
          <c:orientation val="minMax"/>
        </c:scaling>
        <c:axPos val="l"/>
        <c:majorGridlines/>
        <c:numFmt formatCode="#,##0" sourceLinked="1"/>
        <c:tickLblPos val="nextTo"/>
        <c:txPr>
          <a:bodyPr/>
          <a:lstStyle/>
          <a:p>
            <a:pPr>
              <a:defRPr sz="1000" baseline="0"/>
            </a:pPr>
            <a:endParaRPr lang="ru-RU"/>
          </a:p>
        </c:txPr>
        <c:crossAx val="176849280"/>
        <c:crosses val="autoZero"/>
        <c:crossBetween val="between"/>
      </c:valAx>
    </c:plotArea>
    <c:plotVisOnly val="1"/>
  </c:chart>
  <c:txPr>
    <a:bodyPr/>
    <a:lstStyle/>
    <a:p>
      <a:pPr>
        <a:defRPr sz="1800"/>
      </a:pPr>
      <a:endParaRPr lang="ru-RU"/>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Налог на имущество физических лиц,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0694244097484051E-2"/>
                  <c:y val="-0.23790659632928454"/>
                </c:manualLayout>
              </c:layout>
              <c:showVal val="1"/>
            </c:dLbl>
            <c:dLbl>
              <c:idx val="3"/>
              <c:layout>
                <c:manualLayout>
                  <c:x val="1.7782587124729049E-2"/>
                  <c:y val="-0.23491899069322997"/>
                </c:manualLayout>
              </c:layout>
              <c:showVal val="1"/>
            </c:dLbl>
            <c:dLbl>
              <c:idx val="4"/>
              <c:layout>
                <c:manualLayout>
                  <c:x val="1.0546116109394854E-2"/>
                  <c:y val="-0.23603934280675068"/>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3239</c:v>
                </c:pt>
                <c:pt idx="1">
                  <c:v>2857</c:v>
                </c:pt>
                <c:pt idx="2">
                  <c:v>2500</c:v>
                </c:pt>
                <c:pt idx="3">
                  <c:v>2500</c:v>
                </c:pt>
                <c:pt idx="4">
                  <c:v>2630</c:v>
                </c:pt>
              </c:numCache>
            </c:numRef>
          </c:val>
        </c:ser>
        <c:shape val="cylinder"/>
        <c:axId val="177099904"/>
        <c:axId val="177101440"/>
        <c:axId val="0"/>
      </c:bar3DChart>
      <c:catAx>
        <c:axId val="17709990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7101440"/>
        <c:crosses val="autoZero"/>
        <c:lblAlgn val="ctr"/>
        <c:lblOffset val="100"/>
      </c:catAx>
      <c:valAx>
        <c:axId val="177101440"/>
        <c:scaling>
          <c:orientation val="minMax"/>
        </c:scaling>
        <c:axPos val="l"/>
        <c:majorGridlines/>
        <c:numFmt formatCode="#,##0" sourceLinked="1"/>
        <c:tickLblPos val="nextTo"/>
        <c:txPr>
          <a:bodyPr/>
          <a:lstStyle/>
          <a:p>
            <a:pPr>
              <a:defRPr sz="1000" baseline="0"/>
            </a:pPr>
            <a:endParaRPr lang="ru-RU"/>
          </a:p>
        </c:txPr>
        <c:crossAx val="177099904"/>
        <c:crosses val="autoZero"/>
        <c:crossBetween val="between"/>
      </c:valAx>
    </c:plotArea>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Земельный налог,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0.11933364966764556"/>
          <c:y val="0.25484736014846038"/>
          <c:w val="0.8088467404269849"/>
          <c:h val="0.44280255006339164"/>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2020 год (Факт)</c:v>
                </c:pt>
                <c:pt idx="1">
                  <c:v>2021 год (Утвержденный прогноз)</c:v>
                </c:pt>
                <c:pt idx="2">
                  <c:v>2022 год (Прогноз)</c:v>
                </c:pt>
                <c:pt idx="3">
                  <c:v>2023 год (Прогноз)</c:v>
                </c:pt>
                <c:pt idx="4">
                  <c:v>2024 год  (Прогноз)</c:v>
                </c:pt>
              </c:strCache>
            </c:strRef>
          </c:cat>
          <c:val>
            <c:numRef>
              <c:f>Лист1!$B$2:$B$6</c:f>
              <c:numCache>
                <c:formatCode>#,##0</c:formatCode>
                <c:ptCount val="5"/>
                <c:pt idx="0">
                  <c:v>4252</c:v>
                </c:pt>
                <c:pt idx="1">
                  <c:v>3495</c:v>
                </c:pt>
                <c:pt idx="2">
                  <c:v>3910</c:v>
                </c:pt>
                <c:pt idx="3">
                  <c:v>3910</c:v>
                </c:pt>
                <c:pt idx="4">
                  <c:v>3910</c:v>
                </c:pt>
              </c:numCache>
            </c:numRef>
          </c:val>
        </c:ser>
        <c:shape val="cylinder"/>
        <c:axId val="177106304"/>
        <c:axId val="177169536"/>
        <c:axId val="0"/>
      </c:bar3DChart>
      <c:catAx>
        <c:axId val="17710630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77169536"/>
        <c:crosses val="autoZero"/>
        <c:lblAlgn val="ctr"/>
        <c:lblOffset val="100"/>
      </c:catAx>
      <c:valAx>
        <c:axId val="177169536"/>
        <c:scaling>
          <c:orientation val="minMax"/>
        </c:scaling>
        <c:axPos val="l"/>
        <c:majorGridlines/>
        <c:numFmt formatCode="#,##0" sourceLinked="1"/>
        <c:tickLblPos val="nextTo"/>
        <c:txPr>
          <a:bodyPr/>
          <a:lstStyle/>
          <a:p>
            <a:pPr>
              <a:defRPr sz="1000" baseline="0"/>
            </a:pPr>
            <a:endParaRPr lang="ru-RU"/>
          </a:p>
        </c:txPr>
        <c:crossAx val="177106304"/>
        <c:crosses val="autoZero"/>
        <c:crossBetween val="between"/>
      </c:valAx>
    </c:plotArea>
    <c:plotVisOnly val="1"/>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cdr:x>
      <cdr:y>0</cdr:y>
    </cdr:from>
    <cdr:to>
      <cdr:x>0.0212</cdr:x>
      <cdr:y>0.1175</cdr:y>
    </cdr:to>
    <cdr:sp macro="" textlink="">
      <cdr:nvSpPr>
        <cdr:cNvPr id="2" name="TextBox 2"/>
        <cdr:cNvSpPr txBox="1"/>
      </cdr:nvSpPr>
      <cdr:spPr>
        <a:xfrm xmlns:a="http://schemas.openxmlformats.org/drawingml/2006/main">
          <a:off x="0" y="0"/>
          <a:ext cx="18473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Franklin Gothic Book"/>
            </a:defRPr>
          </a:lvl1pPr>
          <a:lvl2pPr marL="457200" algn="l" defTabSz="914400" rtl="0" eaLnBrk="1" latinLnBrk="0" hangingPunct="1">
            <a:defRPr sz="1800" kern="1200">
              <a:solidFill>
                <a:sysClr val="windowText" lastClr="000000"/>
              </a:solidFill>
              <a:latin typeface="Franklin Gothic Book"/>
            </a:defRPr>
          </a:lvl2pPr>
          <a:lvl3pPr marL="914400" algn="l" defTabSz="914400" rtl="0" eaLnBrk="1" latinLnBrk="0" hangingPunct="1">
            <a:defRPr sz="1800" kern="1200">
              <a:solidFill>
                <a:sysClr val="windowText" lastClr="000000"/>
              </a:solidFill>
              <a:latin typeface="Franklin Gothic Book"/>
            </a:defRPr>
          </a:lvl3pPr>
          <a:lvl4pPr marL="1371600" algn="l" defTabSz="914400" rtl="0" eaLnBrk="1" latinLnBrk="0" hangingPunct="1">
            <a:defRPr sz="1800" kern="1200">
              <a:solidFill>
                <a:sysClr val="windowText" lastClr="000000"/>
              </a:solidFill>
              <a:latin typeface="Franklin Gothic Book"/>
            </a:defRPr>
          </a:lvl4pPr>
          <a:lvl5pPr marL="1828800" algn="l" defTabSz="914400" rtl="0" eaLnBrk="1" latinLnBrk="0" hangingPunct="1">
            <a:defRPr sz="1800" kern="1200">
              <a:solidFill>
                <a:sysClr val="windowText" lastClr="000000"/>
              </a:solidFill>
              <a:latin typeface="Franklin Gothic Book"/>
            </a:defRPr>
          </a:lvl5pPr>
          <a:lvl6pPr marL="2286000" algn="l" defTabSz="914400" rtl="0" eaLnBrk="1" latinLnBrk="0" hangingPunct="1">
            <a:defRPr sz="1800" kern="1200">
              <a:solidFill>
                <a:sysClr val="windowText" lastClr="000000"/>
              </a:solidFill>
              <a:latin typeface="Franklin Gothic Book"/>
            </a:defRPr>
          </a:lvl6pPr>
          <a:lvl7pPr marL="2743200" algn="l" defTabSz="914400" rtl="0" eaLnBrk="1" latinLnBrk="0" hangingPunct="1">
            <a:defRPr sz="1800" kern="1200">
              <a:solidFill>
                <a:sysClr val="windowText" lastClr="000000"/>
              </a:solidFill>
              <a:latin typeface="Franklin Gothic Book"/>
            </a:defRPr>
          </a:lvl7pPr>
          <a:lvl8pPr marL="3200400" algn="l" defTabSz="914400" rtl="0" eaLnBrk="1" latinLnBrk="0" hangingPunct="1">
            <a:defRPr sz="1800" kern="1200">
              <a:solidFill>
                <a:sysClr val="windowText" lastClr="000000"/>
              </a:solidFill>
              <a:latin typeface="Franklin Gothic Book"/>
            </a:defRPr>
          </a:lvl8pPr>
          <a:lvl9pPr marL="3657600" algn="l" defTabSz="914400" rtl="0" eaLnBrk="1" latinLnBrk="0" hangingPunct="1">
            <a:defRPr sz="1800" kern="1200">
              <a:solidFill>
                <a:sysClr val="windowText" lastClr="000000"/>
              </a:solidFill>
              <a:latin typeface="Franklin Gothic Book"/>
            </a:defRPr>
          </a:lvl9pPr>
        </a:lstStyle>
        <a:p xmlns:a="http://schemas.openxmlformats.org/drawingml/2006/main">
          <a:endParaRPr lang="ru-RU" sz="1200" dirty="0">
            <a:latin typeface="Times New Roman" pitchFamily="18" charset="0"/>
            <a:cs typeface="Times New Roman" pitchFamily="18" charset="0"/>
          </a:endParaRPr>
        </a:p>
      </cdr:txBody>
    </cdr:sp>
  </cdr:relSizeAnchor>
  <cdr:relSizeAnchor xmlns:cdr="http://schemas.openxmlformats.org/drawingml/2006/chartDrawing">
    <cdr:from>
      <cdr:x>0.11111</cdr:x>
      <cdr:y>0.8</cdr:y>
    </cdr:from>
    <cdr:to>
      <cdr:x>0.31746</cdr:x>
      <cdr:y>1</cdr:y>
    </cdr:to>
    <cdr:sp macro="" textlink="">
      <cdr:nvSpPr>
        <cdr:cNvPr id="3" name="TextBox 2"/>
        <cdr:cNvSpPr txBox="1"/>
      </cdr:nvSpPr>
      <cdr:spPr>
        <a:xfrm xmlns:a="http://schemas.openxmlformats.org/drawingml/2006/main">
          <a:off x="1000132" y="1714512"/>
          <a:ext cx="1857388" cy="42862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345E7-C782-4C71-B520-D74042FD9E66}" type="datetimeFigureOut">
              <a:rPr lang="ru-RU" smtClean="0"/>
              <a:pPr/>
              <a:t>07.12.2021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CACF1-2239-4801-82B4-1D054A631B0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CACF1-2239-4801-82B4-1D054A631B04}" type="slidenum">
              <a:rPr lang="ru-RU" smtClean="0"/>
              <a:pPr/>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CACF1-2239-4801-82B4-1D054A631B04}" type="slidenum">
              <a:rPr lang="ru-RU" smtClean="0"/>
              <a:pPr/>
              <a:t>35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07.12.2021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07.12.2021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07.12.2021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07.12.2021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C2BB34-D3ED-427A-9E97-0B63E679BDD4}" type="datetimeFigureOut">
              <a:rPr lang="ru-RU" smtClean="0"/>
              <a:pPr/>
              <a:t>07.12.2021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C2BB34-D3ED-427A-9E97-0B63E679BDD4}" type="datetimeFigureOut">
              <a:rPr lang="ru-RU" smtClean="0"/>
              <a:pPr/>
              <a:t>07.12.2021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C2BB34-D3ED-427A-9E97-0B63E679BDD4}" type="datetimeFigureOut">
              <a:rPr lang="ru-RU" smtClean="0"/>
              <a:pPr/>
              <a:t>07.12.2021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C2BB34-D3ED-427A-9E97-0B63E679BDD4}" type="datetimeFigureOut">
              <a:rPr lang="ru-RU" smtClean="0"/>
              <a:pPr/>
              <a:t>07.12.2021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C2BB34-D3ED-427A-9E97-0B63E679BDD4}" type="datetimeFigureOut">
              <a:rPr lang="ru-RU" smtClean="0"/>
              <a:pPr/>
              <a:t>07.12.2021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C2BB34-D3ED-427A-9E97-0B63E679BDD4}" type="datetimeFigureOut">
              <a:rPr lang="ru-RU" smtClean="0"/>
              <a:pPr/>
              <a:t>07.12.2021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C2BB34-D3ED-427A-9E97-0B63E679BDD4}" type="datetimeFigureOut">
              <a:rPr lang="ru-RU" smtClean="0"/>
              <a:pPr/>
              <a:t>07.12.2021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2BB34-D3ED-427A-9E97-0B63E679BDD4}" type="datetimeFigureOut">
              <a:rPr lang="ru-RU" smtClean="0"/>
              <a:pPr/>
              <a:t>07.12.2021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9518E-E263-4108-8EBA-BC8BD3A3F46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9" name="Rectangle 5"/>
          <p:cNvSpPr>
            <a:spLocks noChangeArrowheads="1"/>
          </p:cNvSpPr>
          <p:nvPr/>
        </p:nvSpPr>
        <p:spPr bwMode="auto">
          <a:xfrm>
            <a:off x="0" y="1819274"/>
            <a:ext cx="90011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571472" y="3500438"/>
            <a:ext cx="7667652" cy="830997"/>
          </a:xfrm>
          <a:prstGeom prst="rect">
            <a:avLst/>
          </a:prstGeom>
        </p:spPr>
        <p:txBody>
          <a:bodyPr wrap="square">
            <a:spAutoFit/>
          </a:bodyPr>
          <a:lstStyle/>
          <a:p>
            <a:r>
              <a:rPr lang="ru-RU" sz="4800" b="1" i="1" dirty="0">
                <a:solidFill>
                  <a:srgbClr val="403152"/>
                </a:solidFill>
                <a:latin typeface="Times New Roman" pitchFamily="18" charset="0"/>
                <a:ea typeface="Times New Roman" pitchFamily="18" charset="0"/>
                <a:cs typeface="Times New Roman" pitchFamily="18" charset="0"/>
              </a:rPr>
              <a:t>БЮДЖЕТ ДЛЯ ГРАЖДАН</a:t>
            </a:r>
            <a:endParaRPr lang="ru-RU" dirty="0"/>
          </a:p>
        </p:txBody>
      </p:sp>
      <p:sp>
        <p:nvSpPr>
          <p:cNvPr id="10" name="Прямоугольник 9"/>
          <p:cNvSpPr/>
          <p:nvPr/>
        </p:nvSpPr>
        <p:spPr>
          <a:xfrm>
            <a:off x="428596" y="4714884"/>
            <a:ext cx="8358246" cy="1292662"/>
          </a:xfrm>
          <a:prstGeom prst="rect">
            <a:avLst/>
          </a:prstGeom>
        </p:spPr>
        <p:txBody>
          <a:bodyPr wrap="square">
            <a:spAutoFit/>
          </a:bodyPr>
          <a:lstStyle/>
          <a:p>
            <a:pPr lvl="0" algn="ctr" eaLnBrk="0" fontAlgn="base" hangingPunct="0">
              <a:spcBef>
                <a:spcPct val="0"/>
              </a:spcBef>
              <a:spcAft>
                <a:spcPct val="0"/>
              </a:spcAft>
              <a:tabLst>
                <a:tab pos="4286250" algn="l"/>
                <a:tab pos="5029200" algn="l"/>
              </a:tabLst>
            </a:pPr>
            <a:r>
              <a:rPr lang="ru-RU" sz="2000" b="1" dirty="0">
                <a:solidFill>
                  <a:srgbClr val="403152"/>
                </a:solidFill>
                <a:latin typeface="Times New Roman" pitchFamily="18" charset="0"/>
                <a:ea typeface="Times New Roman" pitchFamily="18" charset="0"/>
                <a:cs typeface="Times New Roman" pitchFamily="18" charset="0"/>
              </a:rPr>
              <a:t>к проекту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решения Думы городского округа</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«О бюджете городского округа </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на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2022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год и плановый период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2023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и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2024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годов»</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endParaRPr lang="ru-RU" dirty="0">
              <a:solidFill>
                <a:prstClr val="black"/>
              </a:solidFill>
              <a:latin typeface="Arial" pitchFamily="34" charset="0"/>
              <a:cs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 name="Рисунок 12" descr="C:\Users\User\Desktop\Бюджет для граждан\картинки по бюджету\IMG-20211111-WA0004.jpg"/>
          <p:cNvPicPr/>
          <p:nvPr/>
        </p:nvPicPr>
        <p:blipFill>
          <a:blip r:embed="rId4"/>
          <a:srcRect/>
          <a:stretch>
            <a:fillRect/>
          </a:stretch>
        </p:blipFill>
        <p:spPr bwMode="auto">
          <a:xfrm>
            <a:off x="3357554" y="214290"/>
            <a:ext cx="2143140" cy="2857496"/>
          </a:xfrm>
          <a:prstGeom prst="rect">
            <a:avLst/>
          </a:prstGeom>
          <a:noFill/>
          <a:ln w="9525">
            <a:noFill/>
            <a:miter lim="800000"/>
            <a:headEnd/>
            <a:tailEnd/>
          </a:ln>
        </p:spPr>
      </p:pic>
      <p:pic>
        <p:nvPicPr>
          <p:cNvPr id="15" name="Рисунок 14" descr="C:\Users\User\Desktop\Бюджет для граждан\картинки по бюджету\IMG-20211111-WA0000.jpg"/>
          <p:cNvPicPr/>
          <p:nvPr/>
        </p:nvPicPr>
        <p:blipFill>
          <a:blip r:embed="rId5"/>
          <a:srcRect/>
          <a:stretch>
            <a:fillRect/>
          </a:stretch>
        </p:blipFill>
        <p:spPr bwMode="auto">
          <a:xfrm>
            <a:off x="142844" y="642918"/>
            <a:ext cx="3063292" cy="2071702"/>
          </a:xfrm>
          <a:prstGeom prst="rect">
            <a:avLst/>
          </a:prstGeom>
          <a:noFill/>
          <a:ln w="9525">
            <a:noFill/>
            <a:miter lim="800000"/>
            <a:headEnd/>
            <a:tailEnd/>
          </a:ln>
        </p:spPr>
      </p:pic>
      <p:pic>
        <p:nvPicPr>
          <p:cNvPr id="16" name="Рисунок 15" descr="C:\Users\User\Desktop\Бюджет для граждан\картинки по бюджету\IMG-20211111-WA0001.jpg"/>
          <p:cNvPicPr/>
          <p:nvPr/>
        </p:nvPicPr>
        <p:blipFill>
          <a:blip r:embed="rId6"/>
          <a:srcRect/>
          <a:stretch>
            <a:fillRect/>
          </a:stretch>
        </p:blipFill>
        <p:spPr bwMode="auto">
          <a:xfrm>
            <a:off x="5643570" y="642918"/>
            <a:ext cx="3137581" cy="2143140"/>
          </a:xfrm>
          <a:prstGeom prst="rect">
            <a:avLst/>
          </a:prstGeom>
          <a:noFill/>
          <a:ln w="9525">
            <a:noFill/>
            <a:miter lim="800000"/>
            <a:headEnd/>
            <a:tailEnd/>
          </a:ln>
        </p:spPr>
      </p:pic>
    </p:spTree>
    <p:controls>
      <p:control spid="1030" name="SapphireHiddenControl" r:id="rId2" imgW="6095880" imgH="4067280"/>
    </p:controls>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0" y="0"/>
            <a:ext cx="58060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142844" y="142852"/>
            <a:ext cx="8786874" cy="6017032"/>
          </a:xfrm>
          <a:prstGeom prst="rect">
            <a:avLst/>
          </a:prstGeom>
        </p:spPr>
        <p:txBody>
          <a:bodyPr wrap="square">
            <a:spAutoFit/>
          </a:bodyPr>
          <a:lstStyle/>
          <a:p>
            <a:pPr algn="just"/>
            <a:r>
              <a:rPr lang="ru-RU" sz="1100" b="1" dirty="0" smtClean="0">
                <a:latin typeface="Times New Roman" pitchFamily="18" charset="0"/>
                <a:cs typeface="Times New Roman" pitchFamily="18" charset="0"/>
              </a:rPr>
              <a:t>5.Земельный налог</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Норматив зачислений земельного налога в доходы бюджета городского округа Верхний Тагил  составляет 100%.</a:t>
            </a:r>
          </a:p>
          <a:p>
            <a:pPr algn="just"/>
            <a:r>
              <a:rPr lang="ru-RU" sz="1100" dirty="0" smtClean="0">
                <a:latin typeface="Times New Roman" pitchFamily="18" charset="0"/>
                <a:cs typeface="Times New Roman" pitchFamily="18" charset="0"/>
              </a:rPr>
              <a:t>С 01.01.2014 налоговые ставки в процентном отношении к кадастровой стоимости земельных участков установлены в предельных значениях в соответствии с подпунктом 1 (в размере 0,3 процента) и подпунктом 2 (в размере 1,5 процента) пункта 1 статьи 394 Налогового кодекса Российской Федерации (далее - НК РФ).</a:t>
            </a:r>
          </a:p>
          <a:p>
            <a:pPr algn="just"/>
            <a:r>
              <a:rPr lang="ru-RU" sz="1100" dirty="0" smtClean="0">
                <a:latin typeface="Times New Roman" pitchFamily="18" charset="0"/>
                <a:cs typeface="Times New Roman" pitchFamily="18" charset="0"/>
              </a:rPr>
              <a:t>В 2022 - 2024 годах коэффициент роста поступлений земельного налога планируется в размере 1,000 ежегодно от уровня 2021 года.</a:t>
            </a:r>
          </a:p>
          <a:p>
            <a:pPr algn="just"/>
            <a:r>
              <a:rPr lang="ru-RU" sz="1100" dirty="0" smtClean="0">
                <a:latin typeface="Times New Roman" pitchFamily="18" charset="0"/>
                <a:cs typeface="Times New Roman" pitchFamily="18" charset="0"/>
              </a:rPr>
              <a:t>Установление дополнительных налоговых льгот по уплате земельного налога не планируется.</a:t>
            </a:r>
          </a:p>
          <a:p>
            <a:pPr algn="just"/>
            <a:r>
              <a:rPr lang="ru-RU" sz="1100" b="1" dirty="0" smtClean="0">
                <a:latin typeface="Times New Roman" pitchFamily="18" charset="0"/>
                <a:cs typeface="Times New Roman" pitchFamily="18" charset="0"/>
              </a:rPr>
              <a:t>6.Налог на имущество физических лиц</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Норматив зачислений налога на имущество физических лиц в доходы бюджета городского округа  Верхний Тагил составляет 100%.</a:t>
            </a:r>
          </a:p>
          <a:p>
            <a:pPr algn="just"/>
            <a:r>
              <a:rPr lang="ru-RU" sz="1100" dirty="0" smtClean="0">
                <a:latin typeface="Times New Roman" pitchFamily="18" charset="0"/>
                <a:cs typeface="Times New Roman" pitchFamily="18" charset="0"/>
              </a:rPr>
              <a:t>В соответствии Налоговым кодексом Российской Федерации, Законом Свердловской области от 26.03.2019г. № 23-ОЗ «Об установлении единой даты начала применения на территории Свердловской области порядка определения налоговой базы по налогу на имущество физических лиц исходя из кадастровой стоимости объектов налогообложения по этому налогу» решением Думы от  17.10.2019г. № 37/3  на территории городского округа Верхний Тагил с 1 января 2020 года  установлен и введен в действие налог на имущество физических лиц исходя из кадастровой стоимости объектов налогообложения с установлением  ставки налога в размере 0,3% в отношении следующих объектов:</a:t>
            </a:r>
            <a:endParaRPr lang="ru-RU" sz="1100" b="1" dirty="0" smtClean="0">
              <a:latin typeface="Times New Roman" pitchFamily="18" charset="0"/>
              <a:cs typeface="Times New Roman" pitchFamily="18" charset="0"/>
            </a:endParaRPr>
          </a:p>
          <a:p>
            <a:pPr lvl="0" algn="just"/>
            <a:r>
              <a:rPr lang="ru-RU" sz="1100" dirty="0" smtClean="0">
                <a:latin typeface="Times New Roman" pitchFamily="18" charset="0"/>
                <a:cs typeface="Times New Roman" pitchFamily="18" charset="0"/>
              </a:rPr>
              <a:t>жилых домов, частей жилых домов, квартир, частей квартир, комнат;</a:t>
            </a:r>
          </a:p>
          <a:p>
            <a:pPr algn="just"/>
            <a:r>
              <a:rPr lang="ru-RU" sz="1100" dirty="0" smtClean="0">
                <a:latin typeface="Times New Roman" pitchFamily="18" charset="0"/>
                <a:cs typeface="Times New Roman" pitchFamily="18" charset="0"/>
              </a:rPr>
              <a:t>2) объектов незавершенного строительства в случае, если проектируемым назначением таких объектов является жилой дом;</a:t>
            </a:r>
          </a:p>
          <a:p>
            <a:pPr algn="just"/>
            <a:r>
              <a:rPr lang="ru-RU" sz="1100" dirty="0" smtClean="0">
                <a:latin typeface="Times New Roman" pitchFamily="18" charset="0"/>
                <a:cs typeface="Times New Roman" pitchFamily="18" charset="0"/>
              </a:rPr>
              <a:t>3) единых недвижимых комплексов, в состав которых входит хотя бы один жилой дом;</a:t>
            </a:r>
          </a:p>
          <a:p>
            <a:pPr algn="just"/>
            <a:r>
              <a:rPr lang="ru-RU" sz="1100" dirty="0" smtClean="0">
                <a:latin typeface="Times New Roman" pitchFamily="18" charset="0"/>
                <a:cs typeface="Times New Roman" pitchFamily="18" charset="0"/>
              </a:rPr>
              <a:t>4) гаражей и </a:t>
            </a:r>
            <a:r>
              <a:rPr lang="ru-RU" sz="1100" dirty="0" err="1" smtClean="0">
                <a:latin typeface="Times New Roman" pitchFamily="18" charset="0"/>
                <a:cs typeface="Times New Roman" pitchFamily="18" charset="0"/>
              </a:rPr>
              <a:t>машино-мест</a:t>
            </a:r>
            <a:r>
              <a:rPr lang="ru-RU" sz="1100" dirty="0" smtClean="0">
                <a:latin typeface="Times New Roman" pitchFamily="18" charset="0"/>
                <a:cs typeface="Times New Roman" pitchFamily="18" charset="0"/>
              </a:rPr>
              <a:t>;</a:t>
            </a:r>
          </a:p>
          <a:p>
            <a:pPr algn="just"/>
            <a:r>
              <a:rPr lang="ru-RU" sz="1100" dirty="0" smtClean="0">
                <a:latin typeface="Times New Roman" pitchFamily="18" charset="0"/>
                <a:cs typeface="Times New Roman" pitchFamily="18" charset="0"/>
              </a:rPr>
              <a:t>и  в размере  0,5 процента в отношении прочих объектов налогообложения.</a:t>
            </a:r>
          </a:p>
          <a:p>
            <a:pPr algn="just"/>
            <a:r>
              <a:rPr lang="ru-RU" sz="1100" dirty="0" smtClean="0">
                <a:latin typeface="Times New Roman" pitchFamily="18" charset="0"/>
                <a:cs typeface="Times New Roman" pitchFamily="18" charset="0"/>
              </a:rPr>
              <a:t>Льготы по налогу на имущество физических лиц сохранены и будут предоставляться 15 льготным категориям.</a:t>
            </a:r>
          </a:p>
          <a:p>
            <a:pPr algn="just"/>
            <a:r>
              <a:rPr lang="ru-RU" sz="1100" dirty="0" smtClean="0">
                <a:latin typeface="Times New Roman" pitchFamily="18" charset="0"/>
                <a:cs typeface="Times New Roman" pitchFamily="18" charset="0"/>
              </a:rPr>
              <a:t>Кроме того, при этом будут применяться установленные статьей 403 Налогового кодекса Российской Федерации налоговые вычеты, например, в отношении квартиры налоговый вычет будет предоставляться в размере кадастровой стоимости 20 кв. метров каждой из квартир, находящихся в собственности налогоплательщика, в отношении комнат 10 кв. м, в отношении жилых домов 50 кв.м.</a:t>
            </a:r>
          </a:p>
          <a:p>
            <a:pPr algn="just"/>
            <a:r>
              <a:rPr lang="ru-RU" sz="1100" dirty="0" smtClean="0">
                <a:latin typeface="Times New Roman" pitchFamily="18" charset="0"/>
                <a:cs typeface="Times New Roman" pitchFamily="18" charset="0"/>
              </a:rPr>
              <a:t>Первые три года с момента введения нового порядка исчисления налога исходя из кадастровой стоимости имущества являются переходными. Для них установлен особый порядок расчета и применение временных понижающих коэффициентов, которые позволят снизить налоговую нагрузку на граждан: </a:t>
            </a:r>
          </a:p>
          <a:p>
            <a:pPr algn="just"/>
            <a:r>
              <a:rPr lang="ru-RU" sz="1100" dirty="0" smtClean="0">
                <a:latin typeface="Times New Roman" pitchFamily="18" charset="0"/>
                <a:cs typeface="Times New Roman" pitchFamily="18" charset="0"/>
              </a:rPr>
              <a:t>в первый год - 0,2;   во второй - 0,4;   в третий - 0,6.</a:t>
            </a:r>
          </a:p>
          <a:p>
            <a:pPr algn="just"/>
            <a:r>
              <a:rPr lang="ru-RU" sz="1100" dirty="0" smtClean="0">
                <a:latin typeface="Times New Roman" pitchFamily="18" charset="0"/>
                <a:cs typeface="Times New Roman" pitchFamily="18" charset="0"/>
              </a:rPr>
              <a:t>Если сумма налога исходя из кадастровой стоимости без учета переходных правил оказалась меньше, чем сумма налога исходя из инвентаризационной стоимости, налог рассчитают без учета переходных правил.</a:t>
            </a:r>
          </a:p>
          <a:p>
            <a:pPr algn="just"/>
            <a:r>
              <a:rPr lang="ru-RU" sz="1100" b="1" dirty="0" smtClean="0">
                <a:latin typeface="Times New Roman" pitchFamily="18" charset="0"/>
                <a:cs typeface="Times New Roman" pitchFamily="18" charset="0"/>
              </a:rPr>
              <a:t>7.Государственная пошлина</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В связи с ростом среднего уровня цен  на потребительские товары, в том числе с учетом уровня инфляции, проведена индексация размера государственной пошлины.</a:t>
            </a:r>
          </a:p>
          <a:p>
            <a:pPr algn="just"/>
            <a:r>
              <a:rPr lang="ru-RU" sz="1100" dirty="0" smtClean="0">
                <a:latin typeface="Times New Roman" pitchFamily="18" charset="0"/>
                <a:cs typeface="Times New Roman" pitchFamily="18" charset="0"/>
              </a:rPr>
              <a:t>В плановом периоде коэффициент роста поступлений государственной пошлины в доходы бюджета городского округа  Верхний Тагил предусмотрен в размере: в 2022 году – 1,098%, в 2023 году – 1,000%; в 2024 году – 1,052%.</a:t>
            </a:r>
            <a:endParaRPr lang="ru-RU" sz="11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0" y="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lang="ru-RU" sz="1100" dirty="0" smtClean="0">
                <a:latin typeface="Times New Roman" pitchFamily="18" charset="0"/>
                <a:cs typeface="Times New Roman" pitchFamily="18" charset="0"/>
              </a:rPr>
              <a:t> </a:t>
            </a:r>
          </a:p>
          <a:p>
            <a:pPr algn="just"/>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a:t>
            </a: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extBox 2"/>
          <p:cNvSpPr txBox="1"/>
          <p:nvPr/>
        </p:nvSpPr>
        <p:spPr>
          <a:xfrm>
            <a:off x="0" y="0"/>
            <a:ext cx="9144000" cy="7032694"/>
          </a:xfrm>
          <a:prstGeom prst="rect">
            <a:avLst/>
          </a:prstGeom>
          <a:noFill/>
        </p:spPr>
        <p:txBody>
          <a:bodyPr wrap="square" rtlCol="0">
            <a:spAutoFit/>
          </a:bodyPr>
          <a:lstStyle/>
          <a:p>
            <a:pPr algn="just"/>
            <a:endParaRPr lang="ru-RU" sz="1100" b="1" dirty="0" smtClean="0">
              <a:latin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     8.</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Неналоговые доходы бюджета</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городского округа Верхний Тагил в 2022 - 2024 годах.</a:t>
            </a:r>
            <a:endParaRPr lang="ru-RU" sz="1100" dirty="0" smtClean="0">
              <a:latin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        Использование имущества, находящегося в муниципальной собственности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С 2012 года базовая ставка арендной платы за использование недвижимого муниципального имущества составляет 180 рублей за 1 кв. м в год с применением повышающих (понижающих) коэффициентов. </a:t>
            </a:r>
          </a:p>
          <a:p>
            <a:pPr algn="just"/>
            <a:r>
              <a:rPr lang="ru-RU" sz="1100" b="1" dirty="0" smtClean="0">
                <a:latin typeface="Times New Roman" pitchFamily="18" charset="0"/>
                <a:cs typeface="Times New Roman" pitchFamily="18" charset="0"/>
              </a:rPr>
              <a:t>        Платежи при пользовании природными ресурсами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Норматив зачислений платы за негативное воздействие на окружающую среду в доходы бюджета городского округа  Верхний Тагил в 2022 году составляет 60%.</a:t>
            </a:r>
          </a:p>
          <a:p>
            <a:pPr algn="just"/>
            <a:r>
              <a:rPr lang="ru-RU" sz="1100" dirty="0" smtClean="0">
                <a:latin typeface="Times New Roman" pitchFamily="18" charset="0"/>
                <a:cs typeface="Times New Roman" pitchFamily="18" charset="0"/>
              </a:rPr>
              <a:t>В плановом периоде темп роста поступлений платы за негативное воздействие на окружающую среду предусмотрен в размере 1,040 ежегодно.</a:t>
            </a:r>
          </a:p>
          <a:p>
            <a:pPr algn="just"/>
            <a:r>
              <a:rPr lang="ru-RU" sz="1100" dirty="0" smtClean="0">
                <a:latin typeface="Times New Roman" pitchFamily="18" charset="0"/>
                <a:cs typeface="Times New Roman" pitchFamily="18" charset="0"/>
              </a:rPr>
              <a:t>В связи с  внесенными изменениями в Бюджетный кодекс Российской Федерации изменился порядок зачисления штрафов в бюджеты Российской Федерации.</a:t>
            </a:r>
          </a:p>
          <a:p>
            <a:pPr algn="ctr"/>
            <a:r>
              <a:rPr lang="ru-RU" sz="1100" b="1" dirty="0" smtClean="0">
                <a:solidFill>
                  <a:schemeClr val="accent4">
                    <a:lumMod val="75000"/>
                  </a:schemeClr>
                </a:solidFill>
                <a:latin typeface="Times New Roman" pitchFamily="18" charset="0"/>
                <a:cs typeface="Times New Roman" pitchFamily="18" charset="0"/>
              </a:rPr>
              <a:t>Основные направления</a:t>
            </a:r>
          </a:p>
          <a:p>
            <a:pPr algn="ctr"/>
            <a:r>
              <a:rPr lang="ru-RU" sz="1100" b="1" dirty="0" smtClean="0">
                <a:solidFill>
                  <a:schemeClr val="accent4">
                    <a:lumMod val="75000"/>
                  </a:schemeClr>
                </a:solidFill>
                <a:latin typeface="Times New Roman" pitchFamily="18" charset="0"/>
                <a:cs typeface="Times New Roman" pitchFamily="18" charset="0"/>
              </a:rPr>
              <a:t>бюджетной политики городского округа Верхний Тагил на 2022-2024 годы</a:t>
            </a:r>
          </a:p>
          <a:p>
            <a:pPr algn="ctr"/>
            <a:r>
              <a:rPr lang="ru-RU" sz="1100" b="1" dirty="0" smtClean="0">
                <a:solidFill>
                  <a:schemeClr val="accent2"/>
                </a:solidFill>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      Основной целью бюджетной политики городского округа  Верхний Тагил является эффективное управление средствами бюджета городского округа при достижении приоритетных целей социально-экономического развития территории.</a:t>
            </a:r>
          </a:p>
          <a:p>
            <a:pPr algn="just"/>
            <a:r>
              <a:rPr lang="ru-RU" sz="1100" dirty="0" smtClean="0">
                <a:latin typeface="Times New Roman" pitchFamily="18" charset="0"/>
                <a:cs typeface="Times New Roman" pitchFamily="18" charset="0"/>
              </a:rPr>
              <a:t>Бюджетная политика городского округа Верхний Тагил ориентирована на достижение национальных целей развития Российской Федерации, установленных в Указе Президента Российской Федерации от 7 мая 2018 года № 204 «О национальных целях и стратегических задачах развития Российской Федерации на период до 2024 года», на повышение качества жизни населения городского округа,  и на ключевые направления развития экономики и социальной сферы.</a:t>
            </a:r>
          </a:p>
          <a:p>
            <a:pPr algn="just"/>
            <a:r>
              <a:rPr lang="ru-RU" sz="1100" dirty="0" smtClean="0">
                <a:latin typeface="Times New Roman" pitchFamily="18" charset="0"/>
                <a:cs typeface="Times New Roman" pitchFamily="18" charset="0"/>
              </a:rPr>
              <a:t>     В 2022 - 2024 годах необходимо обеспечить оплату труда отдельных категорий работников бюджетной сферы, определенных указами Президента Российской Федерации, с учетом установленных показателей соотношения заработной платы соответствующих категорий работников и уровня среднемесячного дохода от трудовой деятельности в Свердловской области, а также проведение ежегодной индексации заработной платы иных категорий работников организаций бюджетного сектора экономики.</a:t>
            </a:r>
          </a:p>
          <a:p>
            <a:pPr algn="ctr"/>
            <a:endParaRPr lang="ru-RU" sz="1100" b="1" dirty="0" smtClean="0">
              <a:solidFill>
                <a:schemeClr val="accent4">
                  <a:lumMod val="75000"/>
                </a:schemeClr>
              </a:solidFill>
              <a:latin typeface="Times New Roman" pitchFamily="18" charset="0"/>
              <a:cs typeface="Times New Roman" pitchFamily="18" charset="0"/>
            </a:endParaRPr>
          </a:p>
          <a:p>
            <a:pPr algn="ctr"/>
            <a:r>
              <a:rPr lang="ru-RU" sz="1100" b="1" dirty="0" smtClean="0">
                <a:solidFill>
                  <a:schemeClr val="accent4">
                    <a:lumMod val="75000"/>
                  </a:schemeClr>
                </a:solidFill>
                <a:latin typeface="Times New Roman" pitchFamily="18" charset="0"/>
                <a:cs typeface="Times New Roman" pitchFamily="18" charset="0"/>
              </a:rPr>
              <a:t>Приоритетные направления бюджетной политики в 2021 году </a:t>
            </a:r>
            <a:endParaRPr lang="ru-RU" sz="1100" dirty="0" smtClean="0">
              <a:solidFill>
                <a:schemeClr val="accent4">
                  <a:lumMod val="75000"/>
                </a:schemeClr>
              </a:solidFill>
              <a:latin typeface="Times New Roman" pitchFamily="18" charset="0"/>
              <a:cs typeface="Times New Roman" pitchFamily="18" charset="0"/>
            </a:endParaRPr>
          </a:p>
          <a:p>
            <a:pPr algn="ctr"/>
            <a:r>
              <a:rPr lang="ru-RU" sz="1100" b="1" dirty="0" smtClean="0">
                <a:solidFill>
                  <a:schemeClr val="accent4">
                    <a:lumMod val="75000"/>
                  </a:schemeClr>
                </a:solidFill>
                <a:latin typeface="Times New Roman" pitchFamily="18" charset="0"/>
                <a:cs typeface="Times New Roman" pitchFamily="18" charset="0"/>
              </a:rPr>
              <a:t>и плановом периоде 2022 и 2023 годов</a:t>
            </a:r>
          </a:p>
          <a:p>
            <a:pPr algn="ctr"/>
            <a:endParaRPr lang="ru-RU" sz="1100" dirty="0" smtClean="0">
              <a:solidFill>
                <a:schemeClr val="accent4">
                  <a:lumMod val="75000"/>
                </a:schemeClr>
              </a:solidFill>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В 2022 году бюджетная политика городского округа Верхний Тагил, как и прежде,  сохранит свою социальную направленность и будет ориентирована на обеспечение сбалансированности и устойчивости бюджета городского округа, повышение качества бюджетного планирования и исполнения бюджета, сдерживание роста долговых обязательств, выполнение задач, поставленных Президентом Российской Федерации в ежегодных Посланиях Федеральному Собранию, указах Президента Российской Федерации.</a:t>
            </a:r>
          </a:p>
          <a:p>
            <a:pPr algn="just"/>
            <a:r>
              <a:rPr lang="ru-RU" sz="1100" dirty="0" smtClean="0">
                <a:latin typeface="Times New Roman" pitchFamily="18" charset="0"/>
                <a:cs typeface="Times New Roman" pitchFamily="18" charset="0"/>
              </a:rPr>
              <a:t>Приоритетом бюджетной политики в сфере  расходов в 2022-2024 годах будут предоставление качественных муниципальных услуг на основе  целей и задач, определенных майскими Указами Президента  Российской Федерации 2012 года, планами мероприятий («дорожными картами») по развитию отраслей социальной сферы. </a:t>
            </a:r>
          </a:p>
          <a:p>
            <a:pPr algn="just"/>
            <a:r>
              <a:rPr lang="ru-RU" sz="1100" dirty="0" smtClean="0">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0" y="0"/>
            <a:ext cx="9144000" cy="72019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ru-RU" sz="1100" dirty="0" smtClean="0">
                <a:latin typeface="Times New Roman" pitchFamily="18" charset="0"/>
                <a:cs typeface="Times New Roman" pitchFamily="18" charset="0"/>
              </a:rPr>
              <a:t>      В 2022 - 2024 годах необходимо обеспечить оплату труда отдельных категорий работников бюджетной сферы, определенных Указами Президента Российской Федерации, с учетом установленных показателей соотношения заработной платы соответствующих категорий работников и уровня среднемесячного дохода от трудовой деятельности в Свердловской области, а также проведение ежегодной индексации заработной платы иных категорий работников организаций бюджетного сектора экономики на прогнозный уровень инфляции.</a:t>
            </a:r>
          </a:p>
          <a:p>
            <a:pPr algn="just"/>
            <a:r>
              <a:rPr lang="ru-RU" sz="1100" dirty="0" smtClean="0">
                <a:latin typeface="Times New Roman" pitchFamily="18" charset="0"/>
                <a:cs typeface="Times New Roman" pitchFamily="18" charset="0"/>
              </a:rPr>
              <a:t>Бюджетная политика направлена:</a:t>
            </a:r>
          </a:p>
          <a:p>
            <a:pPr algn="just"/>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1. Образование</a:t>
            </a:r>
          </a:p>
          <a:p>
            <a:pPr algn="just"/>
            <a:r>
              <a:rPr lang="ru-RU" sz="1100" dirty="0" smtClean="0">
                <a:latin typeface="Times New Roman" pitchFamily="18" charset="0"/>
                <a:cs typeface="Times New Roman" pitchFamily="18" charset="0"/>
              </a:rPr>
              <a:t>Ключевым направлением развития общего образования является обеспечение высокого качества образования. Для обеспечения качества общего образования вся система должна быть ориентирована на обеспечение возможности получения образования, отвечающего требованиям современной экономики, формирование гармоничной, социально адаптированной, конкурентоспособной, мобильной личности, создание условий для ее самореализации.</a:t>
            </a:r>
          </a:p>
          <a:p>
            <a:pPr algn="just"/>
            <a:r>
              <a:rPr lang="ru-RU" sz="1100" dirty="0" smtClean="0">
                <a:latin typeface="Times New Roman" pitchFamily="18" charset="0"/>
                <a:cs typeface="Times New Roman" pitchFamily="18" charset="0"/>
              </a:rPr>
              <a:t>Бюджетная политика городского округа Верхний Тагил в сфере образования направлена на:</a:t>
            </a:r>
          </a:p>
          <a:p>
            <a:pPr algn="just"/>
            <a:r>
              <a:rPr lang="ru-RU" sz="1100" dirty="0" smtClean="0">
                <a:latin typeface="Times New Roman" pitchFamily="18" charset="0"/>
                <a:cs typeface="Times New Roman" pitchFamily="18" charset="0"/>
              </a:rPr>
              <a:t>1) сохранение и улучшение материальных и организационных условий для обучения детей;</a:t>
            </a:r>
          </a:p>
          <a:p>
            <a:pPr algn="just"/>
            <a:r>
              <a:rPr lang="ru-RU" sz="1100" dirty="0" smtClean="0">
                <a:latin typeface="Times New Roman" pitchFamily="18" charset="0"/>
                <a:cs typeface="Times New Roman" pitchFamily="18" charset="0"/>
              </a:rPr>
              <a:t>2) сохранение и укрепление кадрового потенциала системы образования;</a:t>
            </a:r>
          </a:p>
          <a:p>
            <a:pPr algn="just"/>
            <a:r>
              <a:rPr lang="ru-RU" sz="1100" dirty="0" smtClean="0">
                <a:latin typeface="Times New Roman" pitchFamily="18" charset="0"/>
                <a:cs typeface="Times New Roman" pitchFamily="18" charset="0"/>
              </a:rPr>
              <a:t>3) обеспечение условий для реализации проектов, направленных на раннюю профориентацию школьников;</a:t>
            </a:r>
          </a:p>
          <a:p>
            <a:pPr algn="just"/>
            <a:r>
              <a:rPr lang="ru-RU" sz="1100" dirty="0" smtClean="0">
                <a:latin typeface="Times New Roman" pitchFamily="18" charset="0"/>
                <a:cs typeface="Times New Roman" pitchFamily="18" charset="0"/>
              </a:rPr>
              <a:t>4) обеспечение доступности всех уровней образования для обучающихся с инвалидностью и ограниченными возможностями здоровья, в том числе с использованием дистанционных технологий;</a:t>
            </a:r>
          </a:p>
          <a:p>
            <a:pPr algn="just"/>
            <a:r>
              <a:rPr lang="ru-RU" sz="1100" dirty="0" smtClean="0">
                <a:latin typeface="Times New Roman" pitchFamily="18" charset="0"/>
                <a:cs typeface="Times New Roman" pitchFamily="18" charset="0"/>
              </a:rPr>
              <a:t>5) развитие организаций отдыха и оздоровления детей, увеличение охвата детей, получающих услуги этих организаций;</a:t>
            </a:r>
          </a:p>
          <a:p>
            <a:pPr algn="just"/>
            <a:r>
              <a:rPr lang="ru-RU" sz="1100" dirty="0" smtClean="0">
                <a:latin typeface="Times New Roman" pitchFamily="18" charset="0"/>
                <a:cs typeface="Times New Roman" pitchFamily="18" charset="0"/>
              </a:rPr>
              <a:t>6) обеспечение детей в возрасте от 5 до 18 лет доступными и качественными условиями для воспитания гармонично развитой и социально ответственной личности путем увеличения охвата дополнительным образованием;</a:t>
            </a:r>
          </a:p>
          <a:p>
            <a:pPr algn="just"/>
            <a:r>
              <a:rPr lang="ru-RU" sz="1100" dirty="0" smtClean="0">
                <a:latin typeface="Times New Roman" pitchFamily="18" charset="0"/>
                <a:cs typeface="Times New Roman" pitchFamily="18" charset="0"/>
              </a:rPr>
              <a:t>7) обеспечение дополнительных выплат (включая денежное вознаграждение) за классное руководство педагогическим работникам муниципальных общеобразовательных организаций;</a:t>
            </a:r>
          </a:p>
          <a:p>
            <a:pPr algn="just"/>
            <a:r>
              <a:rPr lang="ru-RU" sz="1100" dirty="0" smtClean="0">
                <a:latin typeface="Times New Roman" pitchFamily="18" charset="0"/>
                <a:cs typeface="Times New Roman" pitchFamily="18" charset="0"/>
              </a:rPr>
              <a:t>8) обеспечение бесплатным горячим питанием обучающихся, получающих начальное общее образование в государственных и муниципальных общеобразовательных организациях.</a:t>
            </a:r>
          </a:p>
          <a:p>
            <a:pPr algn="just"/>
            <a:r>
              <a:rPr lang="ru-RU" sz="1100" b="1" dirty="0" smtClean="0">
                <a:latin typeface="Times New Roman" pitchFamily="18" charset="0"/>
                <a:cs typeface="Times New Roman" pitchFamily="18" charset="0"/>
              </a:rPr>
              <a:t> 2. В сфере жилищно-коммунального хозяйства бюджетная политика направлена на: </a:t>
            </a:r>
          </a:p>
          <a:p>
            <a:pPr algn="just"/>
            <a:r>
              <a:rPr lang="ru-RU" sz="1100" dirty="0" smtClean="0">
                <a:latin typeface="Times New Roman" pitchFamily="18" charset="0"/>
                <a:cs typeface="Times New Roman" pitchFamily="18" charset="0"/>
              </a:rPr>
              <a:t>1) ремонт  сетей тепло- и водоснабжения населения;</a:t>
            </a:r>
          </a:p>
          <a:p>
            <a:pPr algn="just"/>
            <a:r>
              <a:rPr lang="ru-RU" sz="1100" dirty="0" smtClean="0">
                <a:latin typeface="Times New Roman" pitchFamily="18" charset="0"/>
                <a:cs typeface="Times New Roman" pitchFamily="18" charset="0"/>
              </a:rPr>
              <a:t>2) повышение энергетической эффективности;</a:t>
            </a:r>
          </a:p>
          <a:p>
            <a:pPr algn="just"/>
            <a:r>
              <a:rPr lang="ru-RU" sz="1100" dirty="0" smtClean="0">
                <a:latin typeface="Times New Roman" pitchFamily="18" charset="0"/>
                <a:cs typeface="Times New Roman" pitchFamily="18" charset="0"/>
              </a:rPr>
              <a:t>3)создание условий для повышения уровня комфортности проживания граждан на территории городского округа Верхний Тагил  </a:t>
            </a:r>
          </a:p>
          <a:p>
            <a:pPr algn="just"/>
            <a:r>
              <a:rPr lang="ru-RU" sz="1100" dirty="0" smtClean="0">
                <a:latin typeface="Times New Roman" pitchFamily="18" charset="0"/>
                <a:cs typeface="Times New Roman" pitchFamily="18" charset="0"/>
              </a:rPr>
              <a:t>4) благоустройство общественной территории «Набережная огней»;</a:t>
            </a:r>
          </a:p>
          <a:p>
            <a:pPr algn="just"/>
            <a:r>
              <a:rPr lang="ru-RU" sz="1100" b="1" dirty="0" smtClean="0">
                <a:latin typeface="Times New Roman" pitchFamily="18" charset="0"/>
                <a:cs typeface="Times New Roman" pitchFamily="18" charset="0"/>
              </a:rPr>
              <a:t>  3. В 2022 - 2024 годах в сфере дорожной деятельности бюджетная политика городского округа Верхний Тагил направлена на </a:t>
            </a:r>
            <a:r>
              <a:rPr lang="ru-RU" sz="1100" dirty="0" smtClean="0">
                <a:latin typeface="Times New Roman" pitchFamily="18" charset="0"/>
                <a:cs typeface="Times New Roman" pitchFamily="18" charset="0"/>
              </a:rPr>
              <a:t>:</a:t>
            </a:r>
          </a:p>
          <a:p>
            <a:pPr algn="just"/>
            <a:r>
              <a:rPr lang="ru-RU" sz="1100" dirty="0" smtClean="0">
                <a:latin typeface="Times New Roman" pitchFamily="18" charset="0"/>
                <a:cs typeface="Times New Roman" pitchFamily="18" charset="0"/>
              </a:rPr>
              <a:t>1) на содержание улично-дорожной сети, ремонт дорог </a:t>
            </a:r>
            <a:r>
              <a:rPr lang="en-US" sz="1100" dirty="0" smtClean="0">
                <a:latin typeface="Times New Roman" pitchFamily="18" charset="0"/>
                <a:cs typeface="Times New Roman" pitchFamily="18" charset="0"/>
              </a:rPr>
              <a:t>IV </a:t>
            </a:r>
            <a:r>
              <a:rPr lang="ru-RU" sz="1100" dirty="0" smtClean="0">
                <a:latin typeface="Times New Roman" pitchFamily="18" charset="0"/>
                <a:cs typeface="Times New Roman" pitchFamily="18" charset="0"/>
              </a:rPr>
              <a:t>и  </a:t>
            </a:r>
            <a:r>
              <a:rPr lang="en-US" sz="1100" dirty="0" smtClean="0">
                <a:latin typeface="Times New Roman" pitchFamily="18" charset="0"/>
                <a:cs typeface="Times New Roman" pitchFamily="18" charset="0"/>
              </a:rPr>
              <a:t>V </a:t>
            </a:r>
            <a:r>
              <a:rPr lang="ru-RU" sz="1100" dirty="0" smtClean="0">
                <a:latin typeface="Times New Roman" pitchFamily="18" charset="0"/>
                <a:cs typeface="Times New Roman" pitchFamily="18" charset="0"/>
              </a:rPr>
              <a:t> категории;</a:t>
            </a:r>
          </a:p>
          <a:p>
            <a:pPr algn="just"/>
            <a:r>
              <a:rPr lang="ru-RU" sz="1100" dirty="0" smtClean="0">
                <a:latin typeface="Times New Roman" pitchFamily="18" charset="0"/>
                <a:cs typeface="Times New Roman" pitchFamily="18" charset="0"/>
              </a:rPr>
              <a:t>2)на обустройство пешеходных переходов вблизи образовательных учреждений  в соответствии с национальными стандартами;</a:t>
            </a:r>
          </a:p>
          <a:p>
            <a:pPr algn="just"/>
            <a:r>
              <a:rPr lang="ru-RU" sz="1100" dirty="0" smtClean="0">
                <a:latin typeface="Times New Roman" pitchFamily="18" charset="0"/>
                <a:cs typeface="Times New Roman" pitchFamily="18" charset="0"/>
              </a:rPr>
              <a:t>3) на установку дорожных знаков и нанесение дорожной разметки.</a:t>
            </a:r>
          </a:p>
          <a:p>
            <a:pPr algn="just"/>
            <a:r>
              <a:rPr lang="ru-RU" sz="1100" b="1" dirty="0" smtClean="0">
                <a:latin typeface="Times New Roman" pitchFamily="18" charset="0"/>
                <a:cs typeface="Times New Roman" pitchFamily="18" charset="0"/>
              </a:rPr>
              <a:t>4</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В области культуры </a:t>
            </a:r>
            <a:r>
              <a:rPr lang="ru-RU" sz="1100" dirty="0" smtClean="0">
                <a:latin typeface="Times New Roman" pitchFamily="18" charset="0"/>
                <a:cs typeface="Times New Roman" pitchFamily="18" charset="0"/>
              </a:rPr>
              <a:t>бюджетная политика направлена на оказание муниципальных услуг в сфере культуры, ориентированных на максимальное удобство для граждан и организаций, пополнение книжных фондов, выполнение предписания надзорных органов и сохранение объектов культурного наследия.</a:t>
            </a:r>
          </a:p>
          <a:p>
            <a:pPr algn="just"/>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5. Физическая культура и спорт</a:t>
            </a:r>
            <a:r>
              <a:rPr lang="ru-RU" sz="1100" dirty="0" smtClean="0">
                <a:latin typeface="Times New Roman" pitchFamily="18" charset="0"/>
                <a:cs typeface="Times New Roman" pitchFamily="18" charset="0"/>
              </a:rPr>
              <a:t>.</a:t>
            </a:r>
          </a:p>
          <a:p>
            <a:pPr algn="just"/>
            <a:r>
              <a:rPr lang="ru-RU" sz="1100" dirty="0" smtClean="0">
                <a:latin typeface="Times New Roman" pitchFamily="18" charset="0"/>
                <a:cs typeface="Times New Roman" pitchFamily="18" charset="0"/>
              </a:rPr>
              <a:t>Основной целью развития  физической культуры и спорта является формирование у горожан потребности в здоровом образе жизни и создание условий для ее реализации. </a:t>
            </a:r>
          </a:p>
          <a:p>
            <a:pPr algn="just"/>
            <a:endParaRPr lang="ru-RU" sz="1100" dirty="0" smtClean="0">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0" y="0"/>
            <a:ext cx="90011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5F497A"/>
                </a:solidFill>
                <a:effectLst/>
                <a:latin typeface="Times New Roman" pitchFamily="18" charset="0"/>
                <a:ea typeface="Times New Roman" pitchFamily="18" charset="0"/>
                <a:cs typeface="Times New Roman" pitchFamily="18" charset="0"/>
              </a:rPr>
              <a:t>Прогноз социально-экономического развития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5F497A"/>
                </a:solidFill>
                <a:effectLst/>
                <a:latin typeface="Times New Roman" pitchFamily="18" charset="0"/>
                <a:ea typeface="Times New Roman" pitchFamily="18" charset="0"/>
                <a:cs typeface="Times New Roman" pitchFamily="18" charset="0"/>
              </a:rPr>
              <a:t>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Таблица 4"/>
          <p:cNvGraphicFramePr>
            <a:graphicFrameLocks noGrp="1"/>
          </p:cNvGraphicFramePr>
          <p:nvPr/>
        </p:nvGraphicFramePr>
        <p:xfrm>
          <a:off x="500033" y="785794"/>
          <a:ext cx="7881952" cy="5357842"/>
        </p:xfrm>
        <a:graphic>
          <a:graphicData uri="http://schemas.openxmlformats.org/drawingml/2006/table">
            <a:tbl>
              <a:tblPr/>
              <a:tblGrid>
                <a:gridCol w="2311683"/>
                <a:gridCol w="782416"/>
                <a:gridCol w="657941"/>
                <a:gridCol w="657941"/>
                <a:gridCol w="657941"/>
                <a:gridCol w="657941"/>
                <a:gridCol w="653494"/>
                <a:gridCol w="1502595"/>
              </a:tblGrid>
              <a:tr h="162807">
                <a:tc rowSpan="2">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Наименование показателя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Единица измерения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a:solidFill>
                            <a:schemeClr val="tx1"/>
                          </a:solidFill>
                          <a:latin typeface="Times New Roman" pitchFamily="18" charset="0"/>
                          <a:cs typeface="Times New Roman" pitchFamily="18" charset="0"/>
                        </a:rPr>
                        <a:t>Отчет</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a:solidFill>
                            <a:schemeClr val="tx1"/>
                          </a:solidFill>
                          <a:latin typeface="Times New Roman" pitchFamily="18" charset="0"/>
                          <a:cs typeface="Times New Roman" pitchFamily="18" charset="0"/>
                        </a:rPr>
                        <a:t>Оценка</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gridSpan="3">
                  <a:txBody>
                    <a:bodyPr/>
                    <a:lstStyle/>
                    <a:p>
                      <a:pPr algn="ctr" fontAlgn="ctr"/>
                      <a:r>
                        <a:rPr lang="ru-RU" sz="900" b="1" i="0" u="none" strike="noStrike">
                          <a:solidFill>
                            <a:schemeClr val="tx1"/>
                          </a:solidFill>
                          <a:latin typeface="Times New Roman" pitchFamily="18" charset="0"/>
                          <a:cs typeface="Times New Roman" pitchFamily="18" charset="0"/>
                        </a:rPr>
                        <a:t>Прогноз</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hMerge="1">
                  <a:txBody>
                    <a:bodyPr/>
                    <a:lstStyle/>
                    <a:p>
                      <a:endParaRPr lang="ru-RU"/>
                    </a:p>
                  </a:txBody>
                  <a:tcPr/>
                </a:tc>
                <a:tc hMerge="1">
                  <a:txBody>
                    <a:bodyPr/>
                    <a:lstStyle/>
                    <a:p>
                      <a:endParaRPr lang="ru-RU"/>
                    </a:p>
                  </a:txBody>
                  <a:tcPr/>
                </a:tc>
                <a:tc rowSpan="2">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Пояснения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vMerge="1">
                  <a:txBody>
                    <a:bodyPr/>
                    <a:lstStyle/>
                    <a:p>
                      <a:endParaRPr lang="ru-RU"/>
                    </a:p>
                  </a:txBody>
                  <a:tcPr/>
                </a:tc>
                <a:tc vMerge="1">
                  <a:txBody>
                    <a:bodyPr/>
                    <a:lstStyle/>
                    <a:p>
                      <a:endParaRPr lang="ru-RU"/>
                    </a:p>
                  </a:txBody>
                  <a:tcPr/>
                </a:tc>
                <a:tc>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2020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2021</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2022</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2023</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2024</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vMerge="1">
                  <a:txBody>
                    <a:bodyPr/>
                    <a:lstStyle/>
                    <a:p>
                      <a:endParaRPr lang="ru-RU"/>
                    </a:p>
                  </a:txBody>
                  <a:tcPr/>
                </a:tc>
              </a:tr>
              <a:tr h="162807">
                <a:tc>
                  <a:txBody>
                    <a:bodyPr/>
                    <a:lstStyle/>
                    <a:p>
                      <a:pPr algn="l" fontAlgn="ctr"/>
                      <a:r>
                        <a:rPr lang="en-US" sz="900" b="0" i="0" u="none" strike="noStrike" dirty="0">
                          <a:solidFill>
                            <a:srgbClr val="000080"/>
                          </a:solidFill>
                          <a:latin typeface="Times New Roman" pitchFamily="18" charset="0"/>
                          <a:cs typeface="Times New Roman" pitchFamily="18" charset="0"/>
                        </a:rPr>
                        <a:t>I. </a:t>
                      </a:r>
                      <a:r>
                        <a:rPr lang="ru-RU" sz="900" b="0" i="0" u="none" strike="noStrike" dirty="0">
                          <a:solidFill>
                            <a:srgbClr val="000080"/>
                          </a:solidFill>
                          <a:latin typeface="Times New Roman" pitchFamily="18" charset="0"/>
                          <a:cs typeface="Times New Roman" pitchFamily="18" charset="0"/>
                        </a:rPr>
                        <a:t>Финансы</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dirty="0">
                          <a:solidFill>
                            <a:srgbClr val="000080"/>
                          </a:solidFill>
                          <a:latin typeface="Times New Roman" pitchFamily="18" charset="0"/>
                          <a:cs typeface="Times New Roman" pitchFamily="18" charset="0"/>
                        </a:rPr>
                        <a:t>1. Доходы, всего (стр. 1.12 + стр. 1.13)</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566,30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798,70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581,70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543,20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543,20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dirty="0">
                          <a:solidFill>
                            <a:srgbClr val="000080"/>
                          </a:solidFill>
                          <a:latin typeface="Times New Roman" pitchFamily="18" charset="0"/>
                          <a:cs typeface="Times New Roman" pitchFamily="18" charset="0"/>
                        </a:rPr>
                        <a:t>1.1.Прибыль прибыльных организаций</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rgbClr val="000000"/>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06509">
                <a:tc>
                  <a:txBody>
                    <a:bodyPr/>
                    <a:lstStyle/>
                    <a:p>
                      <a:pPr algn="l" fontAlgn="ctr"/>
                      <a:r>
                        <a:rPr lang="ru-RU" sz="900" b="0" i="0" u="none" strike="noStrike" dirty="0">
                          <a:solidFill>
                            <a:srgbClr val="000080"/>
                          </a:solidFill>
                          <a:latin typeface="Times New Roman" pitchFamily="18" charset="0"/>
                          <a:cs typeface="Times New Roman" pitchFamily="18" charset="0"/>
                        </a:rPr>
                        <a:t>1.1.1. сальдо прибылей и убытков (</a:t>
                      </a:r>
                      <a:r>
                        <a:rPr lang="ru-RU" sz="900" b="0" i="0" u="none" strike="noStrike" dirty="0" err="1">
                          <a:solidFill>
                            <a:srgbClr val="000080"/>
                          </a:solidFill>
                          <a:latin typeface="Times New Roman" pitchFamily="18" charset="0"/>
                          <a:cs typeface="Times New Roman" pitchFamily="18" charset="0"/>
                        </a:rPr>
                        <a:t>справочно</a:t>
                      </a:r>
                      <a:r>
                        <a:rPr lang="ru-RU" sz="900" b="0" i="0" u="none" strike="noStrike" dirty="0">
                          <a:solidFill>
                            <a:srgbClr val="000080"/>
                          </a:solidFill>
                          <a:latin typeface="Times New Roman" pitchFamily="18" charset="0"/>
                          <a:cs typeface="Times New Roman" pitchFamily="18" charset="0"/>
                        </a:rPr>
                        <a:t>)</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endParaRPr lang="ru-RU" sz="900" b="0" i="0" u="none" strike="noStrike" dirty="0">
                        <a:solidFill>
                          <a:srgbClr val="000000"/>
                        </a:solidFill>
                        <a:latin typeface="Times New Roman" pitchFamily="18" charset="0"/>
                        <a:cs typeface="Times New Roman" pitchFamily="18" charset="0"/>
                      </a:endParaRP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56081">
                <a:tc>
                  <a:txBody>
                    <a:bodyPr/>
                    <a:lstStyle/>
                    <a:p>
                      <a:pPr algn="l" fontAlgn="ctr"/>
                      <a:r>
                        <a:rPr lang="ru-RU" sz="900" b="0" i="0" u="none" strike="noStrike">
                          <a:solidFill>
                            <a:srgbClr val="000080"/>
                          </a:solidFill>
                          <a:latin typeface="Times New Roman" pitchFamily="18" charset="0"/>
                          <a:cs typeface="Times New Roman" pitchFamily="18" charset="0"/>
                        </a:rPr>
                        <a:t>1.2. Амортизационные отчисления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333,30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1 013,80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506,80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87,50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26,80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dirty="0">
                          <a:solidFill>
                            <a:srgbClr val="000080"/>
                          </a:solidFill>
                          <a:latin typeface="Times New Roman" pitchFamily="18" charset="0"/>
                          <a:cs typeface="Times New Roman" pitchFamily="18" charset="0"/>
                        </a:rPr>
                        <a:t>1.3. Налог на доходы физических лиц</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61,80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160,40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178,60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176,80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176,80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1.4. Единый налог на вмененный доход</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06509">
                <a:tc>
                  <a:txBody>
                    <a:bodyPr/>
                    <a:lstStyle/>
                    <a:p>
                      <a:pPr algn="l" fontAlgn="ctr"/>
                      <a:r>
                        <a:rPr lang="ru-RU" sz="900" b="0" i="0" u="none" strike="noStrike">
                          <a:solidFill>
                            <a:srgbClr val="000080"/>
                          </a:solidFill>
                          <a:latin typeface="Times New Roman" pitchFamily="18" charset="0"/>
                          <a:cs typeface="Times New Roman" pitchFamily="18" charset="0"/>
                        </a:rPr>
                        <a:t>1.4.1 налоговая база (сумма исчисленного вмененного дохода)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40,00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06509">
                <a:tc>
                  <a:txBody>
                    <a:bodyPr/>
                    <a:lstStyle/>
                    <a:p>
                      <a:pPr algn="l" fontAlgn="ctr"/>
                      <a:r>
                        <a:rPr lang="ru-RU" sz="900" b="0" i="0" u="none" strike="noStrike">
                          <a:solidFill>
                            <a:srgbClr val="000080"/>
                          </a:solidFill>
                          <a:latin typeface="Times New Roman" pitchFamily="18" charset="0"/>
                          <a:cs typeface="Times New Roman" pitchFamily="18" charset="0"/>
                        </a:rPr>
                        <a:t>1.5. Налог с патентной системы налогообложения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1.6. Земельный налог</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4,20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1.7. Единый сельскохозяйственный налог</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1.7.1. налоговая база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1.8. Налог на имущество физических лиц</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1.9. Прочие налоги и сборы</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24,50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27,70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27,70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1.10. Неналоговые доходы</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56,10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1.11. Прочие доходы</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-14,10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06509">
                <a:tc>
                  <a:txBody>
                    <a:bodyPr/>
                    <a:lstStyle/>
                    <a:p>
                      <a:pPr algn="l" fontAlgn="ctr"/>
                      <a:r>
                        <a:rPr lang="ru-RU" sz="900" b="0" i="0" u="none" strike="noStrike">
                          <a:solidFill>
                            <a:srgbClr val="000080"/>
                          </a:solidFill>
                          <a:latin typeface="Times New Roman" pitchFamily="18" charset="0"/>
                          <a:cs typeface="Times New Roman" pitchFamily="18" charset="0"/>
                        </a:rPr>
                        <a:t>1.12. Итого доходов (сумма строк 1.3, 1.4, 1.5, 1.6, 1.7, 1.8, 1.9, 1.10, 1.11)</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91,70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213,20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267,50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233,40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233,40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06509">
                <a:tc>
                  <a:txBody>
                    <a:bodyPr/>
                    <a:lstStyle/>
                    <a:p>
                      <a:pPr algn="l" fontAlgn="ctr"/>
                      <a:r>
                        <a:rPr lang="ru-RU" sz="900" b="0" i="0" u="none" strike="noStrike">
                          <a:solidFill>
                            <a:srgbClr val="000080"/>
                          </a:solidFill>
                          <a:latin typeface="Times New Roman" pitchFamily="18" charset="0"/>
                          <a:cs typeface="Times New Roman" pitchFamily="18" charset="0"/>
                        </a:rPr>
                        <a:t>1.13. Средства, получаемые от вышестоящих уровней власти</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474,60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585,50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314,20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309,80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309,80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306509">
                <a:tc>
                  <a:txBody>
                    <a:bodyPr/>
                    <a:lstStyle/>
                    <a:p>
                      <a:pPr algn="l" fontAlgn="ctr"/>
                      <a:r>
                        <a:rPr lang="ru-RU" sz="900" b="0" i="0" u="none" strike="noStrike">
                          <a:solidFill>
                            <a:srgbClr val="000080"/>
                          </a:solidFill>
                          <a:latin typeface="Times New Roman" pitchFamily="18" charset="0"/>
                          <a:cs typeface="Times New Roman" pitchFamily="18" charset="0"/>
                        </a:rPr>
                        <a:t>2. Финансирование муниципальных программ (справочно)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553,60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801,90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583,50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542,30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542,30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757795">
                <a:tc>
                  <a:txBody>
                    <a:bodyPr/>
                    <a:lstStyle/>
                    <a:p>
                      <a:pPr algn="l" fontAlgn="ctr"/>
                      <a:r>
                        <a:rPr lang="ru-RU" sz="900" b="0" i="0" u="none" strike="noStrike">
                          <a:solidFill>
                            <a:srgbClr val="000080"/>
                          </a:solidFill>
                          <a:latin typeface="Times New Roman" pitchFamily="18" charset="0"/>
                          <a:cs typeface="Times New Roman" pitchFamily="18" charset="0"/>
                        </a:rPr>
                        <a:t>3. Недополученные доходы муниципальных образований от предоставления налоговых преференций, предусмотренных решениями органов местного самоуправления (справочно):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3.1. Земельный налог</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2807">
                <a:tc>
                  <a:txBody>
                    <a:bodyPr/>
                    <a:lstStyle/>
                    <a:p>
                      <a:pPr algn="l" fontAlgn="ctr"/>
                      <a:r>
                        <a:rPr lang="ru-RU" sz="900" b="0" i="0" u="none" strike="noStrike">
                          <a:solidFill>
                            <a:srgbClr val="000080"/>
                          </a:solidFill>
                          <a:latin typeface="Times New Roman" pitchFamily="18" charset="0"/>
                          <a:cs typeface="Times New Roman" pitchFamily="18" charset="0"/>
                        </a:rPr>
                        <a:t>3.2. Налог на имущество физических лиц</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428594" y="357165"/>
          <a:ext cx="8072497" cy="6033622"/>
        </p:xfrm>
        <a:graphic>
          <a:graphicData uri="http://schemas.openxmlformats.org/drawingml/2006/table">
            <a:tbl>
              <a:tblPr/>
              <a:tblGrid>
                <a:gridCol w="2500332"/>
                <a:gridCol w="666779"/>
                <a:gridCol w="673467"/>
                <a:gridCol w="673467"/>
                <a:gridCol w="673467"/>
                <a:gridCol w="673467"/>
                <a:gridCol w="673467"/>
                <a:gridCol w="1538051"/>
              </a:tblGrid>
              <a:tr h="142877">
                <a:tc>
                  <a:txBody>
                    <a:bodyPr/>
                    <a:lstStyle/>
                    <a:p>
                      <a:pPr algn="l" fontAlgn="ctr"/>
                      <a:r>
                        <a:rPr lang="en-US" sz="900" b="0" i="0" u="none" strike="noStrike" dirty="0">
                          <a:solidFill>
                            <a:srgbClr val="000080"/>
                          </a:solidFill>
                          <a:latin typeface="Times New Roman" pitchFamily="18" charset="0"/>
                          <a:cs typeface="Times New Roman" pitchFamily="18" charset="0"/>
                        </a:rPr>
                        <a:t>II. </a:t>
                      </a:r>
                      <a:r>
                        <a:rPr lang="ru-RU" sz="900" b="0" i="0" u="none" strike="noStrike" dirty="0">
                          <a:solidFill>
                            <a:srgbClr val="000080"/>
                          </a:solidFill>
                          <a:latin typeface="Times New Roman" pitchFamily="18" charset="0"/>
                          <a:cs typeface="Times New Roman" pitchFamily="18" charset="0"/>
                        </a:rPr>
                        <a:t>Производственная деятельность</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dirty="0">
                          <a:solidFill>
                            <a:srgbClr val="000080"/>
                          </a:solidFill>
                          <a:latin typeface="Times New Roman" pitchFamily="18" charset="0"/>
                          <a:cs typeface="Times New Roman" pitchFamily="18" charset="0"/>
                        </a:rPr>
                        <a:t>1. Оборот организаций (по полному кругу) по видам экономической деятельности*, всего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12 530,00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13 031,20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13 031,20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13 031,20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13 031,20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dirty="0">
                          <a:solidFill>
                            <a:srgbClr val="000080"/>
                          </a:solidFill>
                          <a:latin typeface="Times New Roman" pitchFamily="18" charset="0"/>
                          <a:cs typeface="Times New Roman" pitchFamily="18" charset="0"/>
                        </a:rPr>
                        <a:t>в том числе: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dirty="0">
                          <a:solidFill>
                            <a:srgbClr val="000080"/>
                          </a:solidFill>
                          <a:latin typeface="Times New Roman" pitchFamily="18" charset="0"/>
                          <a:cs typeface="Times New Roman" pitchFamily="18" charset="0"/>
                        </a:rPr>
                        <a:t>1.1. Сельское хозяйство, охота и лесное хозяйство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1 412,00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1 468,50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1 468,50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1 468,50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1 468,50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dirty="0">
                          <a:solidFill>
                            <a:srgbClr val="000080"/>
                          </a:solidFill>
                          <a:latin typeface="Times New Roman" pitchFamily="18" charset="0"/>
                          <a:cs typeface="Times New Roman" pitchFamily="18" charset="0"/>
                        </a:rPr>
                        <a:t>1.2. Добыча полезных ископаемых</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1.3. Обрабатывающие производства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dirty="0">
                          <a:solidFill>
                            <a:srgbClr val="000080"/>
                          </a:solidFill>
                          <a:latin typeface="Times New Roman" pitchFamily="18" charset="0"/>
                          <a:cs typeface="Times New Roman" pitchFamily="18" charset="0"/>
                        </a:rPr>
                        <a:t>1.4. Обеспечение электрической энергией, газом и паром</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9 117,00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9 481,70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9 481,70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9 481,70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9 481,70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en-US" sz="900" b="0" i="0" u="none" strike="noStrike">
                          <a:solidFill>
                            <a:srgbClr val="000080"/>
                          </a:solidFill>
                          <a:latin typeface="Times New Roman" pitchFamily="18" charset="0"/>
                          <a:cs typeface="Times New Roman" pitchFamily="18" charset="0"/>
                        </a:rPr>
                        <a:t>1.5. C</a:t>
                      </a:r>
                      <a:r>
                        <a:rPr lang="ru-RU" sz="900" b="0" i="0" u="none" strike="noStrike">
                          <a:solidFill>
                            <a:srgbClr val="000080"/>
                          </a:solidFill>
                          <a:latin typeface="Times New Roman" pitchFamily="18" charset="0"/>
                          <a:cs typeface="Times New Roman" pitchFamily="18" charset="0"/>
                        </a:rPr>
                        <a:t>троительство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18,60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19,30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19,30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19,30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19,30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1.6. Оптовая и розничная торговля</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706,40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734,70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734,60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734,60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734,60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01891">
                <a:tc>
                  <a:txBody>
                    <a:bodyPr/>
                    <a:lstStyle/>
                    <a:p>
                      <a:pPr algn="l" fontAlgn="ctr"/>
                      <a:r>
                        <a:rPr lang="ru-RU" sz="900" b="0" i="0" u="none" strike="noStrike">
                          <a:solidFill>
                            <a:srgbClr val="000080"/>
                          </a:solidFill>
                          <a:latin typeface="Times New Roman" pitchFamily="18" charset="0"/>
                          <a:cs typeface="Times New Roman" pitchFamily="18" charset="0"/>
                        </a:rPr>
                        <a:t>1.7. Транспортировка и хранение</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1.8. Деятельность в области информации и связи</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en-US" sz="900" b="0" i="0" u="none" strike="noStrike">
                          <a:solidFill>
                            <a:srgbClr val="000080"/>
                          </a:solidFill>
                          <a:latin typeface="Times New Roman" pitchFamily="18" charset="0"/>
                          <a:cs typeface="Times New Roman" pitchFamily="18" charset="0"/>
                        </a:rPr>
                        <a:t>III. </a:t>
                      </a:r>
                      <a:r>
                        <a:rPr lang="ru-RU" sz="900" b="0" i="0" u="none" strike="noStrike">
                          <a:solidFill>
                            <a:srgbClr val="000080"/>
                          </a:solidFill>
                          <a:latin typeface="Times New Roman" pitchFamily="18" charset="0"/>
                          <a:cs typeface="Times New Roman" pitchFamily="18" charset="0"/>
                        </a:rPr>
                        <a:t>Инвестиционная деятельность</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rgbClr val="000080"/>
                          </a:solidFill>
                          <a:latin typeface="Times New Roman" pitchFamily="18" charset="0"/>
                          <a:cs typeface="Times New Roman" pitchFamily="18" charset="0"/>
                        </a:rPr>
                        <a:t>1. Объем инвестиций в основной капитал за счет всех источников финансирования, всего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400,20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416,20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416,20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416,20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416,20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из них по отраслям экономики:</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rgbClr val="000080"/>
                          </a:solidFill>
                          <a:latin typeface="Times New Roman" pitchFamily="18" charset="0"/>
                          <a:cs typeface="Times New Roman" pitchFamily="18" charset="0"/>
                        </a:rPr>
                        <a:t>1.1. Сельское хозяйство, охота и лесное хозяйство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1.2. Добыча полезных ископаемых</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1.3. Обрабатывающие производства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rgbClr val="000080"/>
                          </a:solidFill>
                          <a:latin typeface="Times New Roman" pitchFamily="18" charset="0"/>
                          <a:cs typeface="Times New Roman" pitchFamily="18" charset="0"/>
                        </a:rPr>
                        <a:t>1.4. Обеспечение электрической энергией, газом и паром</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333,30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1 013,80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506,80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87,50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26,80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1.5. Строительство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rgbClr val="000080"/>
                          </a:solidFill>
                          <a:latin typeface="Times New Roman" pitchFamily="18" charset="0"/>
                          <a:cs typeface="Times New Roman" pitchFamily="18" charset="0"/>
                        </a:rPr>
                        <a:t>1.6. Оптовая и розничная торговля, сфера услуг и развлечений</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1.7 Транспортировка и хранение</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1.8. Деятельность в области информации и связи</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0,31</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0,31</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0,31</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0,31</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en-US" sz="900" b="0" i="0" u="none" strike="noStrike">
                          <a:solidFill>
                            <a:srgbClr val="000080"/>
                          </a:solidFill>
                          <a:latin typeface="Times New Roman" pitchFamily="18" charset="0"/>
                          <a:cs typeface="Times New Roman" pitchFamily="18" charset="0"/>
                        </a:rPr>
                        <a:t>IV. </a:t>
                      </a:r>
                      <a:r>
                        <a:rPr lang="ru-RU" sz="900" b="0" i="0" u="none" strike="noStrike">
                          <a:solidFill>
                            <a:srgbClr val="000080"/>
                          </a:solidFill>
                          <a:latin typeface="Times New Roman" pitchFamily="18" charset="0"/>
                          <a:cs typeface="Times New Roman" pitchFamily="18" charset="0"/>
                        </a:rPr>
                        <a:t>Денежные доходы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rgbClr val="000080"/>
                          </a:solidFill>
                          <a:latin typeface="Times New Roman" pitchFamily="18" charset="0"/>
                          <a:cs typeface="Times New Roman" pitchFamily="18" charset="0"/>
                        </a:rPr>
                        <a:t>1. Доходы населения муниципального образования, всего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2 811,40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2 923,90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2 923,90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2 923,90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2 923,90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из них:</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71860">
                <a:tc>
                  <a:txBody>
                    <a:bodyPr/>
                    <a:lstStyle/>
                    <a:p>
                      <a:pPr algn="l" fontAlgn="ctr"/>
                      <a:r>
                        <a:rPr lang="ru-RU" sz="900" b="0" i="0" u="none" strike="noStrike">
                          <a:solidFill>
                            <a:srgbClr val="000080"/>
                          </a:solidFill>
                          <a:latin typeface="Times New Roman" pitchFamily="18" charset="0"/>
                          <a:cs typeface="Times New Roman" pitchFamily="18" charset="0"/>
                        </a:rPr>
                        <a:t>1.1. Доходы от предпринимательской деятельности</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1 031,40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1 072,70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1 072,70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1 072,70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1 072,70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1.2. Оплата труда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1 115,20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1 159,80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1 159,80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1 159,80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1 159,80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1.3. Социальные выплаты</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664,80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691,40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691,40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691,40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691,40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163415">
                <a:tc>
                  <a:txBody>
                    <a:bodyPr/>
                    <a:lstStyle/>
                    <a:p>
                      <a:pPr algn="l" fontAlgn="ctr"/>
                      <a:r>
                        <a:rPr lang="ru-RU" sz="900" b="0" i="0" u="none" strike="noStrike">
                          <a:solidFill>
                            <a:srgbClr val="000080"/>
                          </a:solidFill>
                          <a:latin typeface="Times New Roman" pitchFamily="18" charset="0"/>
                          <a:cs typeface="Times New Roman" pitchFamily="18" charset="0"/>
                        </a:rPr>
                        <a:t>2. Среднедушевые денежные доходы (в месяц)</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руб./чел.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22 818,00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23 730,70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23 730,70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23 730,70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23 730,70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85723" y="428603"/>
          <a:ext cx="8286805" cy="5643608"/>
        </p:xfrm>
        <a:graphic>
          <a:graphicData uri="http://schemas.openxmlformats.org/drawingml/2006/table">
            <a:tbl>
              <a:tblPr/>
              <a:tblGrid>
                <a:gridCol w="2429051"/>
                <a:gridCol w="822141"/>
                <a:gridCol w="691346"/>
                <a:gridCol w="691346"/>
                <a:gridCol w="691346"/>
                <a:gridCol w="714303"/>
                <a:gridCol w="668389"/>
                <a:gridCol w="1578883"/>
              </a:tblGrid>
              <a:tr h="626974">
                <a:tc>
                  <a:txBody>
                    <a:bodyPr/>
                    <a:lstStyle/>
                    <a:p>
                      <a:pPr algn="l" fontAlgn="ctr"/>
                      <a:r>
                        <a:rPr lang="ru-RU" sz="900" b="0" i="0" u="none" strike="noStrike" dirty="0">
                          <a:solidFill>
                            <a:srgbClr val="000080"/>
                          </a:solidFill>
                          <a:latin typeface="Times New Roman" pitchFamily="18" charset="0"/>
                          <a:cs typeface="Times New Roman" pitchFamily="18" charset="0"/>
                        </a:rPr>
                        <a:t>3. Номинальная начисленная среднемесячная заработная плата работников по полному кругу организаций</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руб. в месяц</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34 009,40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35 369,80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36 784,60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38 255,90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39 786,20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en-US" sz="900" b="0" i="0" u="none" strike="noStrike" dirty="0">
                          <a:solidFill>
                            <a:srgbClr val="000080"/>
                          </a:solidFill>
                          <a:latin typeface="Times New Roman" pitchFamily="18" charset="0"/>
                          <a:cs typeface="Times New Roman" pitchFamily="18" charset="0"/>
                        </a:rPr>
                        <a:t>V. </a:t>
                      </a:r>
                      <a:r>
                        <a:rPr lang="ru-RU" sz="900" b="0" i="0" u="none" strike="noStrike" dirty="0">
                          <a:solidFill>
                            <a:srgbClr val="000080"/>
                          </a:solidFill>
                          <a:latin typeface="Times New Roman" pitchFamily="18" charset="0"/>
                          <a:cs typeface="Times New Roman" pitchFamily="18" charset="0"/>
                        </a:rPr>
                        <a:t>Потребительский рынок</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rgbClr val="000080"/>
                          </a:solidFill>
                          <a:latin typeface="Times New Roman" pitchFamily="18" charset="0"/>
                          <a:cs typeface="Times New Roman" pitchFamily="18" charset="0"/>
                        </a:rPr>
                        <a:t>1. Оборот розничной торговли в ценах соответствующего периода</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706,40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rgbClr val="000080"/>
                          </a:solidFill>
                          <a:latin typeface="Times New Roman" pitchFamily="18" charset="0"/>
                          <a:cs typeface="Times New Roman" pitchFamily="18" charset="0"/>
                        </a:rPr>
                        <a:t>2. Оборот общественного питания</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9,90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en-US" sz="900" b="0" i="0" u="none" strike="noStrike">
                          <a:solidFill>
                            <a:srgbClr val="000080"/>
                          </a:solidFill>
                          <a:latin typeface="Times New Roman" pitchFamily="18" charset="0"/>
                          <a:cs typeface="Times New Roman" pitchFamily="18" charset="0"/>
                        </a:rPr>
                        <a:t>VI. </a:t>
                      </a:r>
                      <a:r>
                        <a:rPr lang="ru-RU" sz="900" b="0" i="0" u="none" strike="noStrike">
                          <a:solidFill>
                            <a:srgbClr val="000080"/>
                          </a:solidFill>
                          <a:latin typeface="Times New Roman" pitchFamily="18" charset="0"/>
                          <a:cs typeface="Times New Roman" pitchFamily="18" charset="0"/>
                        </a:rPr>
                        <a:t>Демографические показатели</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rgbClr val="000080"/>
                          </a:solidFill>
                          <a:latin typeface="Times New Roman" pitchFamily="18" charset="0"/>
                          <a:cs typeface="Times New Roman" pitchFamily="18" charset="0"/>
                        </a:rPr>
                        <a:t>1. Численность и состав населения</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rgbClr val="000080"/>
                          </a:solidFill>
                          <a:latin typeface="Times New Roman" pitchFamily="18" charset="0"/>
                          <a:cs typeface="Times New Roman" pitchFamily="18" charset="0"/>
                        </a:rPr>
                        <a:t>1.1. Численность постоянного населения муниципального образования (на начало года)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12 014,00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12 014,00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12 014,00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12 014,00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12 014,00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rgbClr val="000080"/>
                          </a:solidFill>
                          <a:latin typeface="Times New Roman" pitchFamily="18" charset="0"/>
                          <a:cs typeface="Times New Roman" pitchFamily="18" charset="0"/>
                        </a:rPr>
                        <a:t>1.2. Среднегодовая численность населения муниципального образования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12 102,50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12 102,50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12 102,50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12 102,50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12 102,50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rgbClr val="000080"/>
                          </a:solidFill>
                          <a:latin typeface="Times New Roman" pitchFamily="18" charset="0"/>
                          <a:cs typeface="Times New Roman" pitchFamily="18" charset="0"/>
                        </a:rPr>
                        <a:t>1.3. Численность детей в возрасте 3-7 лет (дошкольного возраста)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575,00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533,00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495,00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468,00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460,00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rgbClr val="000080"/>
                          </a:solidFill>
                          <a:latin typeface="Times New Roman" pitchFamily="18" charset="0"/>
                          <a:cs typeface="Times New Roman" pitchFamily="18" charset="0"/>
                        </a:rPr>
                        <a:t>1.4. Численность детей и подростков в возрасте 8-17 лет (школьного возраста)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1 363,00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1 332,00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1 356,00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1 372,00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1 363,00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rgbClr val="000080"/>
                          </a:solidFill>
                          <a:latin typeface="Times New Roman" pitchFamily="18" charset="0"/>
                          <a:cs typeface="Times New Roman" pitchFamily="18" charset="0"/>
                        </a:rPr>
                        <a:t>1.5. Численность населения в трудоспособном возрасте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6 069,00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6 069,00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6 069,00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6 069,00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6 069,00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47606">
                <a:tc>
                  <a:txBody>
                    <a:bodyPr/>
                    <a:lstStyle/>
                    <a:p>
                      <a:pPr algn="l" fontAlgn="ctr"/>
                      <a:r>
                        <a:rPr lang="ru-RU" sz="900" b="0" i="0" u="none" strike="noStrike">
                          <a:solidFill>
                            <a:srgbClr val="000080"/>
                          </a:solidFill>
                          <a:latin typeface="Times New Roman" pitchFamily="18" charset="0"/>
                          <a:cs typeface="Times New Roman" pitchFamily="18" charset="0"/>
                        </a:rPr>
                        <a:t>1.6. Численность населения старше трудоспособного возраста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3 718,00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3 718,00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3 718,00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3 718,00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3 718,00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rgbClr val="000080"/>
                          </a:solidFill>
                          <a:latin typeface="Times New Roman" pitchFamily="18" charset="0"/>
                          <a:cs typeface="Times New Roman" pitchFamily="18" charset="0"/>
                        </a:rPr>
                        <a:t>2. Естественное движение</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rgbClr val="000080"/>
                          </a:solidFill>
                          <a:latin typeface="Times New Roman" pitchFamily="18" charset="0"/>
                          <a:cs typeface="Times New Roman" pitchFamily="18" charset="0"/>
                        </a:rPr>
                        <a:t>2.1. Число родившихся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69056">
                <a:tc>
                  <a:txBody>
                    <a:bodyPr/>
                    <a:lstStyle/>
                    <a:p>
                      <a:pPr algn="l" fontAlgn="ctr"/>
                      <a:r>
                        <a:rPr lang="ru-RU" sz="900" b="0" i="0" u="none" strike="noStrike">
                          <a:solidFill>
                            <a:srgbClr val="000080"/>
                          </a:solidFill>
                          <a:latin typeface="Times New Roman" pitchFamily="18" charset="0"/>
                          <a:cs typeface="Times New Roman" pitchFamily="18" charset="0"/>
                        </a:rPr>
                        <a:t>2.2. Число умерших</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238,00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230,00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230,00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230,00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230,00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71469" y="428604"/>
          <a:ext cx="8001059" cy="5868232"/>
        </p:xfrm>
        <a:graphic>
          <a:graphicData uri="http://schemas.openxmlformats.org/drawingml/2006/table">
            <a:tbl>
              <a:tblPr/>
              <a:tblGrid>
                <a:gridCol w="2345293"/>
                <a:gridCol w="793791"/>
                <a:gridCol w="667507"/>
                <a:gridCol w="667507"/>
                <a:gridCol w="667507"/>
                <a:gridCol w="667507"/>
                <a:gridCol w="667507"/>
                <a:gridCol w="1524440"/>
              </a:tblGrid>
              <a:tr h="240805">
                <a:tc>
                  <a:txBody>
                    <a:bodyPr/>
                    <a:lstStyle/>
                    <a:p>
                      <a:pPr algn="l" fontAlgn="ctr"/>
                      <a:r>
                        <a:rPr lang="en-US" sz="900" b="0" i="0" u="none" strike="noStrike" dirty="0">
                          <a:solidFill>
                            <a:srgbClr val="000080"/>
                          </a:solidFill>
                          <a:latin typeface="Times New Roman" pitchFamily="18" charset="0"/>
                          <a:cs typeface="Times New Roman" pitchFamily="18" charset="0"/>
                        </a:rPr>
                        <a:t>VII. </a:t>
                      </a:r>
                      <a:r>
                        <a:rPr lang="ru-RU" sz="900" b="0" i="0" u="none" strike="noStrike" dirty="0">
                          <a:solidFill>
                            <a:srgbClr val="000080"/>
                          </a:solidFill>
                          <a:latin typeface="Times New Roman" pitchFamily="18" charset="0"/>
                          <a:cs typeface="Times New Roman" pitchFamily="18" charset="0"/>
                        </a:rPr>
                        <a:t>Развитие социальной сферы</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6317">
                <a:tc>
                  <a:txBody>
                    <a:bodyPr/>
                    <a:lstStyle/>
                    <a:p>
                      <a:pPr algn="l" fontAlgn="ctr"/>
                      <a:r>
                        <a:rPr lang="ru-RU" sz="900" b="0" i="0" u="none" strike="noStrike" dirty="0">
                          <a:solidFill>
                            <a:srgbClr val="000080"/>
                          </a:solidFill>
                          <a:latin typeface="Times New Roman" pitchFamily="18" charset="0"/>
                          <a:cs typeface="Times New Roman" pitchFamily="18" charset="0"/>
                        </a:rPr>
                        <a:t>1. Количество учащихся общеобразовательных учреждений, обучающихся во вторую и третью смены</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561138">
                <a:tc>
                  <a:txBody>
                    <a:bodyPr/>
                    <a:lstStyle/>
                    <a:p>
                      <a:pPr algn="l" fontAlgn="ctr"/>
                      <a:r>
                        <a:rPr lang="ru-RU" sz="900" b="0" i="0" u="none" strike="noStrike" dirty="0">
                          <a:solidFill>
                            <a:srgbClr val="000080"/>
                          </a:solidFill>
                          <a:latin typeface="Times New Roman" pitchFamily="18" charset="0"/>
                          <a:cs typeface="Times New Roman" pitchFamily="18" charset="0"/>
                        </a:rPr>
                        <a:t>2. Обеспеченность населения врачами, оказывающими медицинскую помощь в амбулаторных условиях</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ед. на 10 тыс.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720939">
                <a:tc>
                  <a:txBody>
                    <a:bodyPr/>
                    <a:lstStyle/>
                    <a:p>
                      <a:pPr algn="l" fontAlgn="ctr"/>
                      <a:r>
                        <a:rPr lang="ru-RU" sz="900" b="0" i="0" u="none" strike="noStrike" dirty="0">
                          <a:solidFill>
                            <a:srgbClr val="000080"/>
                          </a:solidFill>
                          <a:latin typeface="Times New Roman" pitchFamily="18" charset="0"/>
                          <a:cs typeface="Times New Roman" pitchFamily="18" charset="0"/>
                        </a:rPr>
                        <a:t>3. Обеспеченность средними медицинскими работниками, работающими в государственных и муниципальных медицинских организациях медицинским персоналом</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ед. на 10 тыс.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46,90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48,50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51,20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52,80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52,80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a:solidFill>
                            <a:srgbClr val="000080"/>
                          </a:solidFill>
                          <a:latin typeface="Times New Roman" pitchFamily="18" charset="0"/>
                          <a:cs typeface="Times New Roman" pitchFamily="18" charset="0"/>
                        </a:rPr>
                        <a:t>4. Доля детей в возрасте от 5 до 18 лет, охваченных дополнительным образованием</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процент</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64,00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75,00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a:solidFill>
                            <a:srgbClr val="000080"/>
                          </a:solidFill>
                          <a:latin typeface="Times New Roman" pitchFamily="18" charset="0"/>
                          <a:cs typeface="Times New Roman" pitchFamily="18" charset="0"/>
                        </a:rPr>
                        <a:t>5. Доступность дошкольного образования для детей в возрасте от полутора до трех лет</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процент</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en-US" sz="900" b="0" i="0" u="none" strike="noStrike">
                          <a:solidFill>
                            <a:srgbClr val="000080"/>
                          </a:solidFill>
                          <a:latin typeface="Times New Roman" pitchFamily="18" charset="0"/>
                          <a:cs typeface="Times New Roman" pitchFamily="18" charset="0"/>
                        </a:rPr>
                        <a:t>VIII. </a:t>
                      </a:r>
                      <a:r>
                        <a:rPr lang="ru-RU" sz="900" b="0" i="0" u="none" strike="noStrike">
                          <a:solidFill>
                            <a:srgbClr val="000080"/>
                          </a:solidFill>
                          <a:latin typeface="Times New Roman" pitchFamily="18" charset="0"/>
                          <a:cs typeface="Times New Roman" pitchFamily="18" charset="0"/>
                        </a:rPr>
                        <a:t>Трудовые ресурсы</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561138">
                <a:tc>
                  <a:txBody>
                    <a:bodyPr/>
                    <a:lstStyle/>
                    <a:p>
                      <a:pPr algn="l" fontAlgn="ctr"/>
                      <a:r>
                        <a:rPr lang="ru-RU" sz="900" b="0" i="0" u="none" strike="noStrike">
                          <a:solidFill>
                            <a:srgbClr val="000080"/>
                          </a:solidFill>
                          <a:latin typeface="Times New Roman" pitchFamily="18" charset="0"/>
                          <a:cs typeface="Times New Roman" pitchFamily="18" charset="0"/>
                        </a:rPr>
                        <a:t>1. Среднесписочная численность работников (без внешних совместителей) по полному кругу организаций</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2 757,00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2 757,00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2 757,00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2 757,00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2 757,00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720939">
                <a:tc>
                  <a:txBody>
                    <a:bodyPr/>
                    <a:lstStyle/>
                    <a:p>
                      <a:pPr algn="l" fontAlgn="ctr"/>
                      <a:r>
                        <a:rPr lang="ru-RU" sz="900" b="0" i="0" u="none" strike="noStrike">
                          <a:solidFill>
                            <a:srgbClr val="000080"/>
                          </a:solidFill>
                          <a:latin typeface="Times New Roman" pitchFamily="18" charset="0"/>
                          <a:cs typeface="Times New Roman" pitchFamily="18" charset="0"/>
                        </a:rPr>
                        <a:t>2. Потребность организаций в подготовке специалистов и квалифицированных рабочих по уровням образования в рамках программ развития организаций и инвестиционных проектов</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rgbClr val="000080"/>
                          </a:solidFill>
                          <a:latin typeface="Times New Roman" pitchFamily="18" charset="0"/>
                          <a:cs typeface="Times New Roman" pitchFamily="18" charset="0"/>
                        </a:rPr>
                        <a:t>2.1.среднее профессиональное образование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rgbClr val="000080"/>
                          </a:solidFill>
                          <a:latin typeface="Times New Roman" pitchFamily="18" charset="0"/>
                          <a:cs typeface="Times New Roman" pitchFamily="18" charset="0"/>
                        </a:rPr>
                        <a:t>2.1.1 в том числе технического профиля</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ctr"/>
                      <a:r>
                        <a:rPr lang="ru-RU" sz="900" b="0" i="0" u="none" strike="noStrike">
                          <a:solidFill>
                            <a:srgbClr val="000080"/>
                          </a:solidFill>
                          <a:latin typeface="Times New Roman" pitchFamily="18" charset="0"/>
                          <a:cs typeface="Times New Roman" pitchFamily="18" charset="0"/>
                        </a:rPr>
                        <a:t>2.2. высшее образование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400603">
                <a:tc>
                  <a:txBody>
                    <a:bodyPr/>
                    <a:lstStyle/>
                    <a:p>
                      <a:pPr algn="l" fontAlgn="ctr"/>
                      <a:r>
                        <a:rPr lang="ru-RU" sz="900" b="0" i="0" u="none" strike="noStrike">
                          <a:solidFill>
                            <a:srgbClr val="000080"/>
                          </a:solidFill>
                          <a:latin typeface="Times New Roman" pitchFamily="18" charset="0"/>
                          <a:cs typeface="Times New Roman" pitchFamily="18" charset="0"/>
                        </a:rPr>
                        <a:t>2.2.1 в том числе инженерно-технического профиля</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6">
                        <a:lumMod val="20000"/>
                        <a:lumOff val="80000"/>
                      </a:schemeClr>
                    </a:solidFill>
                  </a:tcPr>
                </a:tc>
              </a:tr>
              <a:tr h="240805">
                <a:tc>
                  <a:txBody>
                    <a:bodyPr/>
                    <a:lstStyle/>
                    <a:p>
                      <a:pPr algn="l" fontAlgn="t"/>
                      <a:r>
                        <a:rPr lang="ru-RU" sz="900" b="0" i="0" u="none" strike="noStrike">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6">
                        <a:lumMod val="20000"/>
                        <a:lumOff val="80000"/>
                      </a:schemeClr>
                    </a:solidFill>
                  </a:tcPr>
                </a:tc>
              </a:tr>
              <a:tr h="240805">
                <a:tc gridSpan="3">
                  <a:txBody>
                    <a:bodyPr/>
                    <a:lstStyle/>
                    <a:p>
                      <a:pPr algn="l" fontAlgn="t"/>
                      <a:r>
                        <a:rPr lang="ru-RU" sz="900" b="0" i="0" u="none" strike="noStrike" dirty="0">
                          <a:solidFill>
                            <a:srgbClr val="000000"/>
                          </a:solidFill>
                          <a:latin typeface="Times New Roman" pitchFamily="18" charset="0"/>
                          <a:cs typeface="Times New Roman" pitchFamily="18" charset="0"/>
                        </a:rPr>
                        <a:t>* Все стоимостные показатели рассчитываются в ценах текущих лет</a:t>
                      </a:r>
                    </a:p>
                  </a:txBody>
                  <a:tcPr marL="5154" marR="5154" marT="5154" marB="0">
                    <a:lnL>
                      <a:noFill/>
                    </a:lnL>
                    <a:lnR>
                      <a:noFill/>
                    </a:lnR>
                    <a:lnT>
                      <a:noFill/>
                    </a:lnT>
                    <a:lnB>
                      <a:noFill/>
                    </a:lnB>
                    <a:solidFill>
                      <a:schemeClr val="accent6">
                        <a:lumMod val="20000"/>
                        <a:lumOff val="80000"/>
                      </a:schemeClr>
                    </a:solidFill>
                  </a:tcPr>
                </a:tc>
                <a:tc hMerge="1">
                  <a:txBody>
                    <a:bodyPr/>
                    <a:lstStyle/>
                    <a:p>
                      <a:endParaRPr lang="ru-RU"/>
                    </a:p>
                  </a:txBody>
                  <a:tcPr/>
                </a:tc>
                <a:tc hMerge="1">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6">
                        <a:lumMod val="20000"/>
                        <a:lumOff val="80000"/>
                      </a:schemeClr>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0" y="0"/>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БЮДЖЕТА –</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поступающие в бюджет денежные средства,</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за исключением источников финансирования дефицита бюджета</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00354" name="AutoShape 2"/>
          <p:cNvSpPr>
            <a:spLocks noChangeArrowheads="1"/>
          </p:cNvSpPr>
          <p:nvPr/>
        </p:nvSpPr>
        <p:spPr bwMode="auto">
          <a:xfrm rot="3039082">
            <a:off x="1179972" y="986460"/>
            <a:ext cx="463550" cy="1054100"/>
          </a:xfrm>
          <a:prstGeom prst="downArrow">
            <a:avLst>
              <a:gd name="adj1" fmla="val 50000"/>
              <a:gd name="adj2" fmla="val 56849"/>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dirty="0">
              <a:solidFill>
                <a:schemeClr val="accent4">
                  <a:lumMod val="75000"/>
                </a:schemeClr>
              </a:solidFill>
            </a:endParaRPr>
          </a:p>
        </p:txBody>
      </p:sp>
      <p:sp>
        <p:nvSpPr>
          <p:cNvPr id="100355" name="AutoShape 3"/>
          <p:cNvSpPr>
            <a:spLocks noChangeArrowheads="1"/>
          </p:cNvSpPr>
          <p:nvPr/>
        </p:nvSpPr>
        <p:spPr bwMode="auto">
          <a:xfrm>
            <a:off x="4000496" y="1214422"/>
            <a:ext cx="482600" cy="744537"/>
          </a:xfrm>
          <a:prstGeom prst="downArrow">
            <a:avLst>
              <a:gd name="adj1" fmla="val 50000"/>
              <a:gd name="adj2" fmla="val 38569"/>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a:p>
        </p:txBody>
      </p:sp>
      <p:sp>
        <p:nvSpPr>
          <p:cNvPr id="100356" name="AutoShape 4"/>
          <p:cNvSpPr>
            <a:spLocks noChangeArrowheads="1"/>
          </p:cNvSpPr>
          <p:nvPr/>
        </p:nvSpPr>
        <p:spPr bwMode="auto">
          <a:xfrm rot="-2809237">
            <a:off x="7065865" y="1023106"/>
            <a:ext cx="485775" cy="976313"/>
          </a:xfrm>
          <a:prstGeom prst="downArrow">
            <a:avLst>
              <a:gd name="adj1" fmla="val 50000"/>
              <a:gd name="adj2" fmla="val 50245"/>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a:p>
        </p:txBody>
      </p:sp>
      <p:sp>
        <p:nvSpPr>
          <p:cNvPr id="100358" name="Rectangle 6"/>
          <p:cNvSpPr>
            <a:spLocks noChangeArrowheads="1"/>
          </p:cNvSpPr>
          <p:nvPr/>
        </p:nvSpPr>
        <p:spPr bwMode="auto">
          <a:xfrm>
            <a:off x="2786050" y="2071678"/>
            <a:ext cx="292892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Неналоговые доходы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от аренды земли и имущества, находящиеся в государственной или муниципальной собственности</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Плата за негативное воздействие на окружающую среду</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от оказания платных услуг казенными учреждениями</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от продажи земли имущества, находящегося в государственной или муниципальной собственности</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Штрафы, санкции, возмещение ущерба</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иные неналоговые доходы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00359" name="Rectangle 7"/>
          <p:cNvSpPr>
            <a:spLocks noChangeArrowheads="1"/>
          </p:cNvSpPr>
          <p:nvPr/>
        </p:nvSpPr>
        <p:spPr bwMode="auto">
          <a:xfrm>
            <a:off x="6143636" y="2143116"/>
            <a:ext cx="300036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Безвозмездные поступления</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Дотации из других бюджетов</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Субсидии из других бюджетов</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Субвенции из других бюджетов</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Иные межбюджетные трансферты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Прочие безвозмездные поступления</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00360" name="Rectangle 8"/>
          <p:cNvSpPr>
            <a:spLocks noChangeArrowheads="1"/>
          </p:cNvSpPr>
          <p:nvPr/>
        </p:nvSpPr>
        <p:spPr bwMode="auto">
          <a:xfrm>
            <a:off x="214282" y="2143116"/>
            <a:ext cx="235745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Налоговые доходы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 на доходы физических лиц</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Акцизы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Налоги на совокупный доход</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 на имущество физических лиц</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Земельный налог</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Задолженность и перерасчеты по отмененным налогам, сборам и иным обязательным платежам</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Государственная пошлина</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0" y="0"/>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Структура доходов бюджета городского округа Верхний Тагил </a:t>
            </a:r>
          </a:p>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на 2022 год</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93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2"/>
          <p:cNvGraphicFramePr>
            <a:graphicFrameLocks noChangeAspect="1"/>
          </p:cNvGraphicFramePr>
          <p:nvPr/>
        </p:nvGraphicFramePr>
        <p:xfrm>
          <a:off x="142844" y="785794"/>
          <a:ext cx="8882743" cy="48577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28596" y="214290"/>
            <a:ext cx="7786742" cy="400110"/>
          </a:xfrm>
          <a:prstGeom prst="rect">
            <a:avLst/>
          </a:prstGeom>
        </p:spPr>
        <p:txBody>
          <a:bodyPr wrap="square">
            <a:spAutoFit/>
          </a:bodyPr>
          <a:lstStyle/>
          <a:p>
            <a:pPr algn="ctr"/>
            <a:r>
              <a:rPr lang="ru-RU" sz="2000" b="1" u="sng" dirty="0">
                <a:solidFill>
                  <a:schemeClr val="accent4">
                    <a:lumMod val="75000"/>
                  </a:schemeClr>
                </a:solidFill>
                <a:latin typeface="Times New Roman" pitchFamily="18" charset="0"/>
                <a:cs typeface="Times New Roman" pitchFamily="18" charset="0"/>
              </a:rPr>
              <a:t>Основные параметры бюджета городского округа Верхний Тагил</a:t>
            </a:r>
            <a:endParaRPr lang="ru-RU" sz="2000" dirty="0">
              <a:solidFill>
                <a:schemeClr val="accent4">
                  <a:lumMod val="75000"/>
                </a:schemeClr>
              </a:solidFill>
              <a:latin typeface="Times New Roman" pitchFamily="18" charset="0"/>
              <a:cs typeface="Times New Roman" pitchFamily="18" charset="0"/>
            </a:endParaRPr>
          </a:p>
        </p:txBody>
      </p:sp>
      <p:sp>
        <p:nvSpPr>
          <p:cNvPr id="98306" name="Rectangle 2"/>
          <p:cNvSpPr>
            <a:spLocks noChangeArrowheads="1"/>
          </p:cNvSpPr>
          <p:nvPr/>
        </p:nvSpPr>
        <p:spPr bwMode="auto">
          <a:xfrm>
            <a:off x="714348" y="785794"/>
            <a:ext cx="74295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sng" strike="noStrike" cap="none" normalizeH="0" baseline="0" dirty="0" smtClean="0">
                <a:ln>
                  <a:noFill/>
                </a:ln>
                <a:solidFill>
                  <a:srgbClr val="215868"/>
                </a:solidFill>
                <a:effectLst/>
                <a:latin typeface="Times New Roman" pitchFamily="18" charset="0"/>
                <a:ea typeface="Times New Roman" pitchFamily="18" charset="0"/>
                <a:cs typeface="Times New Roman" pitchFamily="18" charset="0"/>
              </a:rPr>
              <a:t>Динамика доходов и расходов бюджета за 2020-2022 годы,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Object 1"/>
          <p:cNvGraphicFramePr>
            <a:graphicFrameLocks noChangeAspect="1"/>
          </p:cNvGraphicFramePr>
          <p:nvPr/>
        </p:nvGraphicFramePr>
        <p:xfrm>
          <a:off x="571472" y="1500174"/>
          <a:ext cx="8215370"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0" y="285728"/>
            <a:ext cx="9001156" cy="53399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Cambria" pitchFamily="18" charset="0"/>
              <a:ea typeface="Arial Unicode MS"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Cambria" pitchFamily="18" charset="0"/>
              <a:ea typeface="Arial Unicode MS"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Уважаемые  жители городского округа Верхний Тагил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Представляем Вам  информационную брошюру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Бюджет для граждан</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составленную на основе проекта решения Думы городского округа Верхний Тагил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О бюджете городского округа Верхний Тагил на 2022 год и плановый период 2023 и 2024 годов</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Настоящая информация в доступной форме знакомит  граждан с основными целями, задачами и приоритетными направлениями бюджетной политики городского округа, с основными параметрами бюджета городского округа Верхний Тагил. Сделать бюджет открытым и прозрачным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одна из основных задач бюджетной политики 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В непростых экономических условиях в решении о бюджете сохранены все социальные гарантии для жителей нашего города и обеспечены финансированием все обязательства городского округа.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Надеемся, что информирование граждан о результатах проводимой бюджетной политики позволит заинтересовать жителей города  в обсуждении целей и результатов использования бюджетных средств, предоставит возможность непосредственного участия жителей города в процессе формирования бюджета. Мы постарались просто и понятно изложить основные показатели местного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Администрация городского округа Верхний Тагил готова рассмотреть Ваши замечания и предложения по формированию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ru-RU" sz="1400" dirty="0" smtClean="0">
                <a:effectLst>
                  <a:outerShdw blurRad="38100" dist="38100" dir="2700000" algn="tl">
                    <a:srgbClr val="C0C0C0"/>
                  </a:outerShdw>
                </a:effectLst>
                <a:latin typeface="Times New Roman" pitchFamily="18" charset="0"/>
                <a:ea typeface="Arial Unicode MS" pitchFamily="34" charset="-128"/>
                <a:cs typeface="Times New Roman" pitchFamily="18" charset="0"/>
              </a:rPr>
              <a:t>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С уважением,   Глава городского округа Верхний Тагил  </a:t>
            </a:r>
            <a:r>
              <a:rPr lang="ru-RU" sz="1400" dirty="0" smtClean="0">
                <a:effectLst>
                  <a:outerShdw blurRad="38100" dist="38100" dir="2700000" algn="tl">
                    <a:srgbClr val="C0C0C0"/>
                  </a:outerShdw>
                </a:effectLst>
                <a:latin typeface="Times New Roman" pitchFamily="18" charset="0"/>
                <a:ea typeface="Arial Unicode MS" pitchFamily="34" charset="-128"/>
                <a:cs typeface="Times New Roman" pitchFamily="18" charset="0"/>
              </a:rPr>
              <a:t>В.Г. Кириченко</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C:\Users\User\Desktop\nkc37zcva9wgo8s40oc.jpg"/>
          <p:cNvPicPr/>
          <p:nvPr/>
        </p:nvPicPr>
        <p:blipFill>
          <a:blip r:embed="rId2" cstate="print"/>
          <a:srcRect/>
          <a:stretch>
            <a:fillRect/>
          </a:stretch>
        </p:blipFill>
        <p:spPr bwMode="auto">
          <a:xfrm>
            <a:off x="285720" y="428604"/>
            <a:ext cx="2498067" cy="14954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0" y="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Основные характеристики бюджета</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97282" name="AutoShape 2"/>
          <p:cNvSpPr>
            <a:spLocks noChangeArrowheads="1"/>
          </p:cNvSpPr>
          <p:nvPr/>
        </p:nvSpPr>
        <p:spPr bwMode="auto">
          <a:xfrm>
            <a:off x="1785918" y="571480"/>
            <a:ext cx="5818188" cy="452437"/>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Доходы – Расходы = Дефицит (Профицит)</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3" name="AutoShape 3"/>
          <p:cNvSpPr>
            <a:spLocks noChangeArrowheads="1"/>
          </p:cNvSpPr>
          <p:nvPr/>
        </p:nvSpPr>
        <p:spPr bwMode="auto">
          <a:xfrm>
            <a:off x="714348" y="1142984"/>
            <a:ext cx="914400" cy="287338"/>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pitchFamily="34" charset="0"/>
              </a:rPr>
              <a:t>Доходы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4" name="AutoShape 4"/>
          <p:cNvSpPr>
            <a:spLocks noChangeArrowheads="1"/>
          </p:cNvSpPr>
          <p:nvPr/>
        </p:nvSpPr>
        <p:spPr bwMode="auto">
          <a:xfrm rot="756126">
            <a:off x="447021" y="1810989"/>
            <a:ext cx="914400" cy="269875"/>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5" name="AutoShape 5"/>
          <p:cNvSpPr>
            <a:spLocks noChangeArrowheads="1"/>
          </p:cNvSpPr>
          <p:nvPr/>
        </p:nvSpPr>
        <p:spPr bwMode="auto">
          <a:xfrm>
            <a:off x="2285984" y="1214422"/>
            <a:ext cx="914400" cy="280988"/>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pitchFamily="34" charset="0"/>
              </a:rPr>
              <a:t>Расходы</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6" name="AutoShape 6"/>
          <p:cNvSpPr>
            <a:spLocks noChangeArrowheads="1"/>
          </p:cNvSpPr>
          <p:nvPr/>
        </p:nvSpPr>
        <p:spPr bwMode="auto">
          <a:xfrm rot="756126">
            <a:off x="2160863" y="2031363"/>
            <a:ext cx="969962"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7" name="Rectangle 7"/>
          <p:cNvSpPr>
            <a:spLocks noChangeArrowheads="1"/>
          </p:cNvSpPr>
          <p:nvPr/>
        </p:nvSpPr>
        <p:spPr bwMode="auto">
          <a:xfrm rot="775767">
            <a:off x="129314" y="2334710"/>
            <a:ext cx="3014662" cy="220663"/>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 name="AutoShape 6"/>
          <p:cNvSpPr>
            <a:spLocks noChangeArrowheads="1"/>
          </p:cNvSpPr>
          <p:nvPr/>
        </p:nvSpPr>
        <p:spPr bwMode="auto">
          <a:xfrm rot="756126">
            <a:off x="2017988" y="2245678"/>
            <a:ext cx="969962"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8" name="AutoShape 8"/>
          <p:cNvSpPr>
            <a:spLocks noChangeArrowheads="1"/>
          </p:cNvSpPr>
          <p:nvPr/>
        </p:nvSpPr>
        <p:spPr bwMode="auto">
          <a:xfrm>
            <a:off x="1357290" y="2571744"/>
            <a:ext cx="361950" cy="331787"/>
          </a:xfrm>
          <a:prstGeom prst="triangle">
            <a:avLst>
              <a:gd name="adj" fmla="val 50000"/>
            </a:avLst>
          </a:prstGeom>
          <a:gradFill rotWithShape="0">
            <a:gsLst>
              <a:gs pos="0">
                <a:srgbClr val="F79646"/>
              </a:gs>
              <a:gs pos="100000">
                <a:srgbClr val="DF6A09"/>
              </a:gs>
            </a:gsLst>
            <a:path path="shape">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11" name="AutoShape 3"/>
          <p:cNvSpPr>
            <a:spLocks noChangeArrowheads="1"/>
          </p:cNvSpPr>
          <p:nvPr/>
        </p:nvSpPr>
        <p:spPr bwMode="auto">
          <a:xfrm>
            <a:off x="5214942" y="1285860"/>
            <a:ext cx="914400" cy="287338"/>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pitchFamily="34" charset="0"/>
              </a:rPr>
              <a:t>Доходы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5"/>
          <p:cNvSpPr>
            <a:spLocks noChangeArrowheads="1"/>
          </p:cNvSpPr>
          <p:nvPr/>
        </p:nvSpPr>
        <p:spPr bwMode="auto">
          <a:xfrm>
            <a:off x="7000892" y="1285860"/>
            <a:ext cx="914400" cy="280988"/>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pitchFamily="34" charset="0"/>
              </a:rPr>
              <a:t>Расходы</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9" name="AutoShape 9"/>
          <p:cNvSpPr>
            <a:spLocks noChangeArrowheads="1"/>
          </p:cNvSpPr>
          <p:nvPr/>
        </p:nvSpPr>
        <p:spPr bwMode="auto">
          <a:xfrm rot="-606521">
            <a:off x="5304220" y="1935405"/>
            <a:ext cx="914400" cy="284163"/>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AutoShape 9"/>
          <p:cNvSpPr>
            <a:spLocks noChangeArrowheads="1"/>
          </p:cNvSpPr>
          <p:nvPr/>
        </p:nvSpPr>
        <p:spPr bwMode="auto">
          <a:xfrm rot="-606521">
            <a:off x="5375658" y="2221156"/>
            <a:ext cx="914400" cy="284163"/>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90" name="AutoShape 10"/>
          <p:cNvSpPr>
            <a:spLocks noChangeArrowheads="1"/>
          </p:cNvSpPr>
          <p:nvPr/>
        </p:nvSpPr>
        <p:spPr bwMode="auto">
          <a:xfrm rot="-744176">
            <a:off x="6947766" y="1880977"/>
            <a:ext cx="914400"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91" name="Rectangle 11"/>
          <p:cNvSpPr>
            <a:spLocks noChangeArrowheads="1"/>
          </p:cNvSpPr>
          <p:nvPr/>
        </p:nvSpPr>
        <p:spPr bwMode="auto">
          <a:xfrm rot="-684123">
            <a:off x="5135567" y="2367487"/>
            <a:ext cx="3014663" cy="220663"/>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7292" name="AutoShape 12"/>
          <p:cNvSpPr>
            <a:spLocks noChangeArrowheads="1"/>
          </p:cNvSpPr>
          <p:nvPr/>
        </p:nvSpPr>
        <p:spPr bwMode="auto">
          <a:xfrm>
            <a:off x="6500826" y="2643182"/>
            <a:ext cx="361950" cy="331787"/>
          </a:xfrm>
          <a:prstGeom prst="triangle">
            <a:avLst>
              <a:gd name="adj" fmla="val 50000"/>
            </a:avLst>
          </a:prstGeom>
          <a:gradFill rotWithShape="0">
            <a:gsLst>
              <a:gs pos="0">
                <a:srgbClr val="F79646"/>
              </a:gs>
              <a:gs pos="100000">
                <a:srgbClr val="DF6A09"/>
              </a:gs>
            </a:gsLst>
            <a:path path="shape">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7293" name="AutoShape 13"/>
          <p:cNvSpPr>
            <a:spLocks noChangeArrowheads="1"/>
          </p:cNvSpPr>
          <p:nvPr/>
        </p:nvSpPr>
        <p:spPr bwMode="auto">
          <a:xfrm>
            <a:off x="142844" y="3143248"/>
            <a:ext cx="3346450" cy="361950"/>
          </a:xfrm>
          <a:prstGeom prst="roundRect">
            <a:avLst>
              <a:gd name="adj" fmla="val 16667"/>
            </a:avLst>
          </a:prstGeom>
          <a:solidFill>
            <a:srgbClr val="FFC000"/>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Дефицит (расходы больше доходов) </a:t>
            </a:r>
            <a:r>
              <a:rPr kumimoji="0" lang="ru-RU" sz="16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4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94" name="AutoShape 14"/>
          <p:cNvSpPr>
            <a:spLocks noChangeArrowheads="1"/>
          </p:cNvSpPr>
          <p:nvPr/>
        </p:nvSpPr>
        <p:spPr bwMode="auto">
          <a:xfrm>
            <a:off x="4786314" y="3143248"/>
            <a:ext cx="3521075" cy="361950"/>
          </a:xfrm>
          <a:prstGeom prst="roundRect">
            <a:avLst>
              <a:gd name="adj" fmla="val 16667"/>
            </a:avLst>
          </a:prstGeom>
          <a:solidFill>
            <a:srgbClr val="FFC000"/>
          </a:soli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Профицит (доходы больше расходов) </a:t>
            </a:r>
            <a:r>
              <a:rPr kumimoji="0" lang="ru-RU" sz="16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9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7295" name="Object 15"/>
          <p:cNvGraphicFramePr>
            <a:graphicFrameLocks noChangeAspect="1"/>
          </p:cNvGraphicFramePr>
          <p:nvPr/>
        </p:nvGraphicFramePr>
        <p:xfrm>
          <a:off x="790575" y="3711575"/>
          <a:ext cx="6329363" cy="2928938"/>
        </p:xfrm>
        <a:graphic>
          <a:graphicData uri="http://schemas.openxmlformats.org/presentationml/2006/ole">
            <p:oleObj spid="_x0000_s97295" name="Диаграмма" r:id="rId3" imgW="6286520" imgH="2914739" progId="MSGraph.Chart.8">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5F497A"/>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Основные сведения о бюджете 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5F497A"/>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на 2022 год и плановый период 2023 и 2024 годов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214283" y="1214427"/>
          <a:ext cx="8691602" cy="4268420"/>
        </p:xfrm>
        <a:graphic>
          <a:graphicData uri="http://schemas.openxmlformats.org/drawingml/2006/table">
            <a:tbl>
              <a:tblPr/>
              <a:tblGrid>
                <a:gridCol w="2928957"/>
                <a:gridCol w="1000132"/>
                <a:gridCol w="1029373"/>
                <a:gridCol w="933285"/>
                <a:gridCol w="933285"/>
                <a:gridCol w="933285"/>
                <a:gridCol w="933285"/>
              </a:tblGrid>
              <a:tr h="478613">
                <a:tc>
                  <a:txBody>
                    <a:bodyPr/>
                    <a:lstStyle/>
                    <a:p>
                      <a:pPr algn="ctr">
                        <a:spcAft>
                          <a:spcPts val="0"/>
                        </a:spcAft>
                      </a:pPr>
                      <a:r>
                        <a:rPr lang="ru-RU" sz="1400" b="1" dirty="0">
                          <a:latin typeface="Times New Roman"/>
                          <a:ea typeface="Times New Roman"/>
                          <a:cs typeface="Times New Roman"/>
                        </a:rPr>
                        <a:t>Показатель</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ru-RU" sz="1400" b="1" dirty="0" smtClean="0">
                          <a:latin typeface="Times New Roman"/>
                          <a:ea typeface="Times New Roman"/>
                          <a:cs typeface="Times New Roman"/>
                        </a:rPr>
                        <a:t>2022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a:latin typeface="Times New Roman"/>
                          <a:ea typeface="Times New Roman"/>
                          <a:cs typeface="Times New Roman"/>
                        </a:rPr>
                        <a:t>Удельный вес</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a:ea typeface="Times New Roman"/>
                          <a:cs typeface="Times New Roman"/>
                        </a:rPr>
                        <a:t>2023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a:latin typeface="Times New Roman"/>
                          <a:ea typeface="Times New Roman"/>
                          <a:cs typeface="Times New Roman"/>
                        </a:rPr>
                        <a:t>Удельный вес</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a:ea typeface="Times New Roman"/>
                          <a:cs typeface="Times New Roman"/>
                        </a:rPr>
                        <a:t>2024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1">
                          <a:latin typeface="Times New Roman"/>
                          <a:ea typeface="Times New Roman"/>
                          <a:cs typeface="Times New Roman"/>
                        </a:rPr>
                        <a:t>Удельный вес</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dirty="0" smtClean="0">
                          <a:latin typeface="Times New Roman"/>
                          <a:ea typeface="Times New Roman"/>
                          <a:cs typeface="Times New Roman"/>
                        </a:rPr>
                        <a:t>Доходы</a:t>
                      </a:r>
                      <a:r>
                        <a:rPr lang="ru-RU" sz="1400" b="1" dirty="0">
                          <a:latin typeface="Times New Roman"/>
                          <a:ea typeface="Times New Roman"/>
                          <a:cs typeface="Times New Roman"/>
                        </a:rPr>
                        <a:t>, в том числе</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645 307</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a:ea typeface="Times New Roman"/>
                          <a:cs typeface="Times New Roman"/>
                        </a:rPr>
                        <a:t>100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542 832</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a:ea typeface="Times New Roman"/>
                          <a:cs typeface="Times New Roman"/>
                        </a:rPr>
                        <a:t>100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566 552</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1" dirty="0" smtClean="0">
                          <a:latin typeface="Times New Roman"/>
                          <a:ea typeface="Times New Roman"/>
                          <a:cs typeface="Times New Roman"/>
                        </a:rPr>
                        <a:t>100</a:t>
                      </a:r>
                    </a:p>
                    <a:p>
                      <a:pPr algn="ctr">
                        <a:spcAft>
                          <a:spcPts val="0"/>
                        </a:spcAft>
                      </a:pP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dirty="0">
                          <a:latin typeface="Times New Roman"/>
                          <a:ea typeface="Times New Roman"/>
                          <a:cs typeface="Times New Roman"/>
                        </a:rPr>
                        <a:t>Налоговые и неналоговые </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238 930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37</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214 964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40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245 644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a:ea typeface="Times New Roman"/>
                          <a:cs typeface="Times New Roman"/>
                        </a:rPr>
                        <a:t>43</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Безвозмездные поступления</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406 377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63</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327 868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60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320 908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a:ea typeface="Times New Roman"/>
                          <a:cs typeface="Times New Roman"/>
                        </a:rPr>
                        <a:t>57</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a:latin typeface="Times New Roman"/>
                          <a:ea typeface="Times New Roman"/>
                          <a:cs typeface="Times New Roman"/>
                        </a:rPr>
                        <a:t>Расходы, в том числе</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400" b="1" dirty="0" smtClean="0">
                          <a:latin typeface="Times New Roman" pitchFamily="18" charset="0"/>
                          <a:ea typeface="Times New Roman"/>
                          <a:cs typeface="Times New Roman" pitchFamily="18" charset="0"/>
                        </a:rPr>
                        <a:t>742 255</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b="1" dirty="0" smtClean="0">
                          <a:latin typeface="Times New Roman" pitchFamily="18" charset="0"/>
                          <a:ea typeface="Times New Roman"/>
                          <a:cs typeface="Times New Roman" pitchFamily="18" charset="0"/>
                        </a:rPr>
                        <a:t>100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b="1" dirty="0" smtClean="0">
                          <a:latin typeface="Times New Roman" pitchFamily="18" charset="0"/>
                          <a:ea typeface="Times New Roman"/>
                          <a:cs typeface="Times New Roman" pitchFamily="18" charset="0"/>
                        </a:rPr>
                        <a:t>550 650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b="1" dirty="0" smtClean="0">
                          <a:latin typeface="Times New Roman" pitchFamily="18" charset="0"/>
                          <a:ea typeface="Times New Roman"/>
                          <a:cs typeface="Times New Roman" pitchFamily="18" charset="0"/>
                        </a:rPr>
                        <a:t>100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b="1" dirty="0" smtClean="0">
                          <a:latin typeface="Times New Roman" pitchFamily="18" charset="0"/>
                          <a:ea typeface="Times New Roman"/>
                          <a:cs typeface="Times New Roman" pitchFamily="18" charset="0"/>
                        </a:rPr>
                        <a:t>573</a:t>
                      </a:r>
                      <a:r>
                        <a:rPr lang="en-US" sz="1400" b="1" baseline="0" dirty="0" smtClean="0">
                          <a:latin typeface="Times New Roman" pitchFamily="18" charset="0"/>
                          <a:ea typeface="Times New Roman"/>
                          <a:cs typeface="Times New Roman" pitchFamily="18" charset="0"/>
                        </a:rPr>
                        <a:t> 895</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en-US" sz="1400" b="1" dirty="0" smtClean="0">
                          <a:latin typeface="Times New Roman" pitchFamily="18" charset="0"/>
                          <a:ea typeface="Times New Roman"/>
                          <a:cs typeface="Times New Roman" pitchFamily="18" charset="0"/>
                        </a:rPr>
                        <a:t>100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dirty="0">
                          <a:latin typeface="Times New Roman"/>
                          <a:ea typeface="Times New Roman"/>
                          <a:cs typeface="Times New Roman"/>
                        </a:rPr>
                        <a:t>Дорожная деятельность</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25 344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solidFill>
                            <a:schemeClr val="tx1"/>
                          </a:solidFill>
                          <a:latin typeface="Times New Roman" pitchFamily="18" charset="0"/>
                          <a:ea typeface="Times New Roman"/>
                          <a:cs typeface="Times New Roman" pitchFamily="18" charset="0"/>
                        </a:rPr>
                        <a:t>5 269</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3 270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50291">
                <a:tc>
                  <a:txBody>
                    <a:bodyPr/>
                    <a:lstStyle/>
                    <a:p>
                      <a:pPr>
                        <a:spcAft>
                          <a:spcPts val="0"/>
                        </a:spcAft>
                      </a:pPr>
                      <a:r>
                        <a:rPr lang="ru-RU" sz="1400">
                          <a:latin typeface="Times New Roman"/>
                          <a:ea typeface="Times New Roman"/>
                          <a:cs typeface="Times New Roman"/>
                        </a:rPr>
                        <a:t>Жилищно-коммунальное хозяйство</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172 968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23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solidFill>
                            <a:schemeClr val="tx1"/>
                          </a:solidFill>
                          <a:latin typeface="Times New Roman" pitchFamily="18" charset="0"/>
                          <a:ea typeface="Times New Roman"/>
                          <a:cs typeface="Times New Roman" pitchFamily="18" charset="0"/>
                        </a:rPr>
                        <a:t>22 781</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26 781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Социальная сфера, в том числе</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480 681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65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solidFill>
                            <a:schemeClr val="tx1"/>
                          </a:solidFill>
                          <a:latin typeface="Times New Roman" pitchFamily="18" charset="0"/>
                          <a:ea typeface="Times New Roman"/>
                          <a:cs typeface="Times New Roman" pitchFamily="18" charset="0"/>
                        </a:rPr>
                        <a:t>464 790</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84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474 635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82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0986">
                <a:tc>
                  <a:txBody>
                    <a:bodyPr/>
                    <a:lstStyle/>
                    <a:p>
                      <a:pPr>
                        <a:spcAft>
                          <a:spcPts val="0"/>
                        </a:spcAft>
                      </a:pPr>
                      <a:r>
                        <a:rPr lang="ru-RU" sz="1400" dirty="0">
                          <a:latin typeface="Times New Roman"/>
                          <a:ea typeface="Times New Roman"/>
                          <a:cs typeface="Times New Roman"/>
                        </a:rPr>
                        <a:t>- образование</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362 022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49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solidFill>
                            <a:schemeClr val="tx1"/>
                          </a:solidFill>
                          <a:latin typeface="Times New Roman" pitchFamily="18" charset="0"/>
                          <a:ea typeface="Times New Roman"/>
                          <a:cs typeface="Times New Roman" pitchFamily="18" charset="0"/>
                        </a:rPr>
                        <a:t>359 619</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65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368 024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 культура</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56 097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solidFill>
                            <a:schemeClr val="tx1"/>
                          </a:solidFill>
                          <a:latin typeface="Times New Roman" pitchFamily="18" charset="0"/>
                          <a:ea typeface="Times New Roman"/>
                          <a:cs typeface="Times New Roman" pitchFamily="18" charset="0"/>
                        </a:rPr>
                        <a:t>41 183</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41 265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 социальная политика</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55 404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solidFill>
                            <a:schemeClr val="tx1"/>
                          </a:solidFill>
                          <a:latin typeface="Times New Roman" pitchFamily="18" charset="0"/>
                          <a:ea typeface="Times New Roman"/>
                          <a:cs typeface="Times New Roman" pitchFamily="18" charset="0"/>
                        </a:rPr>
                        <a:t>56 859</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10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58 205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a:latin typeface="Times New Roman"/>
                          <a:ea typeface="Times New Roman"/>
                          <a:cs typeface="Times New Roman"/>
                        </a:rPr>
                        <a:t>- </a:t>
                      </a:r>
                      <a:r>
                        <a:rPr lang="ru-RU" sz="1400">
                          <a:latin typeface="Times New Roman"/>
                          <a:ea typeface="Times New Roman"/>
                          <a:cs typeface="Times New Roman"/>
                        </a:rPr>
                        <a:t>физическая культура и спорт</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7 158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solidFill>
                            <a:schemeClr val="tx1"/>
                          </a:solidFill>
                          <a:latin typeface="Times New Roman" pitchFamily="18" charset="0"/>
                          <a:ea typeface="Times New Roman"/>
                          <a:cs typeface="Times New Roman" pitchFamily="18" charset="0"/>
                        </a:rPr>
                        <a:t>7 129</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7 141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Прочие расходы</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63 262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dirty="0" smtClean="0">
                          <a:solidFill>
                            <a:schemeClr val="tx1"/>
                          </a:solidFill>
                          <a:latin typeface="Times New Roman" pitchFamily="18" charset="0"/>
                          <a:ea typeface="Times New Roman"/>
                          <a:cs typeface="Times New Roman" pitchFamily="18" charset="0"/>
                        </a:rPr>
                        <a:t>57 810</a:t>
                      </a:r>
                      <a:endParaRPr lang="ru-RU" sz="1400" dirty="0">
                        <a:solidFill>
                          <a:schemeClr val="tx1"/>
                        </a:solidFill>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11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dirty="0" smtClean="0">
                          <a:latin typeface="Times New Roman" pitchFamily="18" charset="0"/>
                          <a:ea typeface="Times New Roman"/>
                          <a:cs typeface="Times New Roman" pitchFamily="18" charset="0"/>
                        </a:rPr>
                        <a:t>69 209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a:latin typeface="Times New Roman"/>
                          <a:ea typeface="Times New Roman"/>
                          <a:cs typeface="Times New Roman"/>
                        </a:rPr>
                        <a:t>Дефицит</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en-US" sz="1400" b="1" dirty="0" smtClean="0">
                          <a:latin typeface="Times New Roman" pitchFamily="18" charset="0"/>
                          <a:ea typeface="Times New Roman"/>
                          <a:cs typeface="Times New Roman" pitchFamily="18" charset="0"/>
                        </a:rPr>
                        <a:t>96 948</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en-US" sz="1400" b="1" dirty="0" smtClean="0">
                          <a:latin typeface="Times New Roman" pitchFamily="18" charset="0"/>
                          <a:ea typeface="Times New Roman"/>
                          <a:cs typeface="Times New Roman" pitchFamily="18" charset="0"/>
                        </a:rPr>
                        <a:t>7 818</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en-US" sz="1400" b="1" dirty="0" smtClean="0">
                          <a:latin typeface="Times New Roman" pitchFamily="18" charset="0"/>
                          <a:ea typeface="Times New Roman"/>
                          <a:cs typeface="Times New Roman" pitchFamily="18" charset="0"/>
                        </a:rPr>
                        <a:t>7 343</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bl>
          </a:graphicData>
        </a:graphic>
      </p:graphicFrame>
      <p:sp>
        <p:nvSpPr>
          <p:cNvPr id="5" name="Прямоугольник 4"/>
          <p:cNvSpPr/>
          <p:nvPr/>
        </p:nvSpPr>
        <p:spPr>
          <a:xfrm>
            <a:off x="7715272" y="857232"/>
            <a:ext cx="1137234" cy="307777"/>
          </a:xfrm>
          <a:prstGeom prst="rect">
            <a:avLst/>
          </a:prstGeom>
        </p:spPr>
        <p:txBody>
          <a:bodyPr wrap="none">
            <a:spAutoFit/>
          </a:bodyPr>
          <a:lstStyle/>
          <a:p>
            <a:pPr lvl="0" fontAlgn="base">
              <a:spcBef>
                <a:spcPct val="0"/>
              </a:spcBef>
              <a:spcAft>
                <a:spcPct val="0"/>
              </a:spcAft>
              <a:tabLst>
                <a:tab pos="7515225"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3" name="AutoShape 1"/>
          <p:cNvSpPr>
            <a:spLocks noChangeArrowheads="1"/>
          </p:cNvSpPr>
          <p:nvPr/>
        </p:nvSpPr>
        <p:spPr bwMode="auto">
          <a:xfrm>
            <a:off x="571472" y="142852"/>
            <a:ext cx="7758112" cy="35719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rgbClr val="365F91"/>
                </a:solidFill>
                <a:effectLst/>
                <a:latin typeface="Times New Roman" pitchFamily="18" charset="0"/>
                <a:cs typeface="Arial" pitchFamily="34" charset="0"/>
              </a:rPr>
              <a:t>ДОХОДЫ БЮДЖЕТА ГОРОДСКОГО ОКРУГА ВЕРХНИЙ ТАГИЛ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142844" y="642915"/>
          <a:ext cx="8786875" cy="6036727"/>
        </p:xfrm>
        <a:graphic>
          <a:graphicData uri="http://schemas.openxmlformats.org/drawingml/2006/table">
            <a:tbl>
              <a:tblPr/>
              <a:tblGrid>
                <a:gridCol w="3438580"/>
                <a:gridCol w="1027936"/>
                <a:gridCol w="1191070"/>
                <a:gridCol w="1104954"/>
                <a:gridCol w="986091"/>
                <a:gridCol w="1038244"/>
              </a:tblGrid>
              <a:tr h="515110">
                <a:tc>
                  <a:txBody>
                    <a:bodyPr/>
                    <a:lstStyle/>
                    <a:p>
                      <a:pPr algn="ctr">
                        <a:spcAft>
                          <a:spcPts val="0"/>
                        </a:spcAft>
                        <a:tabLst>
                          <a:tab pos="1507490" algn="l"/>
                          <a:tab pos="1788795" algn="l"/>
                        </a:tabLst>
                      </a:pPr>
                      <a:r>
                        <a:rPr lang="ru-RU" sz="1100" dirty="0">
                          <a:latin typeface="Times New Roman"/>
                          <a:ea typeface="Times New Roman"/>
                          <a:cs typeface="Times New Roman"/>
                        </a:rPr>
                        <a:t>Наименование доходов</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2020 год (факт</a:t>
                      </a:r>
                      <a:r>
                        <a:rPr lang="ru-RU" sz="1100" dirty="0">
                          <a:latin typeface="Times New Roman"/>
                          <a:ea typeface="Times New Roman"/>
                          <a:cs typeface="Times New Roman"/>
                        </a:rPr>
                        <a:t>)</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2021 </a:t>
                      </a:r>
                      <a:r>
                        <a:rPr lang="ru-RU" sz="1100" dirty="0">
                          <a:latin typeface="Times New Roman"/>
                          <a:ea typeface="Times New Roman"/>
                          <a:cs typeface="Times New Roman"/>
                        </a:rPr>
                        <a:t>год </a:t>
                      </a:r>
                      <a:r>
                        <a:rPr lang="ru-RU" sz="1100" dirty="0" smtClean="0">
                          <a:latin typeface="Times New Roman"/>
                          <a:ea typeface="Times New Roman"/>
                          <a:cs typeface="Times New Roman"/>
                        </a:rPr>
                        <a:t>(утвержденный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2022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2023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2024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b="1" dirty="0">
                          <a:latin typeface="Times New Roman"/>
                          <a:ea typeface="Times New Roman"/>
                          <a:cs typeface="Times New Roman"/>
                        </a:rPr>
                        <a:t>Налоговые и неналоговые доходы  - всего</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105 812</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216 897</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238 930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214 964</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245</a:t>
                      </a:r>
                      <a:r>
                        <a:rPr lang="ru-RU" sz="1100" b="1" baseline="0" dirty="0" smtClean="0">
                          <a:latin typeface="Times New Roman" pitchFamily="18" charset="0"/>
                          <a:ea typeface="Times New Roman"/>
                          <a:cs typeface="Times New Roman" pitchFamily="18" charset="0"/>
                        </a:rPr>
                        <a:t> 644</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на доходы физических лиц</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61 794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160 422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148 879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155 246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182 624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Акцизы (нефтепродукты)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10 301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11 863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12 510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13 096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13 524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i="1" dirty="0">
                          <a:latin typeface="Times New Roman"/>
                          <a:ea typeface="Times New Roman"/>
                          <a:cs typeface="Times New Roman"/>
                        </a:rPr>
                        <a:t>Налоги на совокупный доход, из них:</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6 887</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507490" algn="l"/>
                          <a:tab pos="1788795" algn="l"/>
                        </a:tabLst>
                        <a:defRPr/>
                      </a:pPr>
                      <a:r>
                        <a:rPr lang="ru-RU" sz="1100" i="1" dirty="0" smtClean="0">
                          <a:latin typeface="Times New Roman" pitchFamily="18" charset="0"/>
                          <a:ea typeface="Times New Roman"/>
                          <a:cs typeface="Times New Roman" pitchFamily="18" charset="0"/>
                        </a:rPr>
                        <a:t>12 539</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16 598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18 204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20 142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взимаемый в связи с применением УСН</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3 819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10 169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14 383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15 869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17 622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Единый налог на </a:t>
                      </a:r>
                      <a:r>
                        <a:rPr lang="ru-RU" sz="1100" dirty="0" smtClean="0">
                          <a:latin typeface="Times New Roman"/>
                          <a:ea typeface="Times New Roman"/>
                          <a:cs typeface="Times New Roman"/>
                        </a:rPr>
                        <a:t>вмененный </a:t>
                      </a:r>
                      <a:r>
                        <a:rPr lang="ru-RU" sz="1100" dirty="0">
                          <a:latin typeface="Times New Roman"/>
                          <a:ea typeface="Times New Roman"/>
                          <a:cs typeface="Times New Roman"/>
                        </a:rPr>
                        <a:t>доход для </a:t>
                      </a:r>
                      <a:r>
                        <a:rPr lang="ru-RU" sz="1100" dirty="0" smtClean="0">
                          <a:latin typeface="Times New Roman"/>
                          <a:ea typeface="Times New Roman"/>
                          <a:cs typeface="Times New Roman"/>
                        </a:rPr>
                        <a:t>отдельных </a:t>
                      </a:r>
                      <a:r>
                        <a:rPr lang="ru-RU" sz="1100" dirty="0">
                          <a:latin typeface="Times New Roman"/>
                          <a:ea typeface="Times New Roman"/>
                          <a:cs typeface="Times New Roman"/>
                        </a:rPr>
                        <a:t>видов деятельности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2 802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1 040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взимаемый, в связи с прим. патент. системы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266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1 330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2 190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2 335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2 520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на имущество физических лиц</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3 239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2 857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2 630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Земельный налог</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4 252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3 495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3 910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3 910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a:t>
                      </a:r>
                      <a:r>
                        <a:rPr lang="ru-RU" sz="1100" baseline="0" dirty="0" smtClean="0">
                          <a:latin typeface="Times New Roman" pitchFamily="18" charset="0"/>
                          <a:ea typeface="Times New Roman"/>
                          <a:cs typeface="Times New Roman" pitchFamily="18" charset="0"/>
                        </a:rPr>
                        <a:t> 910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328">
                <a:tc>
                  <a:txBody>
                    <a:bodyPr/>
                    <a:lstStyle/>
                    <a:p>
                      <a:pPr algn="just">
                        <a:spcAft>
                          <a:spcPts val="0"/>
                        </a:spcAft>
                        <a:tabLst>
                          <a:tab pos="1507490" algn="l"/>
                          <a:tab pos="1788795" algn="l"/>
                        </a:tabLst>
                      </a:pPr>
                      <a:r>
                        <a:rPr lang="ru-RU" sz="1100" dirty="0">
                          <a:latin typeface="Times New Roman"/>
                          <a:ea typeface="Times New Roman"/>
                          <a:cs typeface="Times New Roman"/>
                        </a:rPr>
                        <a:t>Государственная пошлина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1 839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2 437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1 643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1 704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1 772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i="1" dirty="0">
                          <a:latin typeface="Times New Roman"/>
                          <a:ea typeface="Times New Roman"/>
                          <a:cs typeface="Times New Roman"/>
                        </a:rPr>
                        <a:t>Неналоговые доходы, всего, из них:</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17 500</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23 284</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52 890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20 304</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21 042</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Доходы от использования имущества, находящегося в государственной и муниципальной собственности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13 082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14 940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19 516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15 096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15 698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365">
                <a:tc>
                  <a:txBody>
                    <a:bodyPr/>
                    <a:lstStyle/>
                    <a:p>
                      <a:pPr algn="just">
                        <a:spcAft>
                          <a:spcPts val="0"/>
                        </a:spcAft>
                        <a:tabLst>
                          <a:tab pos="1507490" algn="l"/>
                          <a:tab pos="1788795" algn="l"/>
                        </a:tabLst>
                      </a:pPr>
                      <a:r>
                        <a:rPr lang="ru-RU" sz="1100" dirty="0">
                          <a:latin typeface="Times New Roman"/>
                          <a:ea typeface="Times New Roman"/>
                          <a:cs typeface="Times New Roman"/>
                        </a:rPr>
                        <a:t>Платежи при пользовании природными ресурсами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-143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4 830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4 800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3 640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3 717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smtClean="0">
                          <a:latin typeface="Times New Roman"/>
                          <a:ea typeface="Times New Roman"/>
                          <a:cs typeface="Times New Roman"/>
                        </a:rPr>
                        <a:t>Доходы </a:t>
                      </a:r>
                      <a:r>
                        <a:rPr lang="ru-RU" sz="1100" dirty="0">
                          <a:latin typeface="Times New Roman"/>
                          <a:ea typeface="Times New Roman"/>
                          <a:cs typeface="Times New Roman"/>
                        </a:rPr>
                        <a:t>от оказания платных услуг и компенсации затрат государства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633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1 310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900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872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907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Доходы от продажи материальных и нематериальных активов</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1 406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1 976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27 559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581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605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Штрафы, санкции, возмещение ущерба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2 547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228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Прочие неналоговые доходы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b="1" dirty="0">
                          <a:latin typeface="Times New Roman"/>
                          <a:ea typeface="Times New Roman"/>
                          <a:cs typeface="Times New Roman"/>
                        </a:rPr>
                        <a:t>Безвозмездные поступления, всего, из них:</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460 518</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592 529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406 377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327 868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320 908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Дотации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218 290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246 897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136 035</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74 843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62 720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Субсидии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38 616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61 743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34 869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10 240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10 651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Субвенции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210 506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220 882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235 473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242 785</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247 537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Прочие межбюджетные  трансферты (МБТ)</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7 226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62 907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Добровольные пожертвования от организаций</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195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100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Возврат МБТ</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- 14 315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72">
                <a:tc>
                  <a:txBody>
                    <a:bodyPr/>
                    <a:lstStyle/>
                    <a:p>
                      <a:pPr algn="just">
                        <a:spcAft>
                          <a:spcPts val="0"/>
                        </a:spcAft>
                        <a:tabLst>
                          <a:tab pos="1507490" algn="l"/>
                          <a:tab pos="1788795" algn="l"/>
                        </a:tabLst>
                      </a:pPr>
                      <a:r>
                        <a:rPr lang="ru-RU" sz="1100" b="1">
                          <a:latin typeface="Times New Roman"/>
                          <a:ea typeface="Times New Roman"/>
                          <a:cs typeface="Times New Roman"/>
                        </a:rPr>
                        <a:t>ВСЕГО ДОХОДОВ</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566 330</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809 426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645 307</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542 832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566 552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71604" y="357166"/>
            <a:ext cx="6551537" cy="338554"/>
          </a:xfrm>
          <a:prstGeom prst="rect">
            <a:avLst/>
          </a:prstGeom>
          <a:noFill/>
        </p:spPr>
        <p:txBody>
          <a:bodyPr wrap="none" rtlCol="0">
            <a:spAutoFit/>
          </a:bodyPr>
          <a:lstStyle/>
          <a:p>
            <a:r>
              <a:rPr lang="ru-RU" sz="1600" b="1" u="sng" dirty="0" smtClean="0">
                <a:solidFill>
                  <a:schemeClr val="accent4">
                    <a:lumMod val="75000"/>
                  </a:schemeClr>
                </a:solidFill>
                <a:latin typeface="Times New Roman" pitchFamily="18" charset="0"/>
                <a:cs typeface="Times New Roman" pitchFamily="18" charset="0"/>
              </a:rPr>
              <a:t>Результаты оценки эффективности налоговых расходов, тыс. рублей</a:t>
            </a:r>
            <a:endParaRPr lang="ru-RU" sz="1600" b="1" u="sng" dirty="0">
              <a:solidFill>
                <a:schemeClr val="accent4">
                  <a:lumMod val="75000"/>
                </a:schemeClr>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642909" y="785794"/>
          <a:ext cx="8215370" cy="4597742"/>
        </p:xfrm>
        <a:graphic>
          <a:graphicData uri="http://schemas.openxmlformats.org/drawingml/2006/table">
            <a:tbl>
              <a:tblPr/>
              <a:tblGrid>
                <a:gridCol w="507737"/>
                <a:gridCol w="1940093"/>
                <a:gridCol w="1788797"/>
                <a:gridCol w="1335538"/>
                <a:gridCol w="1285884"/>
                <a:gridCol w="1357321"/>
              </a:tblGrid>
              <a:tr h="2286016">
                <a:tc>
                  <a:txBody>
                    <a:bodyPr/>
                    <a:lstStyle/>
                    <a:p>
                      <a:pPr>
                        <a:spcAft>
                          <a:spcPts val="0"/>
                        </a:spcAft>
                      </a:pPr>
                      <a:r>
                        <a:rPr lang="ru-RU" sz="1200" dirty="0">
                          <a:latin typeface="Times New Roman" pitchFamily="18" charset="0"/>
                          <a:ea typeface="Times New Roman"/>
                          <a:cs typeface="Times New Roman" pitchFamily="18" charset="0"/>
                        </a:rPr>
                        <a:t>№ </a:t>
                      </a:r>
                      <a:r>
                        <a:rPr lang="ru-RU" sz="1200" dirty="0" err="1">
                          <a:latin typeface="Times New Roman" pitchFamily="18" charset="0"/>
                          <a:ea typeface="Times New Roman"/>
                          <a:cs typeface="Times New Roman" pitchFamily="18" charset="0"/>
                        </a:rPr>
                        <a:t>п</a:t>
                      </a:r>
                      <a:r>
                        <a:rPr lang="ru-RU" sz="1200" dirty="0">
                          <a:latin typeface="Times New Roman" pitchFamily="18" charset="0"/>
                          <a:ea typeface="Times New Roman"/>
                          <a:cs typeface="Times New Roman" pitchFamily="18" charset="0"/>
                        </a:rPr>
                        <a:t>/</a:t>
                      </a:r>
                      <a:r>
                        <a:rPr lang="ru-RU" sz="1200" dirty="0" err="1">
                          <a:latin typeface="Times New Roman" pitchFamily="18" charset="0"/>
                          <a:ea typeface="Times New Roman"/>
                          <a:cs typeface="Times New Roman" pitchFamily="18" charset="0"/>
                        </a:rPr>
                        <a:t>п</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Наименование налога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Нормативный акт, устанавливающий налоговые льготы</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Оценка  объема предоставленных налоговых льгот</a:t>
                      </a:r>
                      <a:endParaRPr lang="ru-RU" sz="1200" dirty="0">
                        <a:latin typeface="Times New Roman" pitchFamily="18" charset="0"/>
                        <a:ea typeface="Times New Roman"/>
                        <a:cs typeface="Times New Roman" pitchFamily="18" charset="0"/>
                      </a:endParaRP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r>
                        <a:rPr lang="ru-RU" sz="1200" b="1" dirty="0" smtClean="0">
                          <a:latin typeface="Times New Roman" pitchFamily="18" charset="0"/>
                          <a:ea typeface="Times New Roman"/>
                          <a:cs typeface="Times New Roman" pitchFamily="18" charset="0"/>
                        </a:rPr>
                        <a:t>2020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a:t>
                      </a:r>
                      <a:r>
                        <a:rPr lang="ru-RU" sz="1200" dirty="0">
                          <a:latin typeface="Times New Roman" pitchFamily="18" charset="0"/>
                          <a:ea typeface="Times New Roman"/>
                          <a:cs typeface="Times New Roman" pitchFamily="18" charset="0"/>
                        </a:rPr>
                        <a:t>тыс. руб.)</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ea typeface="Times New Roman"/>
                          <a:cs typeface="Times New Roman" pitchFamily="18" charset="0"/>
                        </a:rPr>
                        <a:t>Оценка  объема предоставленных налоговых льгот</a:t>
                      </a: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endParaRPr lang="ru-RU" sz="1200" b="1" dirty="0" smtClean="0">
                        <a:latin typeface="Times New Roman" pitchFamily="18" charset="0"/>
                        <a:ea typeface="Times New Roman"/>
                        <a:cs typeface="Times New Roman" pitchFamily="18" charset="0"/>
                      </a:endParaRPr>
                    </a:p>
                    <a:p>
                      <a:pPr algn="ctr">
                        <a:spcAft>
                          <a:spcPts val="0"/>
                        </a:spcAft>
                      </a:pPr>
                      <a:r>
                        <a:rPr lang="ru-RU" sz="1200" b="1" dirty="0" smtClean="0">
                          <a:latin typeface="Times New Roman" pitchFamily="18" charset="0"/>
                          <a:ea typeface="Times New Roman"/>
                          <a:cs typeface="Times New Roman" pitchFamily="18" charset="0"/>
                        </a:rPr>
                        <a:t>2021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r>
                        <a:rPr lang="ru-RU" sz="1200" b="1" dirty="0">
                          <a:latin typeface="Times New Roman" pitchFamily="18" charset="0"/>
                          <a:ea typeface="Times New Roman"/>
                          <a:cs typeface="Times New Roman" pitchFamily="18" charset="0"/>
                        </a:rPr>
                        <a:t>(прогноз)</a:t>
                      </a:r>
                      <a:endParaRPr lang="ru-RU" sz="1200" dirty="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ea typeface="Times New Roman"/>
                          <a:cs typeface="Times New Roman" pitchFamily="18" charset="0"/>
                        </a:rPr>
                        <a:t>(тыс. руб.)</a:t>
                      </a:r>
                    </a:p>
                    <a:p>
                      <a:pPr algn="ctr">
                        <a:spcAft>
                          <a:spcPts val="0"/>
                        </a:spcAft>
                      </a:pPr>
                      <a:endParaRPr lang="ru-RU" sz="1200" dirty="0" smtClean="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ea typeface="Times New Roman"/>
                          <a:cs typeface="Times New Roman" pitchFamily="18" charset="0"/>
                        </a:rPr>
                        <a:t>Оценка  объема предоставленных налоговых льгот</a:t>
                      </a: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 </a:t>
                      </a:r>
                      <a:r>
                        <a:rPr lang="ru-RU" sz="1200" b="1" dirty="0" smtClean="0">
                          <a:latin typeface="Times New Roman" pitchFamily="18" charset="0"/>
                          <a:ea typeface="Times New Roman"/>
                          <a:cs typeface="Times New Roman" pitchFamily="18" charset="0"/>
                        </a:rPr>
                        <a:t>2022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r>
                        <a:rPr lang="ru-RU" sz="1200" b="1" dirty="0">
                          <a:latin typeface="Times New Roman" pitchFamily="18" charset="0"/>
                          <a:ea typeface="Times New Roman"/>
                          <a:cs typeface="Times New Roman" pitchFamily="18" charset="0"/>
                        </a:rPr>
                        <a:t>(прогноз)</a:t>
                      </a:r>
                      <a:endParaRPr lang="ru-RU" sz="1200" dirty="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a:t>
                      </a:r>
                      <a:r>
                        <a:rPr lang="ru-RU" sz="1200" dirty="0">
                          <a:latin typeface="Times New Roman" pitchFamily="18" charset="0"/>
                          <a:ea typeface="Times New Roman"/>
                          <a:cs typeface="Times New Roman" pitchFamily="18" charset="0"/>
                        </a:rPr>
                        <a:t>тыс. руб.)</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14718">
                <a:tc>
                  <a:txBody>
                    <a:bodyPr/>
                    <a:lstStyle/>
                    <a:p>
                      <a:pPr>
                        <a:spcAft>
                          <a:spcPts val="0"/>
                        </a:spcAft>
                      </a:pPr>
                      <a:r>
                        <a:rPr lang="ru-RU" sz="1200" dirty="0">
                          <a:latin typeface="Times New Roman" pitchFamily="18" charset="0"/>
                          <a:ea typeface="Times New Roman"/>
                          <a:cs typeface="Times New Roman" pitchFamily="18" charset="0"/>
                        </a:rPr>
                        <a:t>1.</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Земельный налог (юридические лица)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a:spcAft>
                          <a:spcPts val="0"/>
                        </a:spcAft>
                      </a:pPr>
                      <a:r>
                        <a:rPr lang="ru-RU" sz="1200" dirty="0">
                          <a:solidFill>
                            <a:srgbClr val="000000"/>
                          </a:solidFill>
                          <a:latin typeface="Times New Roman" pitchFamily="18" charset="0"/>
                          <a:ea typeface="Times New Roman"/>
                          <a:cs typeface="Times New Roman" pitchFamily="18" charset="0"/>
                        </a:rPr>
                        <a:t>Решение Думы городского округа Верхний Тагил от  18.11.2010г.  </a:t>
                      </a:r>
                      <a:r>
                        <a:rPr lang="ru-RU" sz="1200" dirty="0" smtClean="0">
                          <a:solidFill>
                            <a:srgbClr val="000000"/>
                          </a:solidFill>
                          <a:latin typeface="Times New Roman" pitchFamily="18" charset="0"/>
                          <a:ea typeface="Times New Roman"/>
                          <a:cs typeface="Times New Roman" pitchFamily="18" charset="0"/>
                        </a:rPr>
                        <a:t>№ </a:t>
                      </a:r>
                      <a:r>
                        <a:rPr lang="ru-RU" sz="1200" dirty="0">
                          <a:solidFill>
                            <a:srgbClr val="000000"/>
                          </a:solidFill>
                          <a:latin typeface="Times New Roman" pitchFamily="18" charset="0"/>
                          <a:ea typeface="Times New Roman"/>
                          <a:cs typeface="Times New Roman" pitchFamily="18" charset="0"/>
                        </a:rPr>
                        <a:t>34/4       </a:t>
                      </a:r>
                      <a:endParaRPr lang="ru-RU" sz="1200" dirty="0">
                        <a:latin typeface="Times New Roman" pitchFamily="18" charset="0"/>
                        <a:ea typeface="Times New Roman"/>
                        <a:cs typeface="Times New Roman" pitchFamily="18" charset="0"/>
                      </a:endParaRPr>
                    </a:p>
                    <a:p>
                      <a:pPr algn="ctr">
                        <a:spcAft>
                          <a:spcPts val="0"/>
                        </a:spcAft>
                      </a:pPr>
                      <a:r>
                        <a:rPr lang="ru-RU" sz="1200" dirty="0">
                          <a:solidFill>
                            <a:srgbClr val="000000"/>
                          </a:solidFill>
                          <a:latin typeface="Times New Roman" pitchFamily="18" charset="0"/>
                          <a:ea typeface="Times New Roman"/>
                          <a:cs typeface="Times New Roman" pitchFamily="18" charset="0"/>
                        </a:rPr>
                        <a:t> (в редакции от </a:t>
                      </a:r>
                      <a:r>
                        <a:rPr lang="ru-RU" sz="1200" dirty="0" smtClean="0">
                          <a:solidFill>
                            <a:srgbClr val="000000"/>
                          </a:solidFill>
                          <a:latin typeface="Times New Roman" pitchFamily="18" charset="0"/>
                          <a:ea typeface="Times New Roman"/>
                          <a:cs typeface="Times New Roman" pitchFamily="18" charset="0"/>
                        </a:rPr>
                        <a:t>21.11.2019г</a:t>
                      </a:r>
                      <a:r>
                        <a:rPr lang="ru-RU" sz="1200" dirty="0">
                          <a:solidFill>
                            <a:srgbClr val="000000"/>
                          </a:solidFill>
                          <a:latin typeface="Times New Roman" pitchFamily="18" charset="0"/>
                          <a:ea typeface="Times New Roman"/>
                          <a:cs typeface="Times New Roman" pitchFamily="18" charset="0"/>
                        </a:rPr>
                        <a:t>.)</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3 561</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3703</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3 850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699728">
                <a:tc>
                  <a:txBody>
                    <a:bodyPr/>
                    <a:lstStyle/>
                    <a:p>
                      <a:pPr>
                        <a:spcAft>
                          <a:spcPts val="0"/>
                        </a:spcAft>
                      </a:pPr>
                      <a:r>
                        <a:rPr lang="ru-RU" sz="1200">
                          <a:latin typeface="Times New Roman" pitchFamily="18" charset="0"/>
                          <a:ea typeface="Times New Roman"/>
                          <a:cs typeface="Times New Roman" pitchFamily="18" charset="0"/>
                        </a:rPr>
                        <a:t>2.</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Земельный налог (физические лица)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ru-RU"/>
                    </a:p>
                  </a:txBody>
                  <a:tcPr/>
                </a:tc>
                <a:tc>
                  <a:txBody>
                    <a:bodyPr/>
                    <a:lstStyle/>
                    <a:p>
                      <a:pPr algn="ctr">
                        <a:spcAft>
                          <a:spcPts val="0"/>
                        </a:spcAft>
                      </a:pPr>
                      <a:r>
                        <a:rPr lang="ru-RU" sz="1200" dirty="0" smtClean="0">
                          <a:latin typeface="Times New Roman" pitchFamily="18" charset="0"/>
                          <a:ea typeface="Times New Roman"/>
                          <a:cs typeface="Times New Roman" pitchFamily="18" charset="0"/>
                        </a:rPr>
                        <a:t>381</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396</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415</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686291">
                <a:tc>
                  <a:txBody>
                    <a:bodyPr/>
                    <a:lstStyle/>
                    <a:p>
                      <a:pPr>
                        <a:spcAft>
                          <a:spcPts val="0"/>
                        </a:spcAft>
                      </a:pPr>
                      <a:r>
                        <a:rPr lang="ru-RU" sz="1200" dirty="0">
                          <a:latin typeface="Times New Roman" pitchFamily="18" charset="0"/>
                          <a:ea typeface="Times New Roman"/>
                          <a:cs typeface="Times New Roman" pitchFamily="18" charset="0"/>
                        </a:rPr>
                        <a:t>3.</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Налог на имущество физических лиц</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solidFill>
                            <a:srgbClr val="000000"/>
                          </a:solidFill>
                          <a:latin typeface="Times New Roman" pitchFamily="18" charset="0"/>
                          <a:ea typeface="Times New Roman"/>
                          <a:cs typeface="Times New Roman" pitchFamily="18" charset="0"/>
                        </a:rPr>
                        <a:t>Решение Думы городского округа Верхний Тагил от  17.10.2019г.  № 37/3       </a:t>
                      </a:r>
                      <a:endParaRPr lang="ru-RU" sz="12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00000"/>
                          </a:solidFill>
                          <a:latin typeface="Times New Roman" pitchFamily="18" charset="0"/>
                          <a:ea typeface="Times New Roman"/>
                          <a:cs typeface="Times New Roman" pitchFamily="18" charset="0"/>
                        </a:rPr>
                        <a:t> (в редакции от 22.06.2020г.)</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
        <p:nvSpPr>
          <p:cNvPr id="1392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a:spLocks noChangeArrowheads="1"/>
          </p:cNvSpPr>
          <p:nvPr/>
        </p:nvSpPr>
        <p:spPr bwMode="auto">
          <a:xfrm>
            <a:off x="571472" y="142852"/>
            <a:ext cx="7758112" cy="471488"/>
          </a:xfrm>
          <a:prstGeom prst="roundRect">
            <a:avLst>
              <a:gd name="adj" fmla="val 16667"/>
            </a:avLst>
          </a:prstGeom>
          <a:solidFill>
            <a:schemeClr val="accent4">
              <a:lumMod val="40000"/>
              <a:lumOff val="60000"/>
            </a:schemeClr>
          </a:solidFill>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chemeClr val="accent4">
                    <a:lumMod val="75000"/>
                  </a:schemeClr>
                </a:solidFill>
                <a:effectLst/>
                <a:latin typeface="Times New Roman" pitchFamily="18" charset="0"/>
                <a:cs typeface="Arial" pitchFamily="34" charset="0"/>
              </a:rPr>
              <a:t>ДОХОДЫ БЮДЖЕТА ГОРОДСКОГО ОКРУГА ВЕРХНИЙ ТАГИЛ</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graphicFrame>
        <p:nvGraphicFramePr>
          <p:cNvPr id="3" name="Диаграмма 2"/>
          <p:cNvGraphicFramePr/>
          <p:nvPr/>
        </p:nvGraphicFramePr>
        <p:xfrm>
          <a:off x="285720" y="714356"/>
          <a:ext cx="8715436" cy="21431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71472" y="2643182"/>
            <a:ext cx="8001056" cy="461665"/>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В доходы бюджета городского округа  Верхний Тагил налог на доходы физических лиц в 2022 году будет зачисляться по нормативу 87 процентов.</a:t>
            </a:r>
            <a:endParaRPr lang="ru-RU" sz="1200" dirty="0">
              <a:latin typeface="Times New Roman" pitchFamily="18" charset="0"/>
              <a:cs typeface="Times New Roman" pitchFamily="18" charset="0"/>
            </a:endParaRPr>
          </a:p>
        </p:txBody>
      </p:sp>
      <p:graphicFrame>
        <p:nvGraphicFramePr>
          <p:cNvPr id="5" name="Диаграмма 4"/>
          <p:cNvGraphicFramePr/>
          <p:nvPr/>
        </p:nvGraphicFramePr>
        <p:xfrm>
          <a:off x="285720" y="3571876"/>
          <a:ext cx="8715436" cy="21431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42910" y="5857892"/>
            <a:ext cx="8358246"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Дифференцированный норматива зачислений доходов от  акцизов на нефтепродукты в местный бюджет в 2020-2022 годах  (2020 год - 0,08265%; 2021 год - 0,08294%; 2022 год  - 0,08174%).</a:t>
            </a:r>
            <a:endParaRPr lang="ru-RU" sz="12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0" y="142852"/>
          <a:ext cx="8929718" cy="19288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9230" y="1928802"/>
            <a:ext cx="9028434" cy="261610"/>
          </a:xfrm>
          <a:prstGeom prst="rect">
            <a:avLst/>
          </a:prstGeom>
          <a:noFill/>
        </p:spPr>
        <p:txBody>
          <a:bodyPr wrap="none" rtlCol="0">
            <a:spAutoFit/>
          </a:bodyPr>
          <a:lstStyle/>
          <a:p>
            <a:r>
              <a:rPr lang="ru-RU" sz="1100" dirty="0" smtClean="0">
                <a:latin typeface="Times New Roman" pitchFamily="18" charset="0"/>
                <a:cs typeface="Times New Roman" pitchFamily="18" charset="0"/>
              </a:rPr>
              <a:t>Положительная динамика поступлений связана с увеличением количества налогоплательщиков, применяющих данную систему налогообложения.</a:t>
            </a:r>
            <a:endParaRPr lang="ru-RU" sz="1100" dirty="0" smtClean="0"/>
          </a:p>
        </p:txBody>
      </p:sp>
      <p:graphicFrame>
        <p:nvGraphicFramePr>
          <p:cNvPr id="4" name="Диаграмма 3"/>
          <p:cNvGraphicFramePr/>
          <p:nvPr/>
        </p:nvGraphicFramePr>
        <p:xfrm>
          <a:off x="0" y="2143116"/>
          <a:ext cx="9001156" cy="19288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nvGraphicFramePr>
        <p:xfrm>
          <a:off x="142844" y="4429132"/>
          <a:ext cx="9001156" cy="192882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20879" y="4000504"/>
            <a:ext cx="8125942" cy="430887"/>
          </a:xfrm>
          <a:prstGeom prst="rect">
            <a:avLst/>
          </a:prstGeom>
          <a:noFill/>
        </p:spPr>
        <p:txBody>
          <a:bodyPr wrap="none" rtlCol="0">
            <a:spAutoFit/>
          </a:bodyPr>
          <a:lstStyle/>
          <a:p>
            <a:r>
              <a:rPr lang="ru-RU" sz="1100" dirty="0" smtClean="0">
                <a:latin typeface="Times New Roman" pitchFamily="18" charset="0"/>
                <a:cs typeface="Times New Roman" pitchFamily="18" charset="0"/>
              </a:rPr>
              <a:t>При расчете прогноза на плановый период учтена отмена действия системы налогообложения в виде единого налога на вмененный</a:t>
            </a:r>
          </a:p>
          <a:p>
            <a:r>
              <a:rPr lang="ru-RU" sz="1100" dirty="0" smtClean="0">
                <a:latin typeface="Times New Roman" pitchFamily="18" charset="0"/>
                <a:cs typeface="Times New Roman" pitchFamily="18" charset="0"/>
              </a:rPr>
              <a:t>доход с 01.01.2021года , в соответствии с Федеральным законом от 29.06.2012г. № 97-ФЗ.</a:t>
            </a:r>
            <a:endParaRPr lang="ru-RU" sz="1100" dirty="0">
              <a:latin typeface="Times New Roman" pitchFamily="18" charset="0"/>
              <a:cs typeface="Times New Roman" pitchFamily="18" charset="0"/>
            </a:endParaRPr>
          </a:p>
        </p:txBody>
      </p:sp>
      <p:sp>
        <p:nvSpPr>
          <p:cNvPr id="7" name="TextBox 6"/>
          <p:cNvSpPr txBox="1"/>
          <p:nvPr/>
        </p:nvSpPr>
        <p:spPr>
          <a:xfrm flipH="1">
            <a:off x="-1" y="6286520"/>
            <a:ext cx="9143999" cy="553998"/>
          </a:xfrm>
          <a:prstGeom prst="rect">
            <a:avLst/>
          </a:prstGeom>
          <a:noFill/>
        </p:spPr>
        <p:txBody>
          <a:bodyPr wrap="square" rtlCol="0">
            <a:spAutoFit/>
          </a:bodyPr>
          <a:lstStyle/>
          <a:p>
            <a:r>
              <a:rPr lang="ru-RU" sz="1100" dirty="0" smtClean="0">
                <a:latin typeface="Times New Roman" pitchFamily="18" charset="0"/>
                <a:cs typeface="Times New Roman" pitchFamily="18" charset="0"/>
              </a:rPr>
              <a:t>Положительная динамика связана с увеличением количества налогоплательщиков, применяющих данную систему налогообложения.</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85720" y="142852"/>
          <a:ext cx="8715436" cy="200026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2844" y="4000504"/>
            <a:ext cx="9001156" cy="461665"/>
          </a:xfrm>
          <a:prstGeom prst="rect">
            <a:avLst/>
          </a:prstGeom>
          <a:noFill/>
        </p:spPr>
        <p:txBody>
          <a:bodyPr wrap="square" rtlCol="0">
            <a:spAutoFit/>
          </a:bodyPr>
          <a:lstStyle/>
          <a:p>
            <a:endParaRPr lang="ru-RU" sz="1200" dirty="0" smtClean="0">
              <a:latin typeface="Times New Roman" pitchFamily="18" charset="0"/>
              <a:cs typeface="Times New Roman" pitchFamily="18" charset="0"/>
            </a:endParaRPr>
          </a:p>
          <a:p>
            <a:endParaRPr lang="ru-RU" sz="1200" dirty="0"/>
          </a:p>
        </p:txBody>
      </p:sp>
      <p:graphicFrame>
        <p:nvGraphicFramePr>
          <p:cNvPr id="4" name="Диаграмма 3"/>
          <p:cNvGraphicFramePr/>
          <p:nvPr/>
        </p:nvGraphicFramePr>
        <p:xfrm>
          <a:off x="357158" y="3786190"/>
          <a:ext cx="8286808" cy="21431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2844" y="2071678"/>
            <a:ext cx="9001156" cy="2308324"/>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В соответствии Налоговым кодексом Российской Федерации, Законом Свердловской области от 26.03.2019г. № 23-ОЗ «Об установлении единой даты начала применения на территории Свердловской области порядка определения налоговой базы по налогу на имущество физических лиц исходя из кадастровой стоимости объектов налогообложения по этому налогу» решением Думы от  17.10.2019г. № 37/3  на территории городского округа Верхний Тагил с 1 января 2020 года  установлен и введен в действие налог на имущество физических лиц исходя из кадастровой стоимости </a:t>
            </a:r>
            <a:r>
              <a:rPr lang="ru-RU" sz="1200" dirty="0" smtClean="0"/>
              <a:t>объектов </a:t>
            </a:r>
            <a:r>
              <a:rPr lang="ru-RU" sz="1200" dirty="0" smtClean="0">
                <a:latin typeface="Times New Roman" pitchFamily="18" charset="0"/>
                <a:cs typeface="Times New Roman" pitchFamily="18" charset="0"/>
              </a:rPr>
              <a:t>налогообложения с установлением  ставки налога в размере 0,3% в отношении следующих объектов : 1)жилых домов, частей жилых домов, квартир, частей квартир, комнат; 2) объектов незавершенного строительства в случае, если проектируемым назначением таких объектов является жилой дом; 3) единых недвижимых комплексов, в состав которых входит хотя бы один жилой дом; 4) гаражей и </a:t>
            </a:r>
            <a:r>
              <a:rPr lang="ru-RU" sz="1200" dirty="0" err="1" smtClean="0">
                <a:latin typeface="Times New Roman" pitchFamily="18" charset="0"/>
                <a:cs typeface="Times New Roman" pitchFamily="18" charset="0"/>
              </a:rPr>
              <a:t>машино-мест</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и</a:t>
            </a:r>
            <a:r>
              <a:rPr lang="ru-RU" sz="1200" dirty="0" smtClean="0">
                <a:latin typeface="Times New Roman" pitchFamily="18" charset="0"/>
                <a:cs typeface="Times New Roman" pitchFamily="18" charset="0"/>
              </a:rPr>
              <a:t>  в размере  0,5 процента в отношении прочих объектов налогообложения.</a:t>
            </a:r>
          </a:p>
          <a:p>
            <a:pPr algn="just"/>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endParaRPr lang="ru-RU" sz="1200" dirty="0"/>
          </a:p>
        </p:txBody>
      </p:sp>
      <p:sp>
        <p:nvSpPr>
          <p:cNvPr id="10" name="TextBox 9"/>
          <p:cNvSpPr txBox="1"/>
          <p:nvPr/>
        </p:nvSpPr>
        <p:spPr>
          <a:xfrm>
            <a:off x="311646" y="6143644"/>
            <a:ext cx="8832354"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Снижение поступлений связано с уменьшением количества налогоплательщиков, применяющих данную систему налогообложения.</a:t>
            </a:r>
            <a:endParaRPr lang="ru-RU" sz="12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14282" y="2928934"/>
          <a:ext cx="8715436" cy="200026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2844" y="5214950"/>
            <a:ext cx="9001156"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Прогноз поступлений скорректирован на основании данных администратора поступлений, исходя из действующих договоров на </a:t>
            </a:r>
          </a:p>
          <a:p>
            <a:r>
              <a:rPr lang="ru-RU" sz="1200" dirty="0" smtClean="0">
                <a:latin typeface="Times New Roman" pitchFamily="18" charset="0"/>
                <a:cs typeface="Times New Roman" pitchFamily="18" charset="0"/>
              </a:rPr>
              <a:t>2022 год с учетом поступлений от работы с дебиторской задолженностью.</a:t>
            </a:r>
            <a:endParaRPr lang="ru-RU" sz="1200" dirty="0"/>
          </a:p>
        </p:txBody>
      </p:sp>
      <p:graphicFrame>
        <p:nvGraphicFramePr>
          <p:cNvPr id="6" name="Диаграмма 5"/>
          <p:cNvGraphicFramePr/>
          <p:nvPr/>
        </p:nvGraphicFramePr>
        <p:xfrm>
          <a:off x="285720" y="357166"/>
          <a:ext cx="8858280"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8218" y="2285992"/>
            <a:ext cx="8945782"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Положительная динамика связана с увеличением количества налогоплательщиков, применяющих данную систему налогообложения.</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14282" y="3071810"/>
          <a:ext cx="8715436" cy="21431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00034" y="5286388"/>
            <a:ext cx="8176341" cy="461665"/>
          </a:xfrm>
          <a:prstGeom prst="rect">
            <a:avLst/>
          </a:prstGeom>
          <a:noFill/>
        </p:spPr>
        <p:txBody>
          <a:bodyPr wrap="none" rtlCol="0">
            <a:spAutoFit/>
          </a:bodyPr>
          <a:lstStyle/>
          <a:p>
            <a:r>
              <a:rPr lang="ru-RU" sz="1200" dirty="0" smtClean="0">
                <a:latin typeface="Times New Roman" pitchFamily="18" charset="0"/>
                <a:cs typeface="Times New Roman" pitchFamily="18" charset="0"/>
              </a:rPr>
              <a:t>На данный вид дохода поступают платежи от питания сотрудников в муниципальных учреждениях;  родительская плата </a:t>
            </a:r>
          </a:p>
          <a:p>
            <a:r>
              <a:rPr lang="ru-RU" sz="1200" dirty="0" smtClean="0">
                <a:latin typeface="Times New Roman" pitchFamily="18" charset="0"/>
                <a:cs typeface="Times New Roman" pitchFamily="18" charset="0"/>
              </a:rPr>
              <a:t>за путевки в лагеря; возврат дебиторской задолженности прошлых лет.</a:t>
            </a:r>
            <a:endParaRPr lang="ru-RU" sz="1200" dirty="0"/>
          </a:p>
        </p:txBody>
      </p:sp>
      <p:graphicFrame>
        <p:nvGraphicFramePr>
          <p:cNvPr id="8" name="Диаграмма 7"/>
          <p:cNvGraphicFramePr/>
          <p:nvPr/>
        </p:nvGraphicFramePr>
        <p:xfrm>
          <a:off x="142844" y="428604"/>
          <a:ext cx="8715436"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28596" y="2285992"/>
            <a:ext cx="7893636" cy="738664"/>
          </a:xfrm>
          <a:prstGeom prst="rect">
            <a:avLst/>
          </a:prstGeom>
          <a:noFill/>
        </p:spPr>
        <p:txBody>
          <a:bodyPr wrap="none" rtlCol="0">
            <a:spAutoFit/>
          </a:bodyPr>
          <a:lstStyle/>
          <a:p>
            <a:r>
              <a:rPr lang="ru-RU" sz="1200" dirty="0" smtClean="0">
                <a:latin typeface="Times New Roman" pitchFamily="18" charset="0"/>
                <a:cs typeface="Times New Roman" pitchFamily="18" charset="0"/>
              </a:rPr>
              <a:t>Норматив зачислений платы за негативное воздействие на окружающую среду в доходы бюджета городского округа  </a:t>
            </a:r>
          </a:p>
          <a:p>
            <a:r>
              <a:rPr lang="ru-RU" sz="1200" dirty="0" smtClean="0">
                <a:latin typeface="Times New Roman" pitchFamily="18" charset="0"/>
                <a:cs typeface="Times New Roman" pitchFamily="18" charset="0"/>
              </a:rPr>
              <a:t>Верхний Тагил составит в 2022 году  60%.</a:t>
            </a: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71538" y="5572140"/>
            <a:ext cx="6688947"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Уменьшение поступлений связано с уменьшением количества наложенных и уплаченных штрафов.</a:t>
            </a:r>
            <a:endParaRPr lang="ru-RU" sz="1200" dirty="0">
              <a:latin typeface="Times New Roman" pitchFamily="18" charset="0"/>
              <a:cs typeface="Times New Roman" pitchFamily="18" charset="0"/>
            </a:endParaRPr>
          </a:p>
        </p:txBody>
      </p:sp>
      <p:graphicFrame>
        <p:nvGraphicFramePr>
          <p:cNvPr id="5" name="Диаграмма 4"/>
          <p:cNvGraphicFramePr/>
          <p:nvPr/>
        </p:nvGraphicFramePr>
        <p:xfrm>
          <a:off x="214282" y="3357562"/>
          <a:ext cx="8715436" cy="2000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p:nvPr/>
        </p:nvGraphicFramePr>
        <p:xfrm>
          <a:off x="214282" y="428604"/>
          <a:ext cx="8715436"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428728" y="2428868"/>
            <a:ext cx="6350841" cy="369332"/>
          </a:xfrm>
          <a:prstGeom prst="rect">
            <a:avLst/>
          </a:prstGeom>
          <a:noFill/>
        </p:spPr>
        <p:txBody>
          <a:bodyPr wrap="none" rtlCol="0">
            <a:spAutoFit/>
          </a:bodyPr>
          <a:lstStyle/>
          <a:p>
            <a:r>
              <a:rPr lang="ru-RU" sz="1200" dirty="0" smtClean="0">
                <a:latin typeface="Times New Roman" pitchFamily="18" charset="0"/>
                <a:cs typeface="Times New Roman" pitchFamily="18" charset="0"/>
              </a:rPr>
              <a:t>Продажа земли носит заявительный характер. Готовятся объекты к приватизации имущества.</a:t>
            </a:r>
            <a:r>
              <a:rPr lang="ru-RU" dirty="0" smtClean="0"/>
              <a:t> </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214290"/>
            <a:ext cx="8929718" cy="51552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Основные понятия</a:t>
            </a:r>
            <a:r>
              <a:rPr kumimoji="0" lang="ru-RU" sz="20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Бюджет-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Доходы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поступающие в бюджет денежные средства, за исключением источников финансирования дефицита бюджета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Расходы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выплачиваемые из бюджета денежные средства, за исключением источников финансирования дефицита бюджета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Дефицит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превышение расходов бюджета над доходами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Профицит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превышение доходов бюджета над его расходами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Налоги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часть доходов граждан и организаций, которые они обязаны заплатить государству</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Неналоговые доходы</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платежи в виде штрафов, санкций за нарушение законодательства, платежи за пользование имуществом государства, средства самообложения граждан</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Безвозмездные поступления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средства, которые  поступают в бюджет  безвозмездно (денежные средства, поступающие из вышестоящего бюджета, а также безвозмездные перечисления от физических и юридических лиц)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Муниципальный долг</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сумма задолженности муниципального образования внутренним кредиторам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500034" y="285728"/>
            <a:ext cx="820679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Динамика межбюджетных трансфертов из областного бюджета (тыс. рублей)</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300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2"/>
          <p:cNvGraphicFramePr>
            <a:graphicFrameLocks noChangeAspect="1"/>
          </p:cNvGraphicFramePr>
          <p:nvPr/>
        </p:nvGraphicFramePr>
        <p:xfrm>
          <a:off x="214282" y="785794"/>
          <a:ext cx="8707083" cy="55007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42910" y="357166"/>
            <a:ext cx="611462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260850" algn="l"/>
              </a:tabLst>
            </a:pPr>
            <a:r>
              <a:rPr kumimoji="0" lang="ru-RU" sz="20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Расходы бюджета на 2022 год</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29028" name="Rectangle 4"/>
          <p:cNvSpPr>
            <a:spLocks noChangeArrowheads="1"/>
          </p:cNvSpPr>
          <p:nvPr/>
        </p:nvSpPr>
        <p:spPr bwMode="auto">
          <a:xfrm>
            <a:off x="0" y="28572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3"/>
          <p:cNvGraphicFramePr>
            <a:graphicFrameLocks noChangeAspect="1"/>
          </p:cNvGraphicFramePr>
          <p:nvPr/>
        </p:nvGraphicFramePr>
        <p:xfrm>
          <a:off x="0" y="1357298"/>
          <a:ext cx="8677275" cy="51149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1" name="Rectangle 1"/>
          <p:cNvSpPr>
            <a:spLocks noChangeArrowheads="1"/>
          </p:cNvSpPr>
          <p:nvPr/>
        </p:nvSpPr>
        <p:spPr bwMode="auto">
          <a:xfrm>
            <a:off x="1571604" y="142852"/>
            <a:ext cx="6080125" cy="331787"/>
          </a:xfrm>
          <a:prstGeom prst="rect">
            <a:avLst/>
          </a:prstGeom>
          <a:solidFill>
            <a:schemeClr val="accent4">
              <a:lumMod val="40000"/>
              <a:lumOff val="60000"/>
            </a:schemeClr>
          </a:soli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a:r>
              <a:rPr lang="ru-RU" sz="1600" b="1" dirty="0" smtClean="0">
                <a:latin typeface="Times New Roman" pitchFamily="18" charset="0"/>
                <a:cs typeface="Times New Roman" pitchFamily="18" charset="0"/>
              </a:rPr>
              <a:t>Перечень муниципальных программ, реализуемых в 2022 году</a:t>
            </a:r>
            <a:endParaRPr lang="ru-RU" sz="1600" dirty="0">
              <a:latin typeface="Times New Roman" pitchFamily="18" charset="0"/>
              <a:cs typeface="Times New Roman" pitchFamily="18" charset="0"/>
            </a:endParaRPr>
          </a:p>
        </p:txBody>
      </p:sp>
      <p:sp>
        <p:nvSpPr>
          <p:cNvPr id="128003" name="Rectangle 3"/>
          <p:cNvSpPr>
            <a:spLocks noChangeArrowheads="1"/>
          </p:cNvSpPr>
          <p:nvPr/>
        </p:nvSpPr>
        <p:spPr bwMode="auto">
          <a:xfrm>
            <a:off x="142844" y="714356"/>
            <a:ext cx="8643998" cy="25391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r>
              <a:rPr kumimoji="0" lang="ru-RU" sz="1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8004" name="Rectangle 4"/>
          <p:cNvSpPr>
            <a:spLocks noChangeArrowheads="1"/>
          </p:cNvSpPr>
          <p:nvPr/>
        </p:nvSpPr>
        <p:spPr bwMode="auto">
          <a:xfrm>
            <a:off x="142844" y="857232"/>
            <a:ext cx="8864799" cy="489364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«Обеспечение общественной безопасности  на территории городского округа Верхний Тагил на 2021-2026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«Социальная поддержка населения в городском округе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дорожного хозяйства</a:t>
            </a:r>
            <a:r>
              <a:rPr kumimoji="0" lang="ru-RU" sz="12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в городском округе Верхний Тагил  на 2020- 2025гг.»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жилищно-коммунального  хозяйства и повышение энергетической  эффективности в городском округе   Верхний   Тагил</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на 2019-2024 гг.»</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Times New Roman" pitchFamily="18" charset="0"/>
                <a:cs typeface="Times New Roman" pitchFamily="18" charset="0"/>
              </a:rPr>
              <a:t>«Поддержка и развитие малого и среднего предпринимательства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системы образования в городском округе Верхний Тагил на 2021-2026гг.»</a:t>
            </a:r>
          </a:p>
          <a:p>
            <a:pPr lvl="0" eaLnBrk="0" fontAlgn="base" hangingPunct="0">
              <a:spcBef>
                <a:spcPct val="0"/>
              </a:spcBef>
              <a:spcAft>
                <a:spcPct val="0"/>
              </a:spcAft>
            </a:pPr>
            <a:r>
              <a:rPr lang="ru-RU" sz="1200" dirty="0" smtClean="0">
                <a:latin typeface="Times New Roman" pitchFamily="18" charset="0"/>
                <a:ea typeface="Times New Roman" pitchFamily="18" charset="0"/>
                <a:cs typeface="Times New Roman" pitchFamily="18" charset="0"/>
              </a:rPr>
              <a:t>«Развитие  культуры и искусства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«Обеспечение рационального  и безопасного природопользования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«Развитие физической культуры, спорта и молодежной политики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«Совершенствование  муниципального  управления на территории   городского округа Верхний Тагил на 2019-2024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«Подготовка документов территориального планирования, градостроительного зонирования и документации по  планировке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территорий городского округа Верхний Тагил на 2019-2024 годы»</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cs typeface="Times New Roman" pitchFamily="18" charset="0"/>
              </a:rPr>
              <a:t>«Переселение граждан на территории городского округа Верхний  Тагил из аварийного жилищного фонда в 2019-2024гг»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«Содействие созданию в городском округе Верхний Тагил новых мест в общеобразовательных учреждениях на 2016-2025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«Жилище» городского округа Верхний Тагил на 2017-2025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«Гражданская оборона и защита населения городского округа Верхний Тагил на 2021-2026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«Формирование законопослушного поведения участников дорожного движения в городском округе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«Управление муниципальными финансами  городского округа Верхний Тагил  на 2021-2026гг»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«Управление муниципальной собственностью и земельными ресурсами городского округа Верхний Тагил на 2018-2023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«Формирование комфортной городской среды городского округа Верхний Тагил на 2018-2024 годы»</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Times New Roman" pitchFamily="18" charset="0"/>
                <a:cs typeface="Times New Roman" pitchFamily="18" charset="0"/>
              </a:rPr>
              <a:t>«Повышение финансовой грамотности населения в городском округе Верхний Тагил на 2019-2024гг»</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Times New Roman" pitchFamily="18" charset="0"/>
                <a:cs typeface="Times New Roman" pitchFamily="18" charset="0"/>
              </a:rPr>
              <a:t>«Развитие информационного общества городского округа Верхний Тагил на 2020- 2025 годы»</a:t>
            </a:r>
          </a:p>
          <a:p>
            <a:pPr marL="0" marR="0" lvl="0" indent="0" algn="l"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7" name="Rectangle 1"/>
          <p:cNvSpPr>
            <a:spLocks noChangeArrowheads="1"/>
          </p:cNvSpPr>
          <p:nvPr/>
        </p:nvSpPr>
        <p:spPr bwMode="auto">
          <a:xfrm>
            <a:off x="214282" y="214290"/>
            <a:ext cx="278605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Дорожная деятельность</a:t>
            </a:r>
            <a:endParaRPr kumimoji="0" lang="ru-RU" sz="1800" b="1"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sp>
        <p:nvSpPr>
          <p:cNvPr id="126978" name="AutoShape 2"/>
          <p:cNvSpPr>
            <a:spLocks noChangeArrowheads="1"/>
          </p:cNvSpPr>
          <p:nvPr/>
        </p:nvSpPr>
        <p:spPr bwMode="auto">
          <a:xfrm>
            <a:off x="3929058" y="0"/>
            <a:ext cx="4994275" cy="785794"/>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Протяженность автомобильных дорог муниципального значения, в отношении которых осуществляется комплекс работ по содержанию – 82,4 км.</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79" name="AutoShape 3"/>
          <p:cNvSpPr>
            <a:spLocks noChangeArrowheads="1"/>
          </p:cNvSpPr>
          <p:nvPr/>
        </p:nvSpPr>
        <p:spPr bwMode="auto">
          <a:xfrm>
            <a:off x="3786182" y="928670"/>
            <a:ext cx="5245100" cy="714380"/>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r>
              <a:rPr lang="ru-RU" sz="1000" b="1" dirty="0" smtClean="0">
                <a:latin typeface="Times New Roman" pitchFamily="18" charset="0"/>
                <a:cs typeface="Times New Roman" pitchFamily="18" charset="0"/>
              </a:rPr>
              <a:t>Устройство асфальтобетонных покрытий проезжей части автомобильных дорог местного значения и тротуаров (ул. Ленина, улично-дорожная сеть вблизи образовательных организаций по маршрутам «Дом-Школа-Дом»)</a:t>
            </a:r>
            <a:r>
              <a:rPr lang="ru-RU" sz="1000" b="1" dirty="0" smtClean="0">
                <a:latin typeface="Times New Roman" pitchFamily="18" charset="0"/>
                <a:cs typeface="Arial" pitchFamily="34" charset="0"/>
              </a:rPr>
              <a:t>– 18 404,0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1" name="AutoShape 5"/>
          <p:cNvSpPr>
            <a:spLocks noChangeArrowheads="1"/>
          </p:cNvSpPr>
          <p:nvPr/>
        </p:nvSpPr>
        <p:spPr bwMode="auto">
          <a:xfrm>
            <a:off x="3786182" y="1714488"/>
            <a:ext cx="5245100" cy="500066"/>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Выполнение комплекса работ по нормативу содержания дорог в течение года –              5 000,0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2" name="AutoShape 6"/>
          <p:cNvSpPr>
            <a:spLocks noChangeArrowheads="1"/>
          </p:cNvSpPr>
          <p:nvPr/>
        </p:nvSpPr>
        <p:spPr bwMode="auto">
          <a:xfrm>
            <a:off x="3786182" y="2285992"/>
            <a:ext cx="5245100" cy="285752"/>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Нанесение горизонтальной дорожной разметки– 672,0 тыс. рублей</a:t>
            </a:r>
            <a:endParaRPr lang="ru-RU" sz="1000" dirty="0" smtClean="0">
              <a:latin typeface="Arial" pitchFamily="34" charset="0"/>
              <a:cs typeface="Arial" pitchFamily="34" charset="0"/>
            </a:endParaRPr>
          </a:p>
        </p:txBody>
      </p:sp>
      <p:sp>
        <p:nvSpPr>
          <p:cNvPr id="126983" name="AutoShape 7"/>
          <p:cNvSpPr>
            <a:spLocks noChangeArrowheads="1"/>
          </p:cNvSpPr>
          <p:nvPr/>
        </p:nvSpPr>
        <p:spPr bwMode="auto">
          <a:xfrm>
            <a:off x="3786182" y="2643182"/>
            <a:ext cx="5214974" cy="285752"/>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Установка дорожных знаков– 580,0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4" name="AutoShape 8"/>
          <p:cNvSpPr>
            <a:spLocks noChangeArrowheads="1"/>
          </p:cNvSpPr>
          <p:nvPr/>
        </p:nvSpPr>
        <p:spPr bwMode="auto">
          <a:xfrm>
            <a:off x="3786182" y="3000372"/>
            <a:ext cx="5245100" cy="357191"/>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Ремонт и восстановление асфальтового покрытия городских дорог– 650,0 тыс. рублей</a:t>
            </a:r>
          </a:p>
        </p:txBody>
      </p:sp>
      <p:sp>
        <p:nvSpPr>
          <p:cNvPr id="126987" name="AutoShape 11"/>
          <p:cNvSpPr>
            <a:spLocks noChangeArrowheads="1"/>
          </p:cNvSpPr>
          <p:nvPr/>
        </p:nvSpPr>
        <p:spPr bwMode="auto">
          <a:xfrm>
            <a:off x="285720" y="1428736"/>
            <a:ext cx="2786082" cy="2019300"/>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рамках программы «Развитие дорожного хозяйства в городском округе Верхний Тагил на 2020-2025 годы» на 2022 год предусматриваются средства в объеме  - 25 306,0тыс.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6988" name="AutoShape 12"/>
          <p:cNvCxnSpPr>
            <a:cxnSpLocks noChangeShapeType="1"/>
          </p:cNvCxnSpPr>
          <p:nvPr/>
        </p:nvCxnSpPr>
        <p:spPr bwMode="auto">
          <a:xfrm flipV="1">
            <a:off x="3143240" y="1357298"/>
            <a:ext cx="431800" cy="531813"/>
          </a:xfrm>
          <a:prstGeom prst="straightConnector1">
            <a:avLst/>
          </a:prstGeom>
          <a:noFill/>
          <a:ln w="9525">
            <a:solidFill>
              <a:srgbClr val="000000"/>
            </a:solidFill>
            <a:round/>
            <a:headEnd/>
            <a:tailEnd type="triangle" w="med" len="med"/>
          </a:ln>
        </p:spPr>
      </p:cxnSp>
      <p:cxnSp>
        <p:nvCxnSpPr>
          <p:cNvPr id="126989" name="AutoShape 13"/>
          <p:cNvCxnSpPr>
            <a:cxnSpLocks noChangeShapeType="1"/>
          </p:cNvCxnSpPr>
          <p:nvPr/>
        </p:nvCxnSpPr>
        <p:spPr bwMode="auto">
          <a:xfrm>
            <a:off x="3143240" y="2786058"/>
            <a:ext cx="500066" cy="428628"/>
          </a:xfrm>
          <a:prstGeom prst="straightConnector1">
            <a:avLst/>
          </a:prstGeom>
          <a:noFill/>
          <a:ln w="9525">
            <a:solidFill>
              <a:srgbClr val="000000"/>
            </a:solidFill>
            <a:round/>
            <a:headEnd/>
            <a:tailEnd type="triangle" w="med" len="med"/>
          </a:ln>
        </p:spPr>
      </p:cxnSp>
      <p:sp>
        <p:nvSpPr>
          <p:cNvPr id="126990" name="AutoShape 14"/>
          <p:cNvSpPr>
            <a:spLocks noChangeArrowheads="1"/>
          </p:cNvSpPr>
          <p:nvPr/>
        </p:nvSpPr>
        <p:spPr bwMode="auto">
          <a:xfrm>
            <a:off x="3786182" y="3786190"/>
            <a:ext cx="5162581" cy="582613"/>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Приобретение </a:t>
            </a:r>
            <a:r>
              <a:rPr kumimoji="0" lang="ru-RU" sz="1000" b="1" i="0" u="none" strike="noStrike" cap="none" normalizeH="0" baseline="0" dirty="0" err="1" smtClean="0">
                <a:ln>
                  <a:noFill/>
                </a:ln>
                <a:solidFill>
                  <a:schemeClr val="tx1"/>
                </a:solidFill>
                <a:effectLst/>
                <a:latin typeface="Times New Roman" pitchFamily="18" charset="0"/>
                <a:cs typeface="Arial" pitchFamily="34" charset="0"/>
              </a:rPr>
              <a:t>световозвращающих</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 элементов и распространение среди школьников, дошкольников и учащихся младших классов и жилеты для</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класса ЮИД – 24,0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91" name="AutoShape 15"/>
          <p:cNvSpPr>
            <a:spLocks noChangeArrowheads="1"/>
          </p:cNvSpPr>
          <p:nvPr/>
        </p:nvSpPr>
        <p:spPr bwMode="auto">
          <a:xfrm>
            <a:off x="3786182" y="5929330"/>
            <a:ext cx="5162581" cy="714380"/>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Оснащение муниципальных образовательных организаций оборудованием и средствами обучения безопасному поведению на дорогах (уголки Правил дорожного движения, компьютерные обучающие программы, обучающие игры)–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2,0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92" name="AutoShape 16"/>
          <p:cNvSpPr>
            <a:spLocks noChangeArrowheads="1"/>
          </p:cNvSpPr>
          <p:nvPr/>
        </p:nvSpPr>
        <p:spPr bwMode="auto">
          <a:xfrm>
            <a:off x="142844" y="4357694"/>
            <a:ext cx="3000395" cy="1952627"/>
          </a:xfrm>
          <a:prstGeom prst="roundRect">
            <a:avLst>
              <a:gd name="adj" fmla="val 16667"/>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рамках программы «Формирование законопослушного поведения участников дорожного движения в  городском округе Верхний Тагил на 2021-2026 годы» на 2022 год предусматриваются средства в объеме  - 38,0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6993" name="AutoShape 17"/>
          <p:cNvCxnSpPr>
            <a:cxnSpLocks noChangeShapeType="1"/>
          </p:cNvCxnSpPr>
          <p:nvPr/>
        </p:nvCxnSpPr>
        <p:spPr bwMode="auto">
          <a:xfrm flipV="1">
            <a:off x="3357554" y="4857760"/>
            <a:ext cx="357190" cy="130176"/>
          </a:xfrm>
          <a:prstGeom prst="straightConnector1">
            <a:avLst/>
          </a:prstGeom>
          <a:noFill/>
          <a:ln w="9525">
            <a:solidFill>
              <a:srgbClr val="000000"/>
            </a:solidFill>
            <a:round/>
            <a:headEnd/>
            <a:tailEnd type="triangle" w="med" len="med"/>
          </a:ln>
        </p:spPr>
      </p:cxnSp>
      <p:cxnSp>
        <p:nvCxnSpPr>
          <p:cNvPr id="126994" name="AutoShape 18"/>
          <p:cNvCxnSpPr>
            <a:cxnSpLocks noChangeShapeType="1"/>
          </p:cNvCxnSpPr>
          <p:nvPr/>
        </p:nvCxnSpPr>
        <p:spPr bwMode="auto">
          <a:xfrm>
            <a:off x="3357554" y="5500702"/>
            <a:ext cx="357190" cy="142876"/>
          </a:xfrm>
          <a:prstGeom prst="straightConnector1">
            <a:avLst/>
          </a:prstGeom>
          <a:noFill/>
          <a:ln w="9525">
            <a:solidFill>
              <a:srgbClr val="000000"/>
            </a:solidFill>
            <a:round/>
            <a:headEnd/>
            <a:tailEnd type="triangle" w="med" len="med"/>
          </a:ln>
        </p:spPr>
      </p:cxnSp>
      <p:sp>
        <p:nvSpPr>
          <p:cNvPr id="19" name="AutoShape 15"/>
          <p:cNvSpPr>
            <a:spLocks noChangeArrowheads="1"/>
          </p:cNvSpPr>
          <p:nvPr/>
        </p:nvSpPr>
        <p:spPr bwMode="auto">
          <a:xfrm>
            <a:off x="3786182" y="5072074"/>
            <a:ext cx="5162581" cy="785818"/>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Проведение в образовательных организациях пропагандистских кампаний, направленных на формирование у участников дорожного движения стереотипов законопослушного поведения (издание и распространение информационных материалов)–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2,0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AutoShape 15"/>
          <p:cNvSpPr>
            <a:spLocks noChangeArrowheads="1"/>
          </p:cNvSpPr>
          <p:nvPr/>
        </p:nvSpPr>
        <p:spPr bwMode="auto">
          <a:xfrm>
            <a:off x="3786182" y="4429132"/>
            <a:ext cx="5162581" cy="571504"/>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Организация и проведение совместно с ГИБДД мероприятия «Безопасное колесо» для учащихся общеобразовательных организаций городского</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округа Верхний</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Тагил – 10,0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 name="AutoShape 17"/>
          <p:cNvCxnSpPr>
            <a:cxnSpLocks noChangeShapeType="1"/>
          </p:cNvCxnSpPr>
          <p:nvPr/>
        </p:nvCxnSpPr>
        <p:spPr bwMode="auto">
          <a:xfrm flipV="1">
            <a:off x="3357554" y="4214818"/>
            <a:ext cx="382588" cy="214313"/>
          </a:xfrm>
          <a:prstGeom prst="straightConnector1">
            <a:avLst/>
          </a:prstGeom>
          <a:noFill/>
          <a:ln w="9525">
            <a:solidFill>
              <a:srgbClr val="000000"/>
            </a:solidFill>
            <a:round/>
            <a:headEnd/>
            <a:tailEnd type="triangle" w="med" len="med"/>
          </a:ln>
        </p:spPr>
      </p:cxnSp>
      <p:cxnSp>
        <p:nvCxnSpPr>
          <p:cNvPr id="22" name="AutoShape 18"/>
          <p:cNvCxnSpPr>
            <a:cxnSpLocks noChangeShapeType="1"/>
          </p:cNvCxnSpPr>
          <p:nvPr/>
        </p:nvCxnSpPr>
        <p:spPr bwMode="auto">
          <a:xfrm>
            <a:off x="3357554" y="6072206"/>
            <a:ext cx="357190" cy="214314"/>
          </a:xfrm>
          <a:prstGeom prst="straightConnector1">
            <a:avLst/>
          </a:prstGeom>
          <a:noFill/>
          <a:ln w="9525">
            <a:solidFill>
              <a:srgbClr val="000000"/>
            </a:solidFill>
            <a:round/>
            <a:headEnd/>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AutoShape 3"/>
          <p:cNvSpPr>
            <a:spLocks noChangeArrowheads="1"/>
          </p:cNvSpPr>
          <p:nvPr/>
        </p:nvSpPr>
        <p:spPr bwMode="auto">
          <a:xfrm>
            <a:off x="3643306" y="1"/>
            <a:ext cx="4932362" cy="1357297"/>
          </a:xfrm>
          <a:prstGeom prst="leftArrow">
            <a:avLst>
              <a:gd name="adj1" fmla="val 50000"/>
              <a:gd name="adj2" fmla="val 72391"/>
            </a:avLst>
          </a:prstGeom>
          <a:solidFill>
            <a:schemeClr val="tx2">
              <a:lumMod val="20000"/>
              <a:lumOff val="80000"/>
            </a:schemeClr>
          </a:soli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2022 году в бюджете по разделу «Жилищно-коммунальное хозяйство» предусматриваются средства в объеме</a:t>
            </a:r>
            <a:r>
              <a:rPr kumimoji="0" lang="ru-RU" sz="1100" b="0" i="0" u="none" strike="noStrike" cap="none" normalizeH="0" baseline="0" dirty="0" smtClean="0">
                <a:ln>
                  <a:noFill/>
                </a:ln>
                <a:solidFill>
                  <a:schemeClr val="tx1"/>
                </a:solidFill>
                <a:effectLst/>
                <a:latin typeface="Calibri" pitchFamily="34" charset="0"/>
                <a:cs typeface="Arial" pitchFamily="34" charset="0"/>
              </a:rPr>
              <a:t> – </a:t>
            </a:r>
            <a:r>
              <a:rPr kumimoji="0" lang="ru-RU" sz="1400" b="1" i="0" u="none" strike="noStrike" cap="none" normalizeH="0" baseline="0" dirty="0" smtClean="0">
                <a:ln>
                  <a:noFill/>
                </a:ln>
                <a:solidFill>
                  <a:schemeClr val="tx1"/>
                </a:solidFill>
                <a:effectLst/>
                <a:latin typeface="Times New Roman" pitchFamily="18" charset="0"/>
                <a:cs typeface="Arial" pitchFamily="34" charset="0"/>
              </a:rPr>
              <a:t>172 968,3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6" name="AutoShape 4"/>
          <p:cNvSpPr>
            <a:spLocks/>
          </p:cNvSpPr>
          <p:nvPr/>
        </p:nvSpPr>
        <p:spPr bwMode="auto">
          <a:xfrm>
            <a:off x="4286248" y="1714488"/>
            <a:ext cx="4710112" cy="785818"/>
          </a:xfrm>
          <a:prstGeom prst="borderCallout2">
            <a:avLst>
              <a:gd name="adj1" fmla="val 26315"/>
              <a:gd name="adj2" fmla="val -1644"/>
              <a:gd name="adj3" fmla="val 26315"/>
              <a:gd name="adj4" fmla="val -13940"/>
              <a:gd name="adj5" fmla="val 26315"/>
              <a:gd name="adj6" fmla="val -26417"/>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Arial" pitchFamily="34" charset="0"/>
              </a:rPr>
              <a:t>Перечисление взноса на капитальный ремонт общего имущества в многоквартирных домах региональному оператору-  1 312,2 тыс.рублей;</a:t>
            </a:r>
          </a:p>
          <a:p>
            <a:pPr lvl="0" fontAlgn="base">
              <a:spcBef>
                <a:spcPct val="0"/>
              </a:spcBef>
            </a:pPr>
            <a:r>
              <a:rPr lang="ru-RU" sz="900" b="1" dirty="0" smtClean="0">
                <a:latin typeface="Times New Roman" pitchFamily="18" charset="0"/>
                <a:cs typeface="Arial" pitchFamily="34" charset="0"/>
              </a:rPr>
              <a:t>Приобретение жилых помещений для нуждающихся в улучшении жилищных условий, состоящих на учете очередности по городскому округу Верхний Тагил –    470,0 тыс. рублей</a:t>
            </a: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900" b="1" i="0" u="none" strike="noStrike" cap="none" normalizeH="0" baseline="0" dirty="0" smtClean="0">
              <a:ln>
                <a:noFill/>
              </a:ln>
              <a:solidFill>
                <a:schemeClr val="tx1"/>
              </a:solidFill>
              <a:effectLst/>
              <a:latin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7" name="AutoShape 5"/>
          <p:cNvSpPr>
            <a:spLocks noChangeArrowheads="1"/>
          </p:cNvSpPr>
          <p:nvPr/>
        </p:nvSpPr>
        <p:spPr bwMode="auto">
          <a:xfrm>
            <a:off x="142844" y="1928802"/>
            <a:ext cx="2863850" cy="714380"/>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Жилищное хозяйство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1 </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782</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a:t>
            </a:r>
            <a:r>
              <a:rPr kumimoji="0" lang="en-US" sz="1600" b="0" i="0" u="none" strike="noStrike" cap="none" normalizeH="0" baseline="0" dirty="0" smtClean="0">
                <a:ln>
                  <a:noFill/>
                </a:ln>
                <a:solidFill>
                  <a:schemeClr val="tx1"/>
                </a:solidFill>
                <a:effectLst/>
                <a:latin typeface="Times New Roman" pitchFamily="18" charset="0"/>
                <a:cs typeface="Arial" pitchFamily="34" charset="0"/>
              </a:rPr>
              <a:t>2</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 тыс. рублей</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8" name="AutoShape 6"/>
          <p:cNvSpPr>
            <a:spLocks/>
          </p:cNvSpPr>
          <p:nvPr/>
        </p:nvSpPr>
        <p:spPr bwMode="auto">
          <a:xfrm>
            <a:off x="4286248" y="2643182"/>
            <a:ext cx="4665662" cy="2143140"/>
          </a:xfrm>
          <a:prstGeom prst="borderCallout2">
            <a:avLst>
              <a:gd name="adj1" fmla="val 19633"/>
              <a:gd name="adj2" fmla="val -1845"/>
              <a:gd name="adj3" fmla="val 19634"/>
              <a:gd name="adj4" fmla="val -13593"/>
              <a:gd name="adj5" fmla="val 21010"/>
              <a:gd name="adj6" fmla="val -25534"/>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effectLst/>
                <a:latin typeface="Times New Roman" pitchFamily="18" charset="0"/>
                <a:cs typeface="Arial" pitchFamily="34" charset="0"/>
              </a:rPr>
              <a:t>Энергосбережение и повышение энергетической эффективности,</a:t>
            </a:r>
            <a:r>
              <a:rPr kumimoji="0" lang="ru-RU" sz="900" b="1" i="0" u="none" strike="noStrike" cap="none" normalizeH="0" dirty="0" smtClean="0">
                <a:ln>
                  <a:noFill/>
                </a:ln>
                <a:effectLst/>
                <a:latin typeface="Times New Roman" pitchFamily="18" charset="0"/>
                <a:cs typeface="Arial" pitchFamily="34" charset="0"/>
              </a:rPr>
              <a:t> использование энергетических ресурсов на объектах муниципальной собственности</a:t>
            </a:r>
            <a:r>
              <a:rPr kumimoji="0" lang="ru-RU" sz="900" b="1" i="0" u="none" strike="noStrike" cap="none" normalizeH="0" baseline="0" dirty="0" smtClean="0">
                <a:ln>
                  <a:noFill/>
                </a:ln>
                <a:effectLst/>
                <a:latin typeface="Times New Roman" pitchFamily="18" charset="0"/>
                <a:cs typeface="Arial" pitchFamily="34" charset="0"/>
              </a:rPr>
              <a:t> – 2 386,2 тыс. рублей;                                                                                                                            Капитальный ремонт сетей</a:t>
            </a:r>
            <a:r>
              <a:rPr kumimoji="0" lang="ru-RU" sz="900" b="1" i="0" u="none" strike="noStrike" cap="none" normalizeH="0" dirty="0" smtClean="0">
                <a:ln>
                  <a:noFill/>
                </a:ln>
                <a:effectLst/>
                <a:latin typeface="Times New Roman" pitchFamily="18" charset="0"/>
                <a:cs typeface="Arial" pitchFamily="34" charset="0"/>
              </a:rPr>
              <a:t>  городского округа Верхний Тагил </a:t>
            </a:r>
            <a:r>
              <a:rPr kumimoji="0" lang="ru-RU" sz="900" b="1" i="0" u="none" strike="noStrike" cap="none" normalizeH="0" baseline="0" dirty="0" smtClean="0">
                <a:ln>
                  <a:noFill/>
                </a:ln>
                <a:effectLst/>
                <a:latin typeface="Times New Roman" pitchFamily="18" charset="0"/>
                <a:cs typeface="Arial" pitchFamily="34" charset="0"/>
              </a:rPr>
              <a:t>–  22 400,0 тыс. рублей;                                                                                                                                     Техническое обслуживание теплового счетчика, </a:t>
            </a:r>
            <a:r>
              <a:rPr kumimoji="0" lang="ru-RU" sz="900" b="1" i="0" u="none" strike="noStrike" cap="none" normalizeH="0" dirty="0" smtClean="0">
                <a:ln>
                  <a:noFill/>
                </a:ln>
                <a:effectLst/>
                <a:latin typeface="Times New Roman" pitchFamily="18" charset="0"/>
                <a:cs typeface="Arial" pitchFamily="34" charset="0"/>
              </a:rPr>
              <a:t>счетчика холодной и горячей воды </a:t>
            </a:r>
            <a:r>
              <a:rPr kumimoji="0" lang="ru-RU" sz="900" b="1" i="0" u="none" strike="noStrike" cap="none" normalizeH="0" baseline="0" dirty="0" smtClean="0">
                <a:ln>
                  <a:noFill/>
                </a:ln>
                <a:effectLst/>
                <a:latin typeface="Times New Roman" pitchFamily="18" charset="0"/>
                <a:cs typeface="Arial" pitchFamily="34" charset="0"/>
              </a:rPr>
              <a:t>– 16,0 тыс. рублей;                                                                                               </a:t>
            </a:r>
          </a:p>
          <a:p>
            <a:pPr marL="0" marR="0" lvl="0" indent="0"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effectLst/>
                <a:latin typeface="Times New Roman" pitchFamily="18" charset="0"/>
                <a:cs typeface="Arial" pitchFamily="34" charset="0"/>
              </a:rPr>
              <a:t>  Актуализация схемы</a:t>
            </a:r>
            <a:r>
              <a:rPr kumimoji="0" lang="ru-RU" sz="900" b="1" i="0" u="none" strike="noStrike" cap="none" normalizeH="0" dirty="0" smtClean="0">
                <a:ln>
                  <a:noFill/>
                </a:ln>
                <a:effectLst/>
                <a:latin typeface="Times New Roman" pitchFamily="18" charset="0"/>
                <a:cs typeface="Arial" pitchFamily="34" charset="0"/>
              </a:rPr>
              <a:t> теплоснабжения </a:t>
            </a:r>
            <a:r>
              <a:rPr kumimoji="0" lang="ru-RU" sz="900" b="1" i="0" u="none" strike="noStrike" cap="none" normalizeH="0" baseline="0" dirty="0" smtClean="0">
                <a:ln>
                  <a:noFill/>
                </a:ln>
                <a:effectLst/>
                <a:latin typeface="Times New Roman" pitchFamily="18" charset="0"/>
                <a:cs typeface="Arial" pitchFamily="34" charset="0"/>
              </a:rPr>
              <a:t>– 150 тыс. рублей;                                                                                                                                                         Функционирование Вечного огня на мемориале Воинской</a:t>
            </a:r>
            <a:r>
              <a:rPr kumimoji="0" lang="ru-RU" sz="900" b="1" i="0" u="none" strike="noStrike" cap="none" normalizeH="0" dirty="0" smtClean="0">
                <a:ln>
                  <a:noFill/>
                </a:ln>
                <a:effectLst/>
                <a:latin typeface="Times New Roman" pitchFamily="18" charset="0"/>
                <a:cs typeface="Arial" pitchFamily="34" charset="0"/>
              </a:rPr>
              <a:t> славы </a:t>
            </a:r>
            <a:r>
              <a:rPr kumimoji="0" lang="ru-RU" sz="900" b="1" i="0" u="none" strike="noStrike" cap="none" normalizeH="0" baseline="0" dirty="0" smtClean="0">
                <a:ln>
                  <a:noFill/>
                </a:ln>
                <a:effectLst/>
                <a:latin typeface="Times New Roman" pitchFamily="18" charset="0"/>
                <a:cs typeface="Arial" pitchFamily="34" charset="0"/>
              </a:rPr>
              <a:t>–168,0 тыс. рублей;</a:t>
            </a:r>
          </a:p>
          <a:p>
            <a:pPr marL="0" marR="0" lvl="0" indent="0" defTabSz="914400" rtl="0" eaLnBrk="1" fontAlgn="base" latinLnBrk="0" hangingPunct="1">
              <a:lnSpc>
                <a:spcPct val="100000"/>
              </a:lnSpc>
              <a:spcBef>
                <a:spcPct val="0"/>
              </a:spcBef>
              <a:buClrTx/>
              <a:buSzTx/>
              <a:buFontTx/>
              <a:buNone/>
              <a:tabLst/>
            </a:pPr>
            <a:r>
              <a:rPr lang="ru-RU" sz="900" b="1" dirty="0" smtClean="0">
                <a:latin typeface="Times New Roman" pitchFamily="18" charset="0"/>
                <a:cs typeface="Arial" pitchFamily="34" charset="0"/>
              </a:rPr>
              <a:t>Реконструкция уличного освещения – 950,0 тыс. рублей;</a:t>
            </a:r>
          </a:p>
          <a:p>
            <a:pPr marL="0" marR="0" lvl="0" indent="0" defTabSz="914400" rtl="0" eaLnBrk="1" fontAlgn="base" latinLnBrk="0" hangingPunct="1">
              <a:lnSpc>
                <a:spcPct val="100000"/>
              </a:lnSpc>
              <a:spcBef>
                <a:spcPct val="0"/>
              </a:spcBef>
              <a:buClrTx/>
              <a:buSzTx/>
              <a:buFontTx/>
              <a:buNone/>
              <a:tabLst/>
            </a:pPr>
            <a:r>
              <a:rPr lang="ru-RU" sz="900" b="1" dirty="0" smtClean="0">
                <a:latin typeface="Times New Roman" pitchFamily="18" charset="0"/>
                <a:cs typeface="Arial" pitchFamily="34" charset="0"/>
              </a:rPr>
              <a:t>Разработка </a:t>
            </a:r>
            <a:r>
              <a:rPr lang="ru-RU" sz="900" b="1" dirty="0" err="1" smtClean="0">
                <a:latin typeface="Times New Roman" pitchFamily="18" charset="0"/>
                <a:cs typeface="Arial" pitchFamily="34" charset="0"/>
              </a:rPr>
              <a:t>топливно</a:t>
            </a:r>
            <a:r>
              <a:rPr lang="ru-RU" sz="900" b="1" dirty="0" smtClean="0">
                <a:latin typeface="Times New Roman" pitchFamily="18" charset="0"/>
                <a:cs typeface="Arial" pitchFamily="34" charset="0"/>
              </a:rPr>
              <a:t> – энергетического баланса – 50,0 тыс. рублей;</a:t>
            </a:r>
          </a:p>
          <a:p>
            <a:pPr lvl="0" fontAlgn="base">
              <a:spcBef>
                <a:spcPct val="0"/>
              </a:spcBef>
            </a:pPr>
            <a:r>
              <a:rPr lang="ru-RU" sz="900" b="1" dirty="0" smtClean="0">
                <a:latin typeface="Times New Roman" pitchFamily="18" charset="0"/>
                <a:cs typeface="Arial" pitchFamily="34" charset="0"/>
              </a:rPr>
              <a:t>Выполнение работ по монтажу контейнерных площадок в п. </a:t>
            </a:r>
            <a:r>
              <a:rPr lang="ru-RU" sz="900" b="1" dirty="0" err="1" smtClean="0">
                <a:latin typeface="Times New Roman" pitchFamily="18" charset="0"/>
                <a:cs typeface="Arial" pitchFamily="34" charset="0"/>
              </a:rPr>
              <a:t>Белоречка</a:t>
            </a:r>
            <a:r>
              <a:rPr lang="ru-RU" sz="900" b="1" dirty="0" smtClean="0">
                <a:latin typeface="Times New Roman" pitchFamily="18" charset="0"/>
                <a:cs typeface="Arial" pitchFamily="34" charset="0"/>
              </a:rPr>
              <a:t> –</a:t>
            </a:r>
          </a:p>
          <a:p>
            <a:pPr lvl="0" fontAlgn="base">
              <a:spcBef>
                <a:spcPct val="0"/>
              </a:spcBef>
            </a:pPr>
            <a:r>
              <a:rPr lang="ru-RU" sz="900" b="1" dirty="0" smtClean="0">
                <a:latin typeface="Times New Roman" pitchFamily="18" charset="0"/>
                <a:cs typeface="Arial" pitchFamily="34" charset="0"/>
              </a:rPr>
              <a:t> 630,0 тыс. рублей;</a:t>
            </a:r>
          </a:p>
          <a:p>
            <a:pPr lvl="0" fontAlgn="base">
              <a:spcBef>
                <a:spcPct val="0"/>
              </a:spcBef>
            </a:pPr>
            <a:r>
              <a:rPr lang="ru-RU" sz="900" b="1" dirty="0" smtClean="0">
                <a:latin typeface="Times New Roman" pitchFamily="18" charset="0"/>
                <a:cs typeface="Arial" pitchFamily="34" charset="0"/>
              </a:rPr>
              <a:t>Приобретение дизель - генератора для нужд газовой котельной в п. Половинный -       1 400,0 тыс. рублей;</a:t>
            </a:r>
          </a:p>
          <a:p>
            <a:pPr fontAlgn="base">
              <a:spcBef>
                <a:spcPct val="0"/>
              </a:spcBef>
            </a:pPr>
            <a:r>
              <a:rPr lang="ru-RU" sz="900" b="1" dirty="0" smtClean="0">
                <a:latin typeface="Times New Roman" pitchFamily="18" charset="0"/>
                <a:cs typeface="Arial" pitchFamily="34" charset="0"/>
              </a:rPr>
              <a:t>Частичное освобождение от оплаты за коммунальные услуги  - 14 939,0 тыс. рублей </a:t>
            </a:r>
            <a:endParaRPr lang="ru-RU" sz="1600" dirty="0" smtClean="0">
              <a:latin typeface="Arial" pitchFamily="34"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lvl="0" fontAlgn="base">
              <a:spcBef>
                <a:spcPct val="0"/>
              </a:spcBef>
            </a:pPr>
            <a:endParaRPr lang="ru-RU" sz="900" b="1" dirty="0" smtClean="0">
              <a:latin typeface="Times New Roman" pitchFamily="18" charset="0"/>
              <a:cs typeface="Arial" pitchFamily="34" charset="0"/>
            </a:endParaRPr>
          </a:p>
          <a:p>
            <a:pPr marL="0" marR="0" lvl="0" indent="0" defTabSz="914400" rtl="0" eaLnBrk="1" fontAlgn="base" latinLnBrk="0" hangingPunct="1">
              <a:lnSpc>
                <a:spcPct val="100000"/>
              </a:lnSpc>
              <a:spcBef>
                <a:spcPct val="0"/>
              </a:spcBef>
              <a:buClrTx/>
              <a:buSzTx/>
              <a:buFontTx/>
              <a:buNone/>
              <a:tabLst/>
            </a:pPr>
            <a:endParaRPr kumimoji="0" lang="ru-RU" sz="900" b="0" i="0" u="none" strike="noStrike" cap="none" normalizeH="0" baseline="0" dirty="0" smtClean="0">
              <a:ln>
                <a:noFill/>
              </a:ln>
              <a:solidFill>
                <a:srgbClr val="FF0000"/>
              </a:solidFill>
              <a:effectLst/>
              <a:latin typeface="Arial" pitchFamily="34" charset="0"/>
              <a:cs typeface="Arial" pitchFamily="34" charset="0"/>
            </a:endParaRPr>
          </a:p>
        </p:txBody>
      </p:sp>
      <p:sp>
        <p:nvSpPr>
          <p:cNvPr id="125959" name="AutoShape 7"/>
          <p:cNvSpPr>
            <a:spLocks noChangeArrowheads="1"/>
          </p:cNvSpPr>
          <p:nvPr/>
        </p:nvSpPr>
        <p:spPr bwMode="auto">
          <a:xfrm>
            <a:off x="142844" y="3000372"/>
            <a:ext cx="2863850" cy="714380"/>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Коммунальное хозяйство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43 089,2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0" name="AutoShape 8"/>
          <p:cNvSpPr>
            <a:spLocks/>
          </p:cNvSpPr>
          <p:nvPr/>
        </p:nvSpPr>
        <p:spPr bwMode="auto">
          <a:xfrm>
            <a:off x="4286248" y="4929198"/>
            <a:ext cx="4643470" cy="642942"/>
          </a:xfrm>
          <a:prstGeom prst="borderCallout2">
            <a:avLst>
              <a:gd name="adj1" fmla="val 18519"/>
              <a:gd name="adj2" fmla="val -1634"/>
              <a:gd name="adj3" fmla="val 18519"/>
              <a:gd name="adj4" fmla="val -12097"/>
              <a:gd name="adj5" fmla="val 18965"/>
              <a:gd name="adj6" fmla="val -23565"/>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Льготное посещение бани –160,9 тыс.рублей</a:t>
            </a:r>
          </a:p>
          <a:p>
            <a:pPr marL="0" marR="0" lvl="0" indent="0" algn="l" defTabSz="914400" rtl="0" eaLnBrk="1" fontAlgn="base" latinLnBrk="0" hangingPunct="1">
              <a:lnSpc>
                <a:spcPct val="100000"/>
              </a:lnSpc>
              <a:spcBef>
                <a:spcPct val="0"/>
              </a:spcBef>
              <a:buClrTx/>
              <a:buSzTx/>
              <a:buFontTx/>
              <a:buNone/>
              <a:tabLst/>
            </a:pPr>
            <a:r>
              <a:rPr lang="ru-RU" sz="1000" b="1" dirty="0" smtClean="0">
                <a:latin typeface="Times New Roman" pitchFamily="18" charset="0"/>
                <a:cs typeface="Arial" pitchFamily="34" charset="0"/>
              </a:rPr>
              <a:t>Предоставление муниципальной гарантии городского округа Верхний Тагил – 3 000,0 тыс. рублей;</a:t>
            </a:r>
            <a:endParaRPr kumimoji="0" lang="ru-RU" sz="1000" b="1" i="0" u="none" strike="noStrike" cap="none" normalizeH="0" baseline="0" dirty="0" smtClean="0">
              <a:ln>
                <a:noFill/>
              </a:ln>
              <a:solidFill>
                <a:schemeClr val="tx1"/>
              </a:solidFill>
              <a:effectLst/>
              <a:latin typeface="Times New Roman" pitchFamily="18" charset="0"/>
              <a:cs typeface="Arial" pitchFamily="34" charset="0"/>
            </a:endParaRPr>
          </a:p>
        </p:txBody>
      </p:sp>
      <p:sp>
        <p:nvSpPr>
          <p:cNvPr id="125961" name="AutoShape 9"/>
          <p:cNvSpPr>
            <a:spLocks noChangeArrowheads="1"/>
          </p:cNvSpPr>
          <p:nvPr/>
        </p:nvSpPr>
        <p:spPr bwMode="auto">
          <a:xfrm>
            <a:off x="214282" y="4357694"/>
            <a:ext cx="2863850" cy="1074738"/>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Другие вопросы в области жилищно-коммунального хозяйства 3 160,9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2" name="AutoShape 10"/>
          <p:cNvSpPr>
            <a:spLocks/>
          </p:cNvSpPr>
          <p:nvPr/>
        </p:nvSpPr>
        <p:spPr bwMode="auto">
          <a:xfrm>
            <a:off x="4286248" y="5786454"/>
            <a:ext cx="4643470" cy="571504"/>
          </a:xfrm>
          <a:prstGeom prst="borderCallout2">
            <a:avLst>
              <a:gd name="adj1" fmla="val 15083"/>
              <a:gd name="adj2" fmla="val -3213"/>
              <a:gd name="adj3" fmla="val 13093"/>
              <a:gd name="adj4" fmla="val -13360"/>
              <a:gd name="adj5" fmla="val 13093"/>
              <a:gd name="adj6" fmla="val -19951"/>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Мероприятия по благоустройству –124 936,0 тыс.рублей  (в том числе                                     благоустройство общественной территории г. Верхний Тагил «Набережная огней» 113 643,4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3" name="AutoShape 11"/>
          <p:cNvSpPr>
            <a:spLocks noChangeArrowheads="1"/>
          </p:cNvSpPr>
          <p:nvPr/>
        </p:nvSpPr>
        <p:spPr bwMode="auto">
          <a:xfrm>
            <a:off x="214282" y="5857892"/>
            <a:ext cx="2905125" cy="687387"/>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Благоустройство –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124 936,0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Рисунок 12" descr="C:\Users\User\Desktop\3.jpg"/>
          <p:cNvPicPr/>
          <p:nvPr/>
        </p:nvPicPr>
        <p:blipFill>
          <a:blip r:embed="rId2" cstate="print"/>
          <a:srcRect/>
          <a:stretch>
            <a:fillRect/>
          </a:stretch>
        </p:blipFill>
        <p:spPr bwMode="auto">
          <a:xfrm>
            <a:off x="500035" y="142853"/>
            <a:ext cx="2071702" cy="157163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0" y="142852"/>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Образование</a:t>
            </a:r>
            <a:endParaRPr kumimoji="0" lang="ru-RU" sz="1800" b="0"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124931" name="Rectangle 3"/>
          <p:cNvSpPr>
            <a:spLocks noChangeArrowheads="1"/>
          </p:cNvSpPr>
          <p:nvPr/>
        </p:nvSpPr>
        <p:spPr bwMode="auto">
          <a:xfrm>
            <a:off x="2703513" y="785794"/>
            <a:ext cx="6297643" cy="15001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pitchFamily="34" charset="0"/>
              </a:rPr>
              <a:t>Всего по городскому округу Верхний Тагил:</a:t>
            </a:r>
          </a:p>
          <a:p>
            <a:pPr marL="0" marR="0" lvl="0" indent="0" algn="ctr" defTabSz="914400" rtl="0" eaLnBrk="1" fontAlgn="base" latinLnBrk="0" hangingPunct="1">
              <a:lnSpc>
                <a:spcPct val="100000"/>
              </a:lnSpc>
              <a:spcBef>
                <a:spcPct val="0"/>
              </a:spcBef>
              <a:spcAft>
                <a:spcPts val="1000"/>
              </a:spcAft>
              <a:buClrTx/>
              <a:buSzTx/>
              <a:buFontTx/>
              <a:buNone/>
              <a:tabLst/>
            </a:pPr>
            <a:r>
              <a:rPr lang="ru-RU" sz="1200" b="1" dirty="0" smtClean="0">
                <a:latin typeface="Times New Roman" pitchFamily="18" charset="0"/>
                <a:cs typeface="Arial" pitchFamily="34" charset="0"/>
              </a:rPr>
              <a:t>3</a:t>
            </a:r>
            <a:r>
              <a:rPr kumimoji="0" lang="ru-RU" sz="1200" b="1" i="0" u="none" strike="noStrike" cap="none" normalizeH="0" baseline="0" dirty="0" smtClean="0">
                <a:ln>
                  <a:noFill/>
                </a:ln>
                <a:solidFill>
                  <a:schemeClr val="tx1"/>
                </a:solidFill>
                <a:effectLst/>
                <a:latin typeface="Times New Roman" pitchFamily="18" charset="0"/>
                <a:cs typeface="Arial" pitchFamily="34" charset="0"/>
              </a:rPr>
              <a:t> детских сада, 3 школы, Детская школа искусств, Детско-юношеский центр, Управление образования, Центр хозяйственно- эксплуатационного обслуживания.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pitchFamily="34" charset="0"/>
              </a:rPr>
              <a:t>Число детей в возрасте от 2 лет до 18 лет – 2 393 человек                          </a:t>
            </a: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Arial" pitchFamily="34" charset="0"/>
              </a:rPr>
              <a:t>              (статистическая информация за 2020 год)</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932" name="Rectangle 4"/>
          <p:cNvSpPr>
            <a:spLocks noChangeArrowheads="1"/>
          </p:cNvSpPr>
          <p:nvPr/>
        </p:nvSpPr>
        <p:spPr bwMode="auto">
          <a:xfrm>
            <a:off x="142844" y="2643182"/>
            <a:ext cx="885831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разделу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«Образование»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реализуется  несколько муниципальных программ для обеспечения деятельности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образовательных учреждений.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бюджете на 2022 год предусмотрено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362 021,9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из них:</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системы образования в  городском округе Верхний Тагил  на 2021-2026 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331 346,2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«Обеспечение общественной безопасности на территории ГО       Верхний </a:t>
            </a:r>
            <a:r>
              <a:rPr lang="ru-RU" sz="900" dirty="0" smtClean="0">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Тагил на 2021-2026гг.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574,4</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 рублей (мероприятия);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культуры и искусства в ГО Верхний Тагил на </a:t>
            </a: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20 277,1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Детской школы искусств и мероприятия);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физической  культуры, спорта и молодежной политики в ГО Верхний Тагил на 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9 824,2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Детско-юношеского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центра и   мероприятия)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C:\Users\User\Desktop\1.jpg"/>
          <p:cNvPicPr/>
          <p:nvPr/>
        </p:nvPicPr>
        <p:blipFill>
          <a:blip r:embed="rId3" cstate="print"/>
          <a:srcRect/>
          <a:stretch>
            <a:fillRect/>
          </a:stretch>
        </p:blipFill>
        <p:spPr bwMode="auto">
          <a:xfrm>
            <a:off x="142844" y="785794"/>
            <a:ext cx="2388983" cy="149542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5" name="AutoShape 1"/>
          <p:cNvSpPr>
            <a:spLocks noChangeArrowheads="1"/>
          </p:cNvSpPr>
          <p:nvPr/>
        </p:nvSpPr>
        <p:spPr bwMode="auto">
          <a:xfrm>
            <a:off x="142844" y="357166"/>
            <a:ext cx="3125788" cy="5191125"/>
          </a:xfrm>
          <a:prstGeom prst="rightArrowCallout">
            <a:avLst>
              <a:gd name="adj1" fmla="val 41519"/>
              <a:gd name="adj2" fmla="val 41519"/>
              <a:gd name="adj3" fmla="val 16667"/>
              <a:gd name="adj4" fmla="val 66667"/>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«Развитие системы образования в городском округе Верхний Тагил на 2021-2026гг. в бюджете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на 2022 год предусматриваются средства в объеме</a:t>
            </a:r>
          </a:p>
          <a:p>
            <a:pPr marL="0" marR="0" lvl="0" indent="0" algn="ctr" defTabSz="914400" rtl="0" eaLnBrk="1" fontAlgn="base" latinLnBrk="0" hangingPunct="1">
              <a:lnSpc>
                <a:spcPct val="100000"/>
              </a:lnSpc>
              <a:spcBef>
                <a:spcPct val="0"/>
              </a:spcBef>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331</a:t>
            </a:r>
            <a:r>
              <a:rPr kumimoji="0" lang="ru-RU" sz="1600" b="1" i="0" u="none" strike="noStrike" cap="none" normalizeH="0" dirty="0" smtClean="0">
                <a:ln>
                  <a:noFill/>
                </a:ln>
                <a:solidFill>
                  <a:schemeClr val="tx1"/>
                </a:solidFill>
                <a:effectLst/>
                <a:latin typeface="Times New Roman" pitchFamily="18" charset="0"/>
                <a:cs typeface="Arial" pitchFamily="34" charset="0"/>
              </a:rPr>
              <a:t> 346,2</a:t>
            </a:r>
            <a:r>
              <a:rPr kumimoji="0" lang="ru-RU" sz="16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6" name="AutoShape 2"/>
          <p:cNvSpPr>
            <a:spLocks noChangeArrowheads="1"/>
          </p:cNvSpPr>
          <p:nvPr/>
        </p:nvSpPr>
        <p:spPr bwMode="auto">
          <a:xfrm>
            <a:off x="3643306" y="357166"/>
            <a:ext cx="5284787" cy="582613"/>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развитие сети дошкольных образовательных учреждений   </a:t>
            </a:r>
          </a:p>
          <a:p>
            <a:pPr marL="0" marR="0" lvl="0" indent="0" algn="ctr" defTabSz="914400" rtl="0" eaLnBrk="1" fontAlgn="base" latinLnBrk="0" hangingPunct="1">
              <a:lnSpc>
                <a:spcPct val="100000"/>
              </a:lnSpc>
              <a:spcBef>
                <a:spcPct val="0"/>
              </a:spcBef>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(детские сады) предусмотрено  121 566,0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8" name="AutoShape 4"/>
          <p:cNvSpPr>
            <a:spLocks noChangeArrowheads="1"/>
          </p:cNvSpPr>
          <p:nvPr/>
        </p:nvSpPr>
        <p:spPr bwMode="auto">
          <a:xfrm>
            <a:off x="3643306" y="1142984"/>
            <a:ext cx="5286375" cy="542925"/>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укрепление и развитие материально-технической базы (ремонты) образовательных учреждений предусмотрено  9 034,0 тыс.рулей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9" name="AutoShape 5"/>
          <p:cNvSpPr>
            <a:spLocks noChangeArrowheads="1"/>
          </p:cNvSpPr>
          <p:nvPr/>
        </p:nvSpPr>
        <p:spPr bwMode="auto">
          <a:xfrm>
            <a:off x="3643306" y="1928802"/>
            <a:ext cx="5286375" cy="56356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развитие системы образования в городском округе Верхний Тагил (школы)  предусмотрено 121 701,2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10" name="AutoShape 6"/>
          <p:cNvSpPr>
            <a:spLocks noChangeArrowheads="1"/>
          </p:cNvSpPr>
          <p:nvPr/>
        </p:nvSpPr>
        <p:spPr bwMode="auto">
          <a:xfrm>
            <a:off x="3643306" y="2714620"/>
            <a:ext cx="5286375" cy="573087"/>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ru-RU" sz="1100" b="1" dirty="0" smtClean="0">
                <a:latin typeface="Calibri" pitchFamily="34" charset="0"/>
                <a:cs typeface="Arial" pitchFamily="34" charset="0"/>
              </a:rPr>
              <a:t>На совершенствование организации  питания  учащихся в общеобразовательных учреждениях городского округа Верхний Тагил 6 185,0</a:t>
            </a:r>
            <a:r>
              <a:rPr kumimoji="0" lang="ru-RU" sz="1100" b="1" i="0" u="none" strike="noStrike" cap="none" normalizeH="0" baseline="0" dirty="0" smtClean="0">
                <a:ln>
                  <a:noFill/>
                </a:ln>
                <a:solidFill>
                  <a:schemeClr val="tx1"/>
                </a:solidFill>
                <a:effectLst/>
                <a:latin typeface="Calibri" pitchFamily="34" charset="0"/>
                <a:cs typeface="Arial" pitchFamily="34" charset="0"/>
              </a:rPr>
              <a:t>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11" name="AutoShape 7"/>
          <p:cNvSpPr>
            <a:spLocks noChangeArrowheads="1"/>
          </p:cNvSpPr>
          <p:nvPr/>
        </p:nvSpPr>
        <p:spPr bwMode="auto">
          <a:xfrm>
            <a:off x="3714744" y="4286256"/>
            <a:ext cx="5235575" cy="512763"/>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методическое и информационное обеспечение реализации данной программы предусмотрено 4 032,8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12" name="AutoShape 8"/>
          <p:cNvSpPr>
            <a:spLocks noChangeArrowheads="1"/>
          </p:cNvSpPr>
          <p:nvPr/>
        </p:nvSpPr>
        <p:spPr bwMode="auto">
          <a:xfrm>
            <a:off x="3714744" y="5000636"/>
            <a:ext cx="5235575" cy="53181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транспортное и хозяйственное обеспечение реализации программы предусмотрено  59 103,1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6"/>
          <p:cNvSpPr>
            <a:spLocks noChangeArrowheads="1"/>
          </p:cNvSpPr>
          <p:nvPr/>
        </p:nvSpPr>
        <p:spPr bwMode="auto">
          <a:xfrm>
            <a:off x="3714744" y="3500438"/>
            <a:ext cx="5286375" cy="573087"/>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отдыха, оздоровление и занятость детей и подростков в летний период предусмотрено 9 724,1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1" name="Rectangle 1"/>
          <p:cNvSpPr>
            <a:spLocks noChangeArrowheads="1"/>
          </p:cNvSpPr>
          <p:nvPr/>
        </p:nvSpPr>
        <p:spPr bwMode="auto">
          <a:xfrm>
            <a:off x="4214810" y="142852"/>
            <a:ext cx="136492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Культура</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22882" name="AutoShape 2"/>
          <p:cNvSpPr>
            <a:spLocks noChangeArrowheads="1"/>
          </p:cNvSpPr>
          <p:nvPr/>
        </p:nvSpPr>
        <p:spPr bwMode="auto">
          <a:xfrm>
            <a:off x="3500430" y="714356"/>
            <a:ext cx="5357850" cy="1624011"/>
          </a:xfrm>
          <a:prstGeom prst="wave">
            <a:avLst>
              <a:gd name="adj1" fmla="val 13005"/>
              <a:gd name="adj2" fmla="val 0"/>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По разделу «Культура» реализуется несколько            муниципальных программ для обеспечения деятельности учреждений культуры</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884" name="Rectangle 4"/>
          <p:cNvSpPr>
            <a:spLocks noChangeArrowheads="1"/>
          </p:cNvSpPr>
          <p:nvPr/>
        </p:nvSpPr>
        <p:spPr bwMode="auto">
          <a:xfrm>
            <a:off x="142844" y="271462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бюджете на 2022 год предусмотрены средства в объеме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56 097,3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тыс.рублей, в том числе: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«Обеспечение общественной безопасности на территории </a:t>
            </a: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 Верхний Тагил на 2021-2026гг.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55,2</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 рублей (мероприятия);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культуры и искусства в ГО Верхний Тагил</a:t>
            </a: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56 042,1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учреждений культуры);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C:\Users\User\Desktop\hello_html_m3e59dab7.png"/>
          <p:cNvPicPr/>
          <p:nvPr/>
        </p:nvPicPr>
        <p:blipFill>
          <a:blip r:embed="rId2"/>
          <a:srcRect/>
          <a:stretch>
            <a:fillRect/>
          </a:stretch>
        </p:blipFill>
        <p:spPr bwMode="auto">
          <a:xfrm>
            <a:off x="285720" y="357166"/>
            <a:ext cx="2714644" cy="228601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7" name="AutoShape 1"/>
          <p:cNvSpPr>
            <a:spLocks noChangeArrowheads="1"/>
          </p:cNvSpPr>
          <p:nvPr/>
        </p:nvSpPr>
        <p:spPr bwMode="auto">
          <a:xfrm>
            <a:off x="285720" y="428604"/>
            <a:ext cx="3143272" cy="5708650"/>
          </a:xfrm>
          <a:prstGeom prst="homePlate">
            <a:avLst>
              <a:gd name="adj" fmla="val 25000"/>
            </a:avLst>
          </a:prstGeom>
          <a:solidFill>
            <a:srgbClr val="4BACC6"/>
          </a:solidFill>
          <a:ln w="127000" cmpd="dbl">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«Развитие культуры и искусства в городском округе Верхний Тагил на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2020-2025 гг. в бюджете </a:t>
            </a:r>
          </a:p>
          <a:p>
            <a:pPr marL="0" marR="0" lvl="0" indent="0" algn="ctr" defTabSz="914400" rtl="0" eaLnBrk="1" fontAlgn="base" latinLnBrk="0" hangingPunct="1">
              <a:lnSpc>
                <a:spcPct val="100000"/>
              </a:lnSpc>
              <a:spcBef>
                <a:spcPct val="0"/>
              </a:spcBef>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на 2022 год предусматриваются средства в объеме</a:t>
            </a:r>
          </a:p>
          <a:p>
            <a:pPr marL="0" marR="0" lvl="0" indent="0" algn="ctr" defTabSz="914400" rtl="0" eaLnBrk="1" fontAlgn="base" latinLnBrk="0" hangingPunct="1">
              <a:lnSpc>
                <a:spcPct val="100000"/>
              </a:lnSpc>
              <a:spcBef>
                <a:spcPct val="0"/>
              </a:spcBef>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56 042,1 </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тыс.рублей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58" name="AutoShape 2"/>
          <p:cNvSpPr>
            <a:spLocks noChangeArrowheads="1"/>
          </p:cNvSpPr>
          <p:nvPr/>
        </p:nvSpPr>
        <p:spPr bwMode="auto">
          <a:xfrm>
            <a:off x="3786182" y="357166"/>
            <a:ext cx="5124450" cy="522287"/>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казенного учреждения «Централизованная бухгалтерия» предусмотрено – 4 528,8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59" name="AutoShape 3"/>
          <p:cNvSpPr>
            <a:spLocks noChangeArrowheads="1"/>
          </p:cNvSpPr>
          <p:nvPr/>
        </p:nvSpPr>
        <p:spPr bwMode="auto">
          <a:xfrm>
            <a:off x="3786182" y="1071546"/>
            <a:ext cx="5124450" cy="493713"/>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автономного учреждения «</a:t>
            </a:r>
            <a:r>
              <a:rPr kumimoji="0" lang="ru-RU" sz="1100" b="1" i="0" u="none" strike="noStrike" cap="none" normalizeH="0" baseline="0" dirty="0" err="1" smtClean="0">
                <a:ln>
                  <a:noFill/>
                </a:ln>
                <a:solidFill>
                  <a:schemeClr val="tx1"/>
                </a:solidFill>
                <a:effectLst/>
                <a:latin typeface="Calibri" pitchFamily="34" charset="0"/>
                <a:cs typeface="Arial" pitchFamily="34" charset="0"/>
              </a:rPr>
              <a:t>Павленковская</a:t>
            </a:r>
            <a:r>
              <a:rPr kumimoji="0" lang="ru-RU" sz="1100" b="1" i="0" u="none" strike="noStrike" cap="none" normalizeH="0" baseline="0" dirty="0" smtClean="0">
                <a:ln>
                  <a:noFill/>
                </a:ln>
                <a:solidFill>
                  <a:schemeClr val="tx1"/>
                </a:solidFill>
                <a:effectLst/>
                <a:latin typeface="Calibri" pitchFamily="34" charset="0"/>
                <a:cs typeface="Arial" pitchFamily="34" charset="0"/>
              </a:rPr>
              <a:t> библиотека» предусмотрено  - 6 147,2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0" name="AutoShape 4"/>
          <p:cNvSpPr>
            <a:spLocks noChangeArrowheads="1"/>
          </p:cNvSpPr>
          <p:nvPr/>
        </p:nvSpPr>
        <p:spPr bwMode="auto">
          <a:xfrm>
            <a:off x="3786182" y="1785926"/>
            <a:ext cx="5126037" cy="66198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автономного учреждения «Верхнетагильский городской</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100" b="1" i="0" u="none" strike="noStrike" cap="none" normalizeH="0" baseline="0" dirty="0" smtClean="0">
                <a:ln>
                  <a:noFill/>
                </a:ln>
                <a:solidFill>
                  <a:schemeClr val="tx1"/>
                </a:solidFill>
                <a:effectLst/>
                <a:latin typeface="Calibri" pitchFamily="34" charset="0"/>
                <a:cs typeface="Arial" pitchFamily="34" charset="0"/>
              </a:rPr>
              <a:t>историко-краеведческий музей» предусмотрено  - 4 083,5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1" name="AutoShape 5"/>
          <p:cNvSpPr>
            <a:spLocks noChangeArrowheads="1"/>
          </p:cNvSpPr>
          <p:nvPr/>
        </p:nvSpPr>
        <p:spPr bwMode="auto">
          <a:xfrm>
            <a:off x="3786182" y="2643182"/>
            <a:ext cx="5126037" cy="533400"/>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автономного учреждения «Городской дворец культуры» предусмотрено  - 14 719,1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2" name="AutoShape 6"/>
          <p:cNvSpPr>
            <a:spLocks noChangeArrowheads="1"/>
          </p:cNvSpPr>
          <p:nvPr/>
        </p:nvSpPr>
        <p:spPr bwMode="auto">
          <a:xfrm>
            <a:off x="3786182" y="3286124"/>
            <a:ext cx="5126037" cy="50323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бюджетного учреждения «Сельский культурно-спортивный комплекс»  предусмотрено – 7 051,9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4" name="AutoShape 8"/>
          <p:cNvSpPr>
            <a:spLocks noChangeArrowheads="1"/>
          </p:cNvSpPr>
          <p:nvPr/>
        </p:nvSpPr>
        <p:spPr bwMode="auto">
          <a:xfrm>
            <a:off x="3786182" y="3929066"/>
            <a:ext cx="5126037" cy="71913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казенного учреждения «Управление культуры, спорта и молодежной политики» предусмотрено –  3 073,6</a:t>
            </a:r>
            <a:r>
              <a:rPr kumimoji="0" lang="ru-RU" sz="1100" b="1" i="0" u="none" strike="noStrike" cap="none" normalizeH="0" dirty="0" smtClean="0">
                <a:ln>
                  <a:noFill/>
                </a:ln>
                <a:solidFill>
                  <a:schemeClr val="tx1"/>
                </a:solidFill>
                <a:effectLst/>
                <a:latin typeface="Calibri" pitchFamily="34" charset="0"/>
                <a:cs typeface="Arial" pitchFamily="34" charset="0"/>
              </a:rPr>
              <a:t> </a:t>
            </a:r>
            <a:r>
              <a:rPr kumimoji="0" lang="ru-RU" sz="1100" b="1" i="0" u="none" strike="noStrike" cap="none" normalizeH="0" baseline="0" dirty="0" smtClean="0">
                <a:ln>
                  <a:noFill/>
                </a:ln>
                <a:solidFill>
                  <a:schemeClr val="tx1"/>
                </a:solidFill>
                <a:effectLst/>
                <a:latin typeface="Calibri" pitchFamily="34"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5" name="AutoShape 9"/>
          <p:cNvSpPr>
            <a:spLocks noChangeArrowheads="1"/>
          </p:cNvSpPr>
          <p:nvPr/>
        </p:nvSpPr>
        <p:spPr bwMode="auto">
          <a:xfrm>
            <a:off x="3786182" y="4786322"/>
            <a:ext cx="5126037" cy="479425"/>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проведение мероприятий в сфере культуры предусмотрено – 1 729,3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6" name="AutoShape 10"/>
          <p:cNvSpPr>
            <a:spLocks noChangeArrowheads="1"/>
          </p:cNvSpPr>
          <p:nvPr/>
        </p:nvSpPr>
        <p:spPr bwMode="auto">
          <a:xfrm>
            <a:off x="3786182" y="5429264"/>
            <a:ext cx="5126037" cy="492125"/>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комплектование книжных фондов предусмотрено - 86,7 тыс.рублей;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7" name="AutoShape 11"/>
          <p:cNvSpPr>
            <a:spLocks noChangeArrowheads="1"/>
          </p:cNvSpPr>
          <p:nvPr/>
        </p:nvSpPr>
        <p:spPr bwMode="auto">
          <a:xfrm>
            <a:off x="3786182" y="6072206"/>
            <a:ext cx="5067300" cy="512762"/>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100" b="1" i="0" u="none" strike="noStrike" cap="none" normalizeH="0" baseline="0" dirty="0" smtClean="0">
                <a:ln>
                  <a:noFill/>
                </a:ln>
                <a:solidFill>
                  <a:schemeClr val="tx1"/>
                </a:solidFill>
                <a:effectLst/>
                <a:latin typeface="Calibri" pitchFamily="34" charset="0"/>
                <a:cs typeface="Arial" pitchFamily="34" charset="0"/>
              </a:rPr>
              <a:t>На укрепление и развитие материально-технической базы (ремонты) учреждений  культуры предусмотрено – 14 622,0  тыс.рулей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0833" name="Picture 1" descr="социал"/>
          <p:cNvPicPr>
            <a:picLocks noChangeAspect="1" noChangeArrowheads="1"/>
          </p:cNvPicPr>
          <p:nvPr/>
        </p:nvPicPr>
        <p:blipFill>
          <a:blip r:embed="rId2"/>
          <a:srcRect/>
          <a:stretch>
            <a:fillRect/>
          </a:stretch>
        </p:blipFill>
        <p:spPr bwMode="auto">
          <a:xfrm>
            <a:off x="142844" y="0"/>
            <a:ext cx="8858280" cy="2582863"/>
          </a:xfrm>
          <a:prstGeom prst="rect">
            <a:avLst/>
          </a:prstGeom>
          <a:noFill/>
          <a:ln w="9525">
            <a:noFill/>
            <a:miter lim="800000"/>
            <a:headEnd/>
            <a:tailEnd/>
          </a:ln>
        </p:spPr>
      </p:pic>
      <p:sp>
        <p:nvSpPr>
          <p:cNvPr id="120834" name="Rectangle 2"/>
          <p:cNvSpPr>
            <a:spLocks noChangeArrowheads="1"/>
          </p:cNvSpPr>
          <p:nvPr/>
        </p:nvSpPr>
        <p:spPr bwMode="auto">
          <a:xfrm>
            <a:off x="214282" y="2571744"/>
            <a:ext cx="8786874"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разделу «Социальная политика»  в бюджете на 2022 год общий объем планируемых средств предусмотрен в размере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55 404,2 тыс. рублей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том числе: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пенсионное обеспечение муниципальных служащих 2 560,7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выплаты молодым семьям на приобретение жилья  141,6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выплату гарантий муниципальным служащим 104,6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выплаты «Почетным гражданам» городского округа Верхний Тагил 144,0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поддержку некоммерческих организаций (Совет ветеранов) 159,1 тыс. рублей;</a:t>
            </a:r>
          </a:p>
          <a:p>
            <a:pPr lvl="0" eaLnBrk="0" fontAlgn="base" hangingPunct="0">
              <a:spcBef>
                <a:spcPct val="0"/>
              </a:spcBef>
              <a:spcAft>
                <a:spcPct val="0"/>
              </a:spcAft>
              <a:tabLst>
                <a:tab pos="1508125" algn="l"/>
              </a:tabLst>
            </a:pPr>
            <a:r>
              <a:rPr lang="ru-RU" sz="900" dirty="0" smtClean="0">
                <a:latin typeface="Arial" pitchFamily="34" charset="0"/>
                <a:cs typeface="Arial" pitchFamily="34" charset="0"/>
              </a:rPr>
              <a:t>                                               </a:t>
            </a:r>
            <a:r>
              <a:rPr lang="ru-RU" sz="1400" dirty="0" smtClean="0">
                <a:latin typeface="Times New Roman" pitchFamily="18" charset="0"/>
                <a:cs typeface="Times New Roman" pitchFamily="18" charset="0"/>
              </a:rPr>
              <a:t>- на подвоз пациентов в больницу 104,0 тыс. рублей;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выплату субсидии 52 190,2 тыс. рублей</a:t>
            </a: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57158" y="214290"/>
            <a:ext cx="8456642" cy="784225"/>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107763" dir="13500000"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rPr>
              <a:t>Межбюджетные трансферты</a:t>
            </a:r>
            <a:r>
              <a:rPr kumimoji="0" lang="ru-RU" sz="2000" b="0" i="0" u="none" strike="noStrike" cap="none" normalizeH="0" baseline="0" dirty="0" smtClean="0">
                <a:ln>
                  <a:noFill/>
                </a:ln>
                <a:solidFill>
                  <a:schemeClr val="tx1"/>
                </a:solidFill>
                <a:effectLst/>
                <a:latin typeface="Times New Roman" pitchFamily="18" charset="0"/>
                <a:cs typeface="Arial" pitchFamily="34" charset="0"/>
              </a:rPr>
              <a:t> -  денежные средства, направляемые из одного уровня бюджетной системы в другой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571472" y="1285860"/>
          <a:ext cx="8143932" cy="4565538"/>
        </p:xfrm>
        <a:graphic>
          <a:graphicData uri="http://schemas.openxmlformats.org/drawingml/2006/table">
            <a:tbl>
              <a:tblPr/>
              <a:tblGrid>
                <a:gridCol w="4136218"/>
                <a:gridCol w="4007714"/>
              </a:tblGrid>
              <a:tr h="948177">
                <a:tc>
                  <a:txBody>
                    <a:bodyPr/>
                    <a:lstStyle/>
                    <a:p>
                      <a:pPr algn="ctr">
                        <a:spcAft>
                          <a:spcPts val="0"/>
                        </a:spcAft>
                      </a:pPr>
                      <a:r>
                        <a:rPr lang="ru-RU" sz="1600" b="1" dirty="0">
                          <a:latin typeface="Times New Roman"/>
                          <a:ea typeface="Times New Roman"/>
                          <a:cs typeface="Times New Roman"/>
                        </a:rPr>
                        <a:t>Виды межбюджетных трансфертов</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r>
                        <a:rPr lang="ru-RU" sz="1600" b="1" dirty="0">
                          <a:latin typeface="Times New Roman"/>
                          <a:ea typeface="Times New Roman"/>
                          <a:cs typeface="Times New Roman"/>
                        </a:rPr>
                        <a:t>Определение</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948177">
                <a:tc>
                  <a:txBody>
                    <a:bodyPr/>
                    <a:lstStyle/>
                    <a:p>
                      <a:pPr algn="ctr">
                        <a:spcAft>
                          <a:spcPts val="0"/>
                        </a:spcAft>
                      </a:pPr>
                      <a:r>
                        <a:rPr lang="ru-RU" sz="1600" b="1" dirty="0">
                          <a:latin typeface="Times New Roman"/>
                          <a:ea typeface="Times New Roman"/>
                          <a:cs typeface="Times New Roman"/>
                        </a:rPr>
                        <a:t>Дотации (лат. «</a:t>
                      </a:r>
                      <a:r>
                        <a:rPr lang="en-US" sz="1600" b="1" dirty="0">
                          <a:latin typeface="Times New Roman"/>
                          <a:ea typeface="Times New Roman"/>
                          <a:cs typeface="Times New Roman"/>
                        </a:rPr>
                        <a:t>Dotatio</a:t>
                      </a:r>
                      <a:r>
                        <a:rPr lang="ru-RU" sz="1600" b="1" dirty="0">
                          <a:latin typeface="Times New Roman"/>
                          <a:ea typeface="Times New Roman"/>
                          <a:cs typeface="Times New Roman"/>
                        </a:rPr>
                        <a:t>»</a:t>
                      </a:r>
                      <a:r>
                        <a:rPr lang="en-US" sz="1600" b="1" dirty="0">
                          <a:latin typeface="Times New Roman"/>
                          <a:ea typeface="Times New Roman"/>
                          <a:cs typeface="Times New Roman"/>
                        </a:rPr>
                        <a:t> - дар, пожертвование</a:t>
                      </a:r>
                      <a:r>
                        <a:rPr lang="ru-RU" sz="1600" b="1" dirty="0">
                          <a:latin typeface="Times New Roman"/>
                          <a:ea typeface="Times New Roman"/>
                          <a:cs typeface="Times New Roman"/>
                        </a:rPr>
                        <a:t>)</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r>
                        <a:rPr lang="ru-RU" sz="1600" dirty="0">
                          <a:latin typeface="Times New Roman"/>
                          <a:ea typeface="Times New Roman"/>
                          <a:cs typeface="Times New Roman"/>
                        </a:rPr>
                        <a:t>Безвозмездная помощь государства</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1246918">
                <a:tc>
                  <a:txBody>
                    <a:bodyPr/>
                    <a:lstStyle/>
                    <a:p>
                      <a:pPr algn="ctr">
                        <a:spcAft>
                          <a:spcPts val="0"/>
                        </a:spcAft>
                      </a:pPr>
                      <a:r>
                        <a:rPr lang="ru-RU" sz="1600" b="1" dirty="0">
                          <a:latin typeface="Times New Roman"/>
                          <a:ea typeface="Times New Roman"/>
                          <a:cs typeface="Times New Roman"/>
                        </a:rPr>
                        <a:t>Субвенции (лат. «</a:t>
                      </a:r>
                      <a:r>
                        <a:rPr lang="en-US" sz="1600" b="1" dirty="0">
                          <a:latin typeface="Times New Roman"/>
                          <a:ea typeface="Times New Roman"/>
                          <a:cs typeface="Times New Roman"/>
                        </a:rPr>
                        <a:t>Subvenire</a:t>
                      </a:r>
                      <a:r>
                        <a:rPr lang="ru-RU" sz="1600" b="1" dirty="0">
                          <a:latin typeface="Times New Roman"/>
                          <a:ea typeface="Times New Roman"/>
                          <a:cs typeface="Times New Roman"/>
                        </a:rPr>
                        <a:t>»</a:t>
                      </a:r>
                      <a:r>
                        <a:rPr lang="en-US" sz="1600" b="1" dirty="0">
                          <a:latin typeface="Times New Roman"/>
                          <a:ea typeface="Times New Roman"/>
                          <a:cs typeface="Times New Roman"/>
                        </a:rPr>
                        <a:t> - приходит на помощь</a:t>
                      </a:r>
                      <a:r>
                        <a:rPr lang="ru-RU" sz="1600" b="1" dirty="0">
                          <a:latin typeface="Times New Roman"/>
                          <a:ea typeface="Times New Roman"/>
                          <a:cs typeface="Times New Roman"/>
                        </a:rPr>
                        <a:t>)</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r>
                        <a:rPr lang="ru-RU" sz="1600" dirty="0">
                          <a:latin typeface="Times New Roman"/>
                          <a:ea typeface="Times New Roman"/>
                          <a:cs typeface="Times New Roman"/>
                        </a:rPr>
                        <a:t>Предоставляются на финансирование «переданных» другими публично-правовыми образованиями </a:t>
                      </a:r>
                      <a:r>
                        <a:rPr lang="ru-RU" sz="1600" dirty="0" smtClean="0">
                          <a:latin typeface="Times New Roman"/>
                          <a:ea typeface="Times New Roman"/>
                          <a:cs typeface="Times New Roman"/>
                        </a:rPr>
                        <a:t>полномочий</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1422266">
                <a:tc>
                  <a:txBody>
                    <a:bodyPr/>
                    <a:lstStyle/>
                    <a:p>
                      <a:pPr algn="ctr">
                        <a:spcAft>
                          <a:spcPts val="0"/>
                        </a:spcAft>
                      </a:pPr>
                      <a:r>
                        <a:rPr lang="ru-RU" sz="1600" b="1" dirty="0">
                          <a:latin typeface="Times New Roman"/>
                          <a:ea typeface="Times New Roman"/>
                          <a:cs typeface="Times New Roman"/>
                        </a:rPr>
                        <a:t>Субсидии (лат. «</a:t>
                      </a:r>
                      <a:r>
                        <a:rPr lang="en-US" sz="1600" b="1" dirty="0">
                          <a:latin typeface="Times New Roman"/>
                          <a:ea typeface="Times New Roman"/>
                          <a:cs typeface="Times New Roman"/>
                        </a:rPr>
                        <a:t>Subsidium</a:t>
                      </a:r>
                      <a:r>
                        <a:rPr lang="ru-RU" sz="1600" b="1" dirty="0">
                          <a:latin typeface="Times New Roman"/>
                          <a:ea typeface="Times New Roman"/>
                          <a:cs typeface="Times New Roman"/>
                        </a:rPr>
                        <a:t>»</a:t>
                      </a:r>
                      <a:r>
                        <a:rPr lang="en-US" sz="1600" b="1" dirty="0">
                          <a:latin typeface="Times New Roman"/>
                          <a:ea typeface="Times New Roman"/>
                          <a:cs typeface="Times New Roman"/>
                        </a:rPr>
                        <a:t> - </a:t>
                      </a:r>
                      <a:r>
                        <a:rPr lang="ru-RU" sz="1600" b="1" dirty="0">
                          <a:latin typeface="Times New Roman"/>
                          <a:ea typeface="Times New Roman"/>
                          <a:cs typeface="Times New Roman"/>
                        </a:rPr>
                        <a:t>поддержка)</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r>
                        <a:rPr lang="ru-RU" sz="1600" dirty="0">
                          <a:effectLst>
                            <a:outerShdw blurRad="50800" dist="38100" algn="tr" rotWithShape="0">
                              <a:prstClr val="black">
                                <a:alpha val="40000"/>
                              </a:prstClr>
                            </a:outerShdw>
                          </a:effectLst>
                          <a:latin typeface="Times New Roman"/>
                          <a:ea typeface="Times New Roman"/>
                          <a:cs typeface="Times New Roman"/>
                        </a:rPr>
                        <a:t>Предоставляются на условиях долевого софинансирования расходов других бюджетов</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2786050" y="214290"/>
            <a:ext cx="364221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Физическая культура и спорт</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19810" name="Rectangle 2"/>
          <p:cNvSpPr>
            <a:spLocks noChangeArrowheads="1"/>
          </p:cNvSpPr>
          <p:nvPr/>
        </p:nvSpPr>
        <p:spPr bwMode="auto">
          <a:xfrm>
            <a:off x="214282" y="785794"/>
            <a:ext cx="8572560"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разделу «Физическая культура и спорт» реализуется несколько муниципальных программ,    в том  числе обеспечение деятельности «Спортивно- оздоровительного комплекса».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бюджете на 2022 год предусмотрены расходы в размере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7 157,4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тыс.рублей, из них:</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физической  культуры, спорта и молодежной политики в ГО  Верхний Тагил на 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7 111,0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(на обеспечение деятельности автономного  учреждения «Спортивно-оздоровительного комплекса 6 454,0 т.р. и мероприятия 657,0 т. р.);</a:t>
            </a: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реализацию муниципальной программы «Обеспечение общественной безопасности на территории ГО  Верхний Тагил на 2021-2026гг.»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46,4</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9811" name="Рисунок 1" descr="C:\Users\User\Desktop\images.jpg"/>
          <p:cNvPicPr>
            <a:picLocks noChangeAspect="1" noChangeArrowheads="1"/>
          </p:cNvPicPr>
          <p:nvPr/>
        </p:nvPicPr>
        <p:blipFill>
          <a:blip r:embed="rId2"/>
          <a:srcRect/>
          <a:stretch>
            <a:fillRect/>
          </a:stretch>
        </p:blipFill>
        <p:spPr bwMode="auto">
          <a:xfrm>
            <a:off x="357158" y="3857628"/>
            <a:ext cx="2662238" cy="2290763"/>
          </a:xfrm>
          <a:prstGeom prst="rect">
            <a:avLst/>
          </a:prstGeom>
          <a:noFill/>
          <a:ln w="9525">
            <a:noFill/>
            <a:miter lim="800000"/>
            <a:headEnd/>
            <a:tailEnd/>
          </a:ln>
        </p:spPr>
      </p:pic>
      <p:pic>
        <p:nvPicPr>
          <p:cNvPr id="119812" name="Рисунок 2" descr="C:\Users\User\Desktop\bfd12bd25adacaf4dc58abc8fb27fc41.jpg"/>
          <p:cNvPicPr>
            <a:picLocks noChangeAspect="1" noChangeArrowheads="1"/>
          </p:cNvPicPr>
          <p:nvPr/>
        </p:nvPicPr>
        <p:blipFill>
          <a:blip r:embed="rId3"/>
          <a:srcRect/>
          <a:stretch>
            <a:fillRect/>
          </a:stretch>
        </p:blipFill>
        <p:spPr bwMode="auto">
          <a:xfrm>
            <a:off x="3286116" y="3929066"/>
            <a:ext cx="2070100" cy="2311400"/>
          </a:xfrm>
          <a:prstGeom prst="rect">
            <a:avLst/>
          </a:prstGeom>
          <a:noFill/>
          <a:ln w="9525">
            <a:noFill/>
            <a:miter lim="800000"/>
            <a:headEnd/>
            <a:tailEnd/>
          </a:ln>
        </p:spPr>
      </p:pic>
      <p:pic>
        <p:nvPicPr>
          <p:cNvPr id="119813" name="Рисунок 3" descr="C:\Users\User\Desktop\695014cb51c1c9eb617df089a6e578cd.jpg"/>
          <p:cNvPicPr>
            <a:picLocks noChangeAspect="1" noChangeArrowheads="1"/>
          </p:cNvPicPr>
          <p:nvPr/>
        </p:nvPicPr>
        <p:blipFill>
          <a:blip r:embed="rId4"/>
          <a:srcRect/>
          <a:stretch>
            <a:fillRect/>
          </a:stretch>
        </p:blipFill>
        <p:spPr bwMode="auto">
          <a:xfrm>
            <a:off x="5500694" y="4000504"/>
            <a:ext cx="3175000" cy="229076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89" name="Rectangle 1"/>
          <p:cNvSpPr>
            <a:spLocks noChangeArrowheads="1"/>
          </p:cNvSpPr>
          <p:nvPr/>
        </p:nvSpPr>
        <p:spPr bwMode="auto">
          <a:xfrm>
            <a:off x="0" y="0"/>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Муниципальный долг городского округа Верхний Тагил</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 01.01.2022 года</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500034" y="1000108"/>
          <a:ext cx="8215371" cy="2786083"/>
        </p:xfrm>
        <a:graphic>
          <a:graphicData uri="http://schemas.openxmlformats.org/drawingml/2006/table">
            <a:tbl>
              <a:tblPr/>
              <a:tblGrid>
                <a:gridCol w="1570896"/>
                <a:gridCol w="1570341"/>
                <a:gridCol w="1570896"/>
                <a:gridCol w="1751619"/>
                <a:gridCol w="1751619"/>
              </a:tblGrid>
              <a:tr h="737493">
                <a:tc rowSpan="2">
                  <a:txBody>
                    <a:bodyPr/>
                    <a:lstStyle/>
                    <a:p>
                      <a:pPr algn="ctr">
                        <a:spcAft>
                          <a:spcPts val="0"/>
                        </a:spcAft>
                      </a:pPr>
                      <a:r>
                        <a:rPr lang="ru-RU" sz="1600" b="1" dirty="0">
                          <a:latin typeface="Times New Roman"/>
                          <a:ea typeface="Times New Roman"/>
                          <a:cs typeface="Times New Roman"/>
                        </a:rPr>
                        <a:t>Отчетная дата</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rowSpan="2">
                  <a:txBody>
                    <a:bodyPr/>
                    <a:lstStyle/>
                    <a:p>
                      <a:pPr algn="ctr">
                        <a:spcAft>
                          <a:spcPts val="0"/>
                        </a:spcAft>
                      </a:pPr>
                      <a:r>
                        <a:rPr lang="ru-RU" sz="1600" b="1" dirty="0">
                          <a:latin typeface="Times New Roman"/>
                          <a:ea typeface="Times New Roman"/>
                          <a:cs typeface="Times New Roman"/>
                        </a:rPr>
                        <a:t>Сумма обязательств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gridSpan="3">
                  <a:txBody>
                    <a:bodyPr/>
                    <a:lstStyle/>
                    <a:p>
                      <a:pPr algn="ctr">
                        <a:spcAft>
                          <a:spcPts val="0"/>
                        </a:spcAft>
                      </a:pPr>
                      <a:r>
                        <a:rPr lang="ru-RU" sz="1600" b="1" dirty="0">
                          <a:latin typeface="Times New Roman"/>
                          <a:ea typeface="Times New Roman"/>
                          <a:cs typeface="Times New Roman"/>
                        </a:rPr>
                        <a:t>В том числе по видам  обязательств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hMerge="1">
                  <a:txBody>
                    <a:bodyPr/>
                    <a:lstStyle/>
                    <a:p>
                      <a:endParaRPr lang="ru-RU"/>
                    </a:p>
                  </a:txBody>
                  <a:tcPr/>
                </a:tc>
                <a:tc hMerge="1">
                  <a:txBody>
                    <a:bodyPr/>
                    <a:lstStyle/>
                    <a:p>
                      <a:endParaRPr lang="ru-RU"/>
                    </a:p>
                  </a:txBody>
                  <a:tcPr/>
                </a:tc>
              </a:tr>
              <a:tr h="1266401">
                <a:tc vMerge="1">
                  <a:txBody>
                    <a:bodyPr/>
                    <a:lstStyle/>
                    <a:p>
                      <a:endParaRPr lang="ru-RU"/>
                    </a:p>
                  </a:txBody>
                  <a:tcPr/>
                </a:tc>
                <a:tc vMerge="1">
                  <a:txBody>
                    <a:bodyPr/>
                    <a:lstStyle/>
                    <a:p>
                      <a:endParaRPr lang="ru-RU"/>
                    </a:p>
                  </a:txBody>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Кредиты</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Гарантии</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Бюджетные кредиты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782189">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01.01.2022</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6 549 554,61</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0</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0</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6 549 554,61</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bl>
          </a:graphicData>
        </a:graphic>
      </p:graphicFrame>
      <p:pic>
        <p:nvPicPr>
          <p:cNvPr id="140290" name="Picture 2" descr="51prodazha_zadolzhennosti"/>
          <p:cNvPicPr>
            <a:picLocks noChangeAspect="1" noChangeArrowheads="1"/>
          </p:cNvPicPr>
          <p:nvPr/>
        </p:nvPicPr>
        <p:blipFill>
          <a:blip r:embed="rId2"/>
          <a:srcRect/>
          <a:stretch>
            <a:fillRect/>
          </a:stretch>
        </p:blipFill>
        <p:spPr bwMode="auto">
          <a:xfrm>
            <a:off x="2071670" y="3857628"/>
            <a:ext cx="4240213" cy="27527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714348" y="142852"/>
            <a:ext cx="7944227"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tabLst>
                <a:tab pos="4286250" algn="l"/>
                <a:tab pos="5029200" algn="l"/>
              </a:tabLst>
            </a:pPr>
            <a:r>
              <a:rPr kumimoji="0" lang="ru-RU" sz="20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«Бюджет для граждан </a:t>
            </a:r>
            <a:r>
              <a:rPr lang="ru-RU" sz="2000" b="1" dirty="0" smtClean="0">
                <a:solidFill>
                  <a:schemeClr val="accent4">
                    <a:lumMod val="75000"/>
                  </a:schemeClr>
                </a:solidFill>
                <a:latin typeface="Times New Roman" pitchFamily="18" charset="0"/>
                <a:ea typeface="Times New Roman" pitchFamily="18" charset="0"/>
                <a:cs typeface="Times New Roman" pitchFamily="18" charset="0"/>
              </a:rPr>
              <a:t>к проекту </a:t>
            </a:r>
            <a:r>
              <a:rPr lang="ru-RU" sz="2000" b="1" dirty="0" smtClean="0">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решения Думы городского округа</a:t>
            </a:r>
            <a:endParaRPr lang="ru-RU" sz="2000" dirty="0" smtClean="0">
              <a:solidFill>
                <a:schemeClr val="accent4">
                  <a:lumMod val="75000"/>
                </a:schemeClr>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smtClean="0">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«О бюджете городского округа </a:t>
            </a:r>
            <a:endParaRPr lang="ru-RU" sz="2000" dirty="0" smtClean="0">
              <a:solidFill>
                <a:schemeClr val="accent4">
                  <a:lumMod val="75000"/>
                </a:schemeClr>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smtClean="0">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на 2022 год и плановый период 2023 и 2024 годов»</a:t>
            </a:r>
          </a:p>
          <a:p>
            <a:pPr lvl="0" algn="ctr" eaLnBrk="0" fontAlgn="base" hangingPunct="0">
              <a:spcBef>
                <a:spcPct val="0"/>
              </a:spcBef>
              <a:spcAft>
                <a:spcPct val="0"/>
              </a:spcAft>
              <a:tabLst>
                <a:tab pos="4286250" algn="l"/>
                <a:tab pos="5029200" algn="l"/>
              </a:tabLst>
            </a:pPr>
            <a:endParaRPr lang="ru-RU" sz="800" dirty="0" smtClean="0">
              <a:solidFill>
                <a:schemeClr val="accent4">
                  <a:lumMod val="75000"/>
                </a:schemeClr>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105150" algn="l"/>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39266" name="Rectangle 2"/>
          <p:cNvSpPr>
            <a:spLocks noChangeArrowheads="1"/>
          </p:cNvSpPr>
          <p:nvPr/>
        </p:nvSpPr>
        <p:spPr bwMode="auto">
          <a:xfrm>
            <a:off x="214282" y="1357298"/>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Сведения о разработчике бюджета:</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Финансовый отдел администрации городского округа Верхний Тагил</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Телефоны:</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- 8 (34357) 2-00-72 – ведущий специалист, главный специалист</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Электронный адрес (</a:t>
            </a:r>
            <a:r>
              <a:rPr kumimoji="0" lang="en-US"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e</a:t>
            </a: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a:t>
            </a:r>
            <a:r>
              <a:rPr kumimoji="0" lang="en-US"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mail</a:t>
            </a: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a:t>
            </a:r>
            <a:r>
              <a:rPr kumimoji="0" lang="ru-RU" sz="18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fo57@yandex.ru</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endParaRPr kumimoji="0" lang="ru-RU" sz="1800" b="1"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857488" y="285728"/>
            <a:ext cx="5857916" cy="369332"/>
          </a:xfrm>
          <a:prstGeom prst="rect">
            <a:avLst/>
          </a:prstGeom>
        </p:spPr>
        <p:txBody>
          <a:bodyPr wrap="square">
            <a:spAutoFit/>
          </a:bodyPr>
          <a:lstStyle/>
          <a:p>
            <a:r>
              <a:rPr lang="ru-RU" b="1" i="1" u="sng" dirty="0">
                <a:solidFill>
                  <a:srgbClr val="7030A0"/>
                </a:solidFill>
                <a:latin typeface="Times New Roman" pitchFamily="18" charset="0"/>
                <a:cs typeface="Times New Roman" pitchFamily="18" charset="0"/>
              </a:rPr>
              <a:t>Что такое бюджет? Какие бывают бюджеты?</a:t>
            </a:r>
            <a:endParaRPr lang="ru-RU" dirty="0">
              <a:solidFill>
                <a:srgbClr val="7030A0"/>
              </a:solidFill>
              <a:latin typeface="Times New Roman" pitchFamily="18" charset="0"/>
              <a:cs typeface="Times New Roman" pitchFamily="18" charset="0"/>
            </a:endParaRPr>
          </a:p>
        </p:txBody>
      </p:sp>
      <p:pic>
        <p:nvPicPr>
          <p:cNvPr id="78850" name="Рисунок 2" descr="C:\Users\User\Desktop\fb4402242_7521794.jpg"/>
          <p:cNvPicPr>
            <a:picLocks noChangeAspect="1" noChangeArrowheads="1"/>
          </p:cNvPicPr>
          <p:nvPr/>
        </p:nvPicPr>
        <p:blipFill>
          <a:blip r:embed="rId2"/>
          <a:srcRect/>
          <a:stretch>
            <a:fillRect/>
          </a:stretch>
        </p:blipFill>
        <p:spPr bwMode="auto">
          <a:xfrm>
            <a:off x="285720" y="285729"/>
            <a:ext cx="2071702" cy="1294814"/>
          </a:xfrm>
          <a:prstGeom prst="rect">
            <a:avLst/>
          </a:prstGeom>
          <a:noFill/>
          <a:ln w="9525">
            <a:noFill/>
            <a:miter lim="800000"/>
            <a:headEnd/>
            <a:tailEnd/>
          </a:ln>
        </p:spPr>
      </p:pic>
      <p:sp>
        <p:nvSpPr>
          <p:cNvPr id="4" name="Прямоугольник 3"/>
          <p:cNvSpPr/>
          <p:nvPr/>
        </p:nvSpPr>
        <p:spPr>
          <a:xfrm>
            <a:off x="2143108" y="857232"/>
            <a:ext cx="6500858" cy="369332"/>
          </a:xfrm>
          <a:prstGeom prst="rect">
            <a:avLst/>
          </a:prstGeom>
        </p:spPr>
        <p:txBody>
          <a:bodyPr wrap="square">
            <a:spAutoFit/>
          </a:bodyPr>
          <a:lstStyle/>
          <a:p>
            <a:r>
              <a:rPr lang="ru-RU" b="1" dirty="0">
                <a:solidFill>
                  <a:srgbClr val="0070C0"/>
                </a:solidFill>
                <a:latin typeface="Times New Roman" pitchFamily="18" charset="0"/>
                <a:cs typeface="Times New Roman" pitchFamily="18" charset="0"/>
              </a:rPr>
              <a:t>Бюджет</a:t>
            </a:r>
            <a:r>
              <a:rPr lang="ru-RU" dirty="0">
                <a:solidFill>
                  <a:srgbClr val="0070C0"/>
                </a:solidFill>
                <a:latin typeface="Times New Roman" pitchFamily="18" charset="0"/>
                <a:cs typeface="Times New Roman" pitchFamily="18" charset="0"/>
              </a:rPr>
              <a:t> – это план доходов и расходов на определенный период</a:t>
            </a:r>
          </a:p>
        </p:txBody>
      </p:sp>
      <p:sp>
        <p:nvSpPr>
          <p:cNvPr id="78851" name="AutoShape 3"/>
          <p:cNvSpPr>
            <a:spLocks noChangeArrowheads="1"/>
          </p:cNvSpPr>
          <p:nvPr/>
        </p:nvSpPr>
        <p:spPr bwMode="auto">
          <a:xfrm>
            <a:off x="3357554" y="1357298"/>
            <a:ext cx="3697287" cy="476250"/>
          </a:xfrm>
          <a:prstGeom prst="roundRect">
            <a:avLst>
              <a:gd name="adj" fmla="val 16667"/>
            </a:avLst>
          </a:prstGeom>
          <a:solidFill>
            <a:schemeClr val="accent1">
              <a:lumMod val="60000"/>
              <a:lumOff val="40000"/>
            </a:schemeClr>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Какие бывают бюджеты?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2" name="AutoShape 4"/>
          <p:cNvSpPr>
            <a:spLocks noChangeArrowheads="1"/>
          </p:cNvSpPr>
          <p:nvPr/>
        </p:nvSpPr>
        <p:spPr bwMode="auto">
          <a:xfrm>
            <a:off x="2500298" y="1643050"/>
            <a:ext cx="684213" cy="492125"/>
          </a:xfrm>
          <a:prstGeom prst="curvedRightArrow">
            <a:avLst>
              <a:gd name="adj1" fmla="val 20000"/>
              <a:gd name="adj2" fmla="val 40000"/>
              <a:gd name="adj3" fmla="val 46344"/>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ru-RU"/>
          </a:p>
        </p:txBody>
      </p:sp>
      <p:sp>
        <p:nvSpPr>
          <p:cNvPr id="78853" name="AutoShape 5"/>
          <p:cNvSpPr>
            <a:spLocks noChangeArrowheads="1"/>
          </p:cNvSpPr>
          <p:nvPr/>
        </p:nvSpPr>
        <p:spPr bwMode="auto">
          <a:xfrm>
            <a:off x="7500958" y="1643050"/>
            <a:ext cx="733425" cy="431800"/>
          </a:xfrm>
          <a:prstGeom prst="curvedLeftArrow">
            <a:avLst>
              <a:gd name="adj1" fmla="val 20000"/>
              <a:gd name="adj2" fmla="val 40000"/>
              <a:gd name="adj3" fmla="val 56618"/>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ru-RU"/>
          </a:p>
        </p:txBody>
      </p:sp>
      <p:sp>
        <p:nvSpPr>
          <p:cNvPr id="78854" name="AutoShape 6"/>
          <p:cNvSpPr>
            <a:spLocks noChangeArrowheads="1"/>
          </p:cNvSpPr>
          <p:nvPr/>
        </p:nvSpPr>
        <p:spPr bwMode="auto">
          <a:xfrm>
            <a:off x="1357290" y="2357430"/>
            <a:ext cx="2220913" cy="582613"/>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семей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5" name="AutoShape 7"/>
          <p:cNvSpPr>
            <a:spLocks noChangeArrowheads="1"/>
          </p:cNvSpPr>
          <p:nvPr/>
        </p:nvSpPr>
        <p:spPr bwMode="auto">
          <a:xfrm>
            <a:off x="5929322" y="2285992"/>
            <a:ext cx="3054350" cy="55245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организаций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6" name="AutoShape 8"/>
          <p:cNvSpPr>
            <a:spLocks noChangeArrowheads="1"/>
          </p:cNvSpPr>
          <p:nvPr/>
        </p:nvSpPr>
        <p:spPr bwMode="auto">
          <a:xfrm>
            <a:off x="4786314" y="2000240"/>
            <a:ext cx="301625" cy="612775"/>
          </a:xfrm>
          <a:prstGeom prst="downArrow">
            <a:avLst>
              <a:gd name="adj1" fmla="val 50000"/>
              <a:gd name="adj2" fmla="val 50789"/>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58" name="AutoShape 10"/>
          <p:cNvSpPr>
            <a:spLocks noChangeArrowheads="1"/>
          </p:cNvSpPr>
          <p:nvPr/>
        </p:nvSpPr>
        <p:spPr bwMode="auto">
          <a:xfrm>
            <a:off x="3500430" y="3071810"/>
            <a:ext cx="3478213" cy="72390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публично-правовых образований</a:t>
            </a:r>
            <a:r>
              <a:rPr kumimoji="0" lang="ru-RU" sz="1800" b="1" i="0" u="none" strike="noStrike" cap="none" normalizeH="0" baseline="0" dirty="0" smtClean="0">
                <a:ln>
                  <a:noFill/>
                </a:ln>
                <a:solidFill>
                  <a:schemeClr val="tx1"/>
                </a:solidFill>
                <a:effectLst/>
                <a:latin typeface="Calibri" pitchFamily="34"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9" name="AutoShape 11"/>
          <p:cNvSpPr>
            <a:spLocks noChangeArrowheads="1"/>
          </p:cNvSpPr>
          <p:nvPr/>
        </p:nvSpPr>
        <p:spPr bwMode="auto">
          <a:xfrm>
            <a:off x="785786" y="4500570"/>
            <a:ext cx="1938338" cy="2181225"/>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Российской Федерации</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(федеральный бюджет, бюджеты государственных внебюджетных фондов Российской Федерации)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0" name="AutoShape 12"/>
          <p:cNvSpPr>
            <a:spLocks noChangeArrowheads="1"/>
          </p:cNvSpPr>
          <p:nvPr/>
        </p:nvSpPr>
        <p:spPr bwMode="auto">
          <a:xfrm>
            <a:off x="3857620" y="4572008"/>
            <a:ext cx="2271713" cy="2071702"/>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Субъектов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Российской Федерации</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(региональные бюджеты, бюджеты территориальных фондов обязательного медицинского страхования)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1" name="AutoShape 13"/>
          <p:cNvSpPr>
            <a:spLocks noChangeArrowheads="1"/>
          </p:cNvSpPr>
          <p:nvPr/>
        </p:nvSpPr>
        <p:spPr bwMode="auto">
          <a:xfrm>
            <a:off x="7000892" y="4714884"/>
            <a:ext cx="1758950" cy="1608138"/>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Муниципальных образований</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(местные бюджеты)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2" name="AutoShape 14"/>
          <p:cNvSpPr>
            <a:spLocks noChangeArrowheads="1"/>
          </p:cNvSpPr>
          <p:nvPr/>
        </p:nvSpPr>
        <p:spPr bwMode="auto">
          <a:xfrm rot="3161082">
            <a:off x="2634693" y="3697541"/>
            <a:ext cx="400050" cy="895350"/>
          </a:xfrm>
          <a:prstGeom prst="downArrow">
            <a:avLst>
              <a:gd name="adj1" fmla="val 50000"/>
              <a:gd name="adj2" fmla="val 55952"/>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63" name="AutoShape 15"/>
          <p:cNvSpPr>
            <a:spLocks noChangeArrowheads="1"/>
          </p:cNvSpPr>
          <p:nvPr/>
        </p:nvSpPr>
        <p:spPr bwMode="auto">
          <a:xfrm>
            <a:off x="4857752" y="4000504"/>
            <a:ext cx="261938" cy="431800"/>
          </a:xfrm>
          <a:prstGeom prst="downArrow">
            <a:avLst>
              <a:gd name="adj1" fmla="val 50000"/>
              <a:gd name="adj2" fmla="val 41212"/>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64" name="AutoShape 16"/>
          <p:cNvSpPr>
            <a:spLocks noChangeArrowheads="1"/>
          </p:cNvSpPr>
          <p:nvPr/>
        </p:nvSpPr>
        <p:spPr bwMode="auto">
          <a:xfrm rot="-2611130">
            <a:off x="7271085" y="3623039"/>
            <a:ext cx="450850" cy="757237"/>
          </a:xfrm>
          <a:prstGeom prst="downArrow">
            <a:avLst>
              <a:gd name="adj1" fmla="val 50000"/>
              <a:gd name="adj2" fmla="val 41989"/>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142844" y="142852"/>
            <a:ext cx="8880506" cy="785818"/>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sng" strike="noStrike" cap="none" normalizeH="0" baseline="0" dirty="0" smtClean="0">
                <a:ln>
                  <a:noFill/>
                </a:ln>
                <a:solidFill>
                  <a:schemeClr val="tx1"/>
                </a:solidFill>
                <a:effectLst/>
                <a:latin typeface="Times New Roman" pitchFamily="18" charset="0"/>
                <a:cs typeface="Arial" pitchFamily="34" charset="0"/>
              </a:rPr>
              <a:t>НА ЧЕМ ОСНОВАНО  СОСТАВЛЕНИЕ ПРОЕКТА</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sng" strike="noStrike" cap="none" normalizeH="0" baseline="0" dirty="0" smtClean="0">
                <a:ln>
                  <a:noFill/>
                </a:ln>
                <a:solidFill>
                  <a:schemeClr val="tx1"/>
                </a:solidFill>
                <a:effectLst/>
                <a:latin typeface="Times New Roman" pitchFamily="18" charset="0"/>
                <a:cs typeface="Arial" pitchFamily="34" charset="0"/>
              </a:rPr>
              <a:t>БЮДЖЕТА ГОРОДСКОГО ОКРУГА</a:t>
            </a:r>
            <a:r>
              <a:rPr kumimoji="0" lang="ru-RU" sz="1800" b="1" i="0" u="sng" strike="noStrike" cap="none" normalizeH="0" dirty="0" smtClean="0">
                <a:ln>
                  <a:noFill/>
                </a:ln>
                <a:solidFill>
                  <a:schemeClr val="tx1"/>
                </a:solidFill>
                <a:effectLst/>
                <a:latin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0114" name="Рисунок 1" descr="C:\Users\User\Desktop\1.jpg"/>
          <p:cNvPicPr>
            <a:picLocks noChangeAspect="1" noChangeArrowheads="1"/>
          </p:cNvPicPr>
          <p:nvPr/>
        </p:nvPicPr>
        <p:blipFill>
          <a:blip r:embed="rId2" cstate="print"/>
          <a:srcRect/>
          <a:stretch>
            <a:fillRect/>
          </a:stretch>
        </p:blipFill>
        <p:spPr bwMode="auto">
          <a:xfrm>
            <a:off x="285720" y="1142984"/>
            <a:ext cx="1912602" cy="1143008"/>
          </a:xfrm>
          <a:prstGeom prst="rect">
            <a:avLst/>
          </a:prstGeom>
          <a:noFill/>
          <a:ln w="9525">
            <a:noFill/>
            <a:miter lim="800000"/>
            <a:headEnd/>
            <a:tailEnd/>
          </a:ln>
        </p:spPr>
      </p:pic>
      <p:pic>
        <p:nvPicPr>
          <p:cNvPr id="90115" name="Рисунок 2" descr="C:\Users\User\Desktop\8.jpg"/>
          <p:cNvPicPr>
            <a:picLocks noChangeAspect="1" noChangeArrowheads="1"/>
          </p:cNvPicPr>
          <p:nvPr/>
        </p:nvPicPr>
        <p:blipFill>
          <a:blip r:embed="rId3" cstate="print"/>
          <a:srcRect/>
          <a:stretch>
            <a:fillRect/>
          </a:stretch>
        </p:blipFill>
        <p:spPr bwMode="auto">
          <a:xfrm>
            <a:off x="285720" y="2428868"/>
            <a:ext cx="1882777" cy="1071570"/>
          </a:xfrm>
          <a:prstGeom prst="rect">
            <a:avLst/>
          </a:prstGeom>
          <a:noFill/>
          <a:ln w="9525">
            <a:noFill/>
            <a:miter lim="800000"/>
            <a:headEnd/>
            <a:tailEnd/>
          </a:ln>
        </p:spPr>
      </p:pic>
      <p:pic>
        <p:nvPicPr>
          <p:cNvPr id="90116" name="Рисунок 3" descr="C:\Users\User\Desktop\2.jpg"/>
          <p:cNvPicPr>
            <a:picLocks noChangeAspect="1" noChangeArrowheads="1"/>
          </p:cNvPicPr>
          <p:nvPr/>
        </p:nvPicPr>
        <p:blipFill>
          <a:blip r:embed="rId4" cstate="print"/>
          <a:srcRect/>
          <a:stretch>
            <a:fillRect/>
          </a:stretch>
        </p:blipFill>
        <p:spPr bwMode="auto">
          <a:xfrm>
            <a:off x="285720" y="3714752"/>
            <a:ext cx="1857388" cy="1143008"/>
          </a:xfrm>
          <a:prstGeom prst="rect">
            <a:avLst/>
          </a:prstGeom>
          <a:noFill/>
          <a:ln w="9525">
            <a:noFill/>
            <a:miter lim="800000"/>
            <a:headEnd/>
            <a:tailEnd/>
          </a:ln>
        </p:spPr>
      </p:pic>
      <p:pic>
        <p:nvPicPr>
          <p:cNvPr id="90117" name="Рисунок 4" descr="C:\Users\User\Desktop\20.jpg"/>
          <p:cNvPicPr>
            <a:picLocks noChangeAspect="1" noChangeArrowheads="1"/>
          </p:cNvPicPr>
          <p:nvPr/>
        </p:nvPicPr>
        <p:blipFill>
          <a:blip r:embed="rId5"/>
          <a:srcRect/>
          <a:stretch>
            <a:fillRect/>
          </a:stretch>
        </p:blipFill>
        <p:spPr bwMode="auto">
          <a:xfrm>
            <a:off x="357158" y="5143512"/>
            <a:ext cx="1857388" cy="1228726"/>
          </a:xfrm>
          <a:prstGeom prst="rect">
            <a:avLst/>
          </a:prstGeom>
          <a:noFill/>
          <a:ln w="9525">
            <a:noFill/>
            <a:miter lim="800000"/>
            <a:headEnd/>
            <a:tailEnd/>
          </a:ln>
        </p:spPr>
      </p:pic>
      <p:sp>
        <p:nvSpPr>
          <p:cNvPr id="90118" name="AutoShape 6"/>
          <p:cNvSpPr>
            <a:spLocks noChangeArrowheads="1"/>
          </p:cNvSpPr>
          <p:nvPr/>
        </p:nvSpPr>
        <p:spPr bwMode="auto">
          <a:xfrm>
            <a:off x="3071802" y="1214422"/>
            <a:ext cx="5365750" cy="642942"/>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ru-RU" sz="1400" b="1" dirty="0" smtClean="0">
                <a:latin typeface="Times New Roman" pitchFamily="18" charset="0"/>
                <a:cs typeface="Arial" pitchFamily="34" charset="0"/>
              </a:rPr>
              <a:t>БЮДЖЕТНОМ ПОСЛАНИИ                                                          ПРЕЗИДЕНТА  РОССИЙСКОЙ ФЕДЕРАЦИИ</a:t>
            </a:r>
            <a:endParaRPr lang="ru-RU" sz="1400" dirty="0" smtClean="0">
              <a:latin typeface="Arial" pitchFamily="34" charset="0"/>
              <a:cs typeface="Arial" pitchFamily="34" charset="0"/>
            </a:endParaRPr>
          </a:p>
        </p:txBody>
      </p:sp>
      <p:sp>
        <p:nvSpPr>
          <p:cNvPr id="90119" name="AutoShape 7"/>
          <p:cNvSpPr>
            <a:spLocks noChangeArrowheads="1"/>
          </p:cNvSpPr>
          <p:nvPr/>
        </p:nvSpPr>
        <p:spPr bwMode="auto">
          <a:xfrm>
            <a:off x="3143240" y="2500306"/>
            <a:ext cx="5365750" cy="673100"/>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ПРОГНОЗЕ СОЦИАЛЬНО-ЭКОНОМИЧЕСКОГО РАЗВИТИЯ ГОРОДСКОГО ОКРУГА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20" name="AutoShape 8"/>
          <p:cNvSpPr>
            <a:spLocks noChangeArrowheads="1"/>
          </p:cNvSpPr>
          <p:nvPr/>
        </p:nvSpPr>
        <p:spPr bwMode="auto">
          <a:xfrm>
            <a:off x="3143240" y="3929066"/>
            <a:ext cx="5365750" cy="661987"/>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ОСНОВНЫХ НАПРАВЛЕНИЯХ                                           БЮДЖЕТНОЙ И НАЛОГОВОЙ ПОЛИТИКИ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8"/>
          <p:cNvSpPr>
            <a:spLocks noChangeArrowheads="1"/>
          </p:cNvSpPr>
          <p:nvPr/>
        </p:nvSpPr>
        <p:spPr bwMode="auto">
          <a:xfrm>
            <a:off x="3143240" y="5357826"/>
            <a:ext cx="5365750" cy="661987"/>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МУНИЦИПАЛЬНЫХ ПРОГРАММАХ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89" name="AutoShape 1"/>
          <p:cNvSpPr>
            <a:spLocks noChangeArrowheads="1"/>
          </p:cNvSpPr>
          <p:nvPr/>
        </p:nvSpPr>
        <p:spPr bwMode="auto">
          <a:xfrm>
            <a:off x="142844" y="142852"/>
            <a:ext cx="8642350" cy="863600"/>
          </a:xfrm>
          <a:prstGeom prst="roundRect">
            <a:avLst>
              <a:gd name="adj" fmla="val 16667"/>
            </a:avLst>
          </a:prstGeom>
          <a:solidFill>
            <a:schemeClr val="accent4">
              <a:lumMod val="40000"/>
              <a:lumOff val="60000"/>
            </a:schemeClr>
          </a:soli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400" b="1" i="0" u="none" strike="noStrike" cap="none" normalizeH="0" baseline="0" smtClean="0">
                <a:ln>
                  <a:noFill/>
                </a:ln>
                <a:solidFill>
                  <a:srgbClr val="5F497A"/>
                </a:solidFill>
                <a:effectLst/>
                <a:latin typeface="Times New Roman" pitchFamily="18" charset="0"/>
                <a:cs typeface="Arial" pitchFamily="34" charset="0"/>
              </a:rPr>
              <a:t>БЮДЖЕТНЫЙ ПРОЦЕСС</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smtClean="0">
                <a:ln>
                  <a:noFill/>
                </a:ln>
                <a:solidFill>
                  <a:srgbClr val="5F497A"/>
                </a:solidFill>
                <a:effectLst/>
                <a:latin typeface="Times New Roman" pitchFamily="18" charset="0"/>
                <a:cs typeface="Arial" pitchFamily="34" charset="0"/>
              </a:rPr>
              <a:t>ежегодное формирование и исполнение</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094" name="AutoShape 6"/>
          <p:cNvSpPr>
            <a:spLocks noChangeArrowheads="1"/>
          </p:cNvSpPr>
          <p:nvPr/>
        </p:nvSpPr>
        <p:spPr bwMode="auto">
          <a:xfrm>
            <a:off x="0" y="2857496"/>
            <a:ext cx="164782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Составление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0" name="AutoShape 2"/>
          <p:cNvSpPr>
            <a:spLocks noChangeArrowheads="1"/>
          </p:cNvSpPr>
          <p:nvPr/>
        </p:nvSpPr>
        <p:spPr bwMode="auto">
          <a:xfrm>
            <a:off x="1785918" y="2857496"/>
            <a:ext cx="171767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Рассмотрение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3" name="AutoShape 5"/>
          <p:cNvSpPr>
            <a:spLocks noChangeArrowheads="1"/>
          </p:cNvSpPr>
          <p:nvPr/>
        </p:nvSpPr>
        <p:spPr bwMode="auto">
          <a:xfrm>
            <a:off x="3786182" y="2857496"/>
            <a:ext cx="1727200"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Утверждение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1" name="AutoShape 3"/>
          <p:cNvSpPr>
            <a:spLocks noChangeArrowheads="1"/>
          </p:cNvSpPr>
          <p:nvPr/>
        </p:nvSpPr>
        <p:spPr bwMode="auto">
          <a:xfrm>
            <a:off x="5643570" y="2857496"/>
            <a:ext cx="168592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Исполнение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2" name="AutoShape 4"/>
          <p:cNvSpPr>
            <a:spLocks noChangeArrowheads="1"/>
          </p:cNvSpPr>
          <p:nvPr/>
        </p:nvSpPr>
        <p:spPr bwMode="auto">
          <a:xfrm>
            <a:off x="7286644" y="2857496"/>
            <a:ext cx="1716088"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5. Рассмотрение и утверждение отчета об исполнении местного бюджета</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100" name="AutoShape 12"/>
          <p:cNvSpPr>
            <a:spLocks noChangeShapeType="1"/>
          </p:cNvSpPr>
          <p:nvPr/>
        </p:nvSpPr>
        <p:spPr bwMode="auto">
          <a:xfrm flipH="1">
            <a:off x="785786" y="2000240"/>
            <a:ext cx="1085850" cy="7239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9" name="AutoShape 11"/>
          <p:cNvSpPr>
            <a:spLocks noChangeShapeType="1"/>
          </p:cNvSpPr>
          <p:nvPr/>
        </p:nvSpPr>
        <p:spPr bwMode="auto">
          <a:xfrm flipH="1">
            <a:off x="2928926" y="2000240"/>
            <a:ext cx="220662"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8" name="AutoShape 10"/>
          <p:cNvSpPr>
            <a:spLocks noChangeShapeType="1"/>
          </p:cNvSpPr>
          <p:nvPr/>
        </p:nvSpPr>
        <p:spPr bwMode="auto">
          <a:xfrm>
            <a:off x="4572000" y="2000240"/>
            <a:ext cx="180975"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7" name="AutoShape 9"/>
          <p:cNvSpPr>
            <a:spLocks noChangeShapeType="1"/>
          </p:cNvSpPr>
          <p:nvPr/>
        </p:nvSpPr>
        <p:spPr bwMode="auto">
          <a:xfrm>
            <a:off x="6072198" y="2000240"/>
            <a:ext cx="401637"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6" name="AutoShape 8"/>
          <p:cNvSpPr>
            <a:spLocks noChangeShapeType="1"/>
          </p:cNvSpPr>
          <p:nvPr/>
        </p:nvSpPr>
        <p:spPr bwMode="auto">
          <a:xfrm>
            <a:off x="7143768" y="1928802"/>
            <a:ext cx="1004888" cy="77311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5" name="AutoShape 7"/>
          <p:cNvSpPr>
            <a:spLocks noChangeShapeType="1"/>
          </p:cNvSpPr>
          <p:nvPr/>
        </p:nvSpPr>
        <p:spPr bwMode="auto">
          <a:xfrm flipV="1">
            <a:off x="1357290" y="1785926"/>
            <a:ext cx="5880100" cy="508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9101" name="Rectangle 13"/>
          <p:cNvSpPr>
            <a:spLocks noChangeArrowheads="1"/>
          </p:cNvSpPr>
          <p:nvPr/>
        </p:nvSpPr>
        <p:spPr bwMode="auto">
          <a:xfrm>
            <a:off x="357158" y="1285860"/>
            <a:ext cx="835824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dirty="0" smtClean="0">
                <a:ln>
                  <a:noFill/>
                </a:ln>
                <a:solidFill>
                  <a:schemeClr val="accent4">
                    <a:lumMod val="75000"/>
                  </a:schemeClr>
                </a:solidFill>
                <a:latin typeface="Times New Roman" pitchFamily="18" charset="0"/>
                <a:ea typeface="Times New Roman" pitchFamily="18" charset="0"/>
                <a:cs typeface="Times New Roman" pitchFamily="18" charset="0"/>
              </a:rPr>
              <a:t>ЭТАПЫ БЮДЖЕТНОГО ПРОЦЕССА</a:t>
            </a:r>
            <a:endParaRPr kumimoji="0" lang="ru-RU" sz="900" b="0" i="0" u="none" strike="noStrike" cap="none" normalizeH="0" baseline="0" dirty="0" smtClean="0">
              <a:ln>
                <a:noFill/>
              </a:ln>
              <a:solidFill>
                <a:schemeClr val="accent4">
                  <a:lumMod val="75000"/>
                </a:schemeClr>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89102"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3525"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3525" algn="l"/>
              </a:tabLst>
            </a:pPr>
            <a:r>
              <a:rPr kumimoji="0" lang="ru-RU" sz="26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3525"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108" name="Rectangle 2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0" y="0"/>
            <a:ext cx="9001156" cy="75405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tab pos="539750" algn="l"/>
              </a:tabLst>
            </a:pPr>
            <a:r>
              <a:rPr kumimoji="0" lang="ru-RU" sz="1400" b="1" i="1"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Основные направления бюджетной и налоговой политики на</a:t>
            </a:r>
            <a:r>
              <a:rPr kumimoji="0" lang="ru-RU" sz="1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a:t>
            </a:r>
            <a:endParaRPr kumimoji="0" lang="ru-RU" sz="14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400" b="1" i="1"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территории городского округа Верхний Тагил на 2022 год и  плановый период 2023 и 2024 годов</a:t>
            </a: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algn="just"/>
            <a:r>
              <a:rPr lang="ru-RU" sz="1100" dirty="0" smtClean="0">
                <a:latin typeface="Times New Roman" pitchFamily="18" charset="0"/>
                <a:cs typeface="Times New Roman" pitchFamily="18" charset="0"/>
              </a:rPr>
              <a:t>        Основные направления бюджетной и  налоговой политики городского округа Верхний Тагил на 2022 год и на плановый период 2023 и 2024 годов (далее – Основные направления) разработаны,  с учетом положений Указов Президента Российской Федерации от 7 мая 2018 года № 204 «О национальных целях и стратегических задачах развития Российской Федерации на период до 2024 года» и от 21 июля 2020 года № 474 «О национальных целях развития Российской Федерации на период до 2030 года», в соответствии со статьей 15 Положения о бюджетном процессе в городском округе Верхний Тагил, утвержденного решением Думы городского округа Верхний Тагил от 19.06.2014 года   № 28/2.</a:t>
            </a:r>
          </a:p>
          <a:p>
            <a:pPr algn="just"/>
            <a:r>
              <a:rPr lang="ru-RU" sz="1100" dirty="0" smtClean="0">
                <a:latin typeface="Times New Roman" pitchFamily="18" charset="0"/>
                <a:cs typeface="Times New Roman" pitchFamily="18" charset="0"/>
              </a:rPr>
              <a:t>        При подготовке Основных направлений  были учтены положения Стратегии социально-экономического развития городского округа Верхний Тагил на период до 2030 года, утвержденные решением Думы городского округа  Верхний Тагил от 14.12.2018г. № 27/3.</a:t>
            </a:r>
          </a:p>
          <a:p>
            <a:pPr algn="just"/>
            <a:endParaRPr lang="ru-RU" sz="1100" dirty="0" smtClean="0">
              <a:latin typeface="Times New Roman" pitchFamily="18" charset="0"/>
              <a:cs typeface="Times New Roman"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2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Основные направления налоговой политики городского округа Верхний Тагил на 2022 год и плановый </a:t>
            </a:r>
            <a:endParaRPr kumimoji="0" lang="ru-RU" sz="12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2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период 2023 и 2024 годов</a:t>
            </a:r>
          </a:p>
          <a:p>
            <a:pPr algn="just"/>
            <a:r>
              <a:rPr lang="ru-RU" sz="1100" dirty="0" smtClean="0">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       В 2021 году в условиях распространения новой </a:t>
            </a:r>
            <a:r>
              <a:rPr lang="ru-RU" sz="1100" dirty="0" err="1" smtClean="0">
                <a:latin typeface="Times New Roman" pitchFamily="18" charset="0"/>
                <a:cs typeface="Times New Roman" pitchFamily="18" charset="0"/>
              </a:rPr>
              <a:t>коронавирусной</a:t>
            </a:r>
            <a:r>
              <a:rPr lang="ru-RU" sz="1100" dirty="0" smtClean="0">
                <a:latin typeface="Times New Roman" pitchFamily="18" charset="0"/>
                <a:cs typeface="Times New Roman" pitchFamily="18" charset="0"/>
              </a:rPr>
              <a:t> инфекции в Свердловской области были приняты первоочередные меры, в том числе направленные на поддержку наиболее пострадавших отраслей экономики Свердловской области, включая меры в сфере налогов.</a:t>
            </a:r>
          </a:p>
          <a:p>
            <a:pPr algn="just" hangingPunct="0"/>
            <a:r>
              <a:rPr lang="ru-RU" sz="1100" dirty="0" smtClean="0">
                <a:latin typeface="Times New Roman" pitchFamily="18" charset="0"/>
                <a:cs typeface="Times New Roman" pitchFamily="18" charset="0"/>
              </a:rPr>
              <a:t>С учетом задач, поставленных Президентом Российской Федерации, приоритетов областной налоговой политики, ключевым ориентиром налоговой политики городского округа Верхний Тагил является сохранение стабильных налоговых условий, повышение эффективности применения стимулирующих налоговых мер. </a:t>
            </a:r>
          </a:p>
          <a:p>
            <a:pPr algn="just" hangingPunct="0"/>
            <a:r>
              <a:rPr lang="ru-RU" sz="1100" dirty="0" smtClean="0">
                <a:latin typeface="Times New Roman" pitchFamily="18" charset="0"/>
                <a:cs typeface="Times New Roman" pitchFamily="18" charset="0"/>
              </a:rPr>
              <a:t>      Основной задачей налоговой политики городского округа  Верхний Тагил является содействие достижению приоритетов социально-экономического развития, создание благоприятных условий для осуществления предпринимательской и инвестиционной деятельности как основных источников наполняемости бюджета городского округа  Верхний Тагил доходами. </a:t>
            </a:r>
          </a:p>
          <a:p>
            <a:pPr algn="just"/>
            <a:r>
              <a:rPr lang="ru-RU" sz="1100" dirty="0" smtClean="0">
                <a:latin typeface="Times New Roman" pitchFamily="18" charset="0"/>
                <a:cs typeface="Times New Roman" pitchFamily="18" charset="0"/>
              </a:rPr>
              <a:t>       Основными  направлениями налоговой политики на 2022-2024 годы являются:</a:t>
            </a:r>
          </a:p>
          <a:p>
            <a:pPr algn="just"/>
            <a:r>
              <a:rPr lang="ru-RU" sz="1100" dirty="0" smtClean="0">
                <a:latin typeface="Times New Roman" pitchFamily="18" charset="0"/>
                <a:cs typeface="Times New Roman" pitchFamily="18" charset="0"/>
              </a:rPr>
              <a:t>1) в целях обеспечения комфортных экономических условий ведения предпринимательской деятельности совершенствование налогового законодательства;</a:t>
            </a:r>
          </a:p>
          <a:p>
            <a:pPr algn="just"/>
            <a:r>
              <a:rPr lang="ru-RU" sz="1100" dirty="0" smtClean="0">
                <a:latin typeface="Times New Roman" pitchFamily="18" charset="0"/>
                <a:cs typeface="Times New Roman" pitchFamily="18" charset="0"/>
              </a:rPr>
              <a:t>2) реализация эффективной, сбалансированной налоговой политики, обеспечивающей бюджетную, экономическую и социальную эффективность применения налоговых льгот, а также достижение конкретных показателей, на которые предоставленные льготы оказывают влияние;</a:t>
            </a:r>
          </a:p>
          <a:p>
            <a:pPr algn="just"/>
            <a:r>
              <a:rPr lang="ru-RU" sz="1100" dirty="0" smtClean="0">
                <a:latin typeface="Times New Roman" pitchFamily="18" charset="0"/>
                <a:cs typeface="Times New Roman" pitchFamily="18" charset="0"/>
              </a:rPr>
              <a:t>3) повышение уровня ответственности главных администраторов доходов бюджета городского округа  Верхний Тагил за качественное планирование и выполнение плановых назначений по доходам, урегулирование и снижение задолженности по обязательным платежам, обеспечение рационального и эффективного использования муниципального имущества;</a:t>
            </a:r>
          </a:p>
          <a:p>
            <a:pPr algn="just"/>
            <a:r>
              <a:rPr lang="ru-RU" sz="1100" dirty="0" smtClean="0">
                <a:latin typeface="Times New Roman" pitchFamily="18" charset="0"/>
                <a:cs typeface="Times New Roman" pitchFamily="18" charset="0"/>
              </a:rPr>
              <a:t>4) развитие предпринимательской и инвестиционной деятельности.</a:t>
            </a:r>
          </a:p>
          <a:p>
            <a:pPr algn="just"/>
            <a:r>
              <a:rPr lang="ru-RU" sz="1100" dirty="0" smtClean="0">
                <a:latin typeface="Times New Roman" pitchFamily="18" charset="0"/>
                <a:cs typeface="Times New Roman" pitchFamily="18" charset="0"/>
              </a:rPr>
              <a:t>        Одним из  принципов эффективной и сбалансированной налоговой политики является проведение ежегодной оценки эффективности налоговых льгот и преференций, установленных решениями Думы городского округа Верхний Тагил.</a:t>
            </a:r>
          </a:p>
          <a:p>
            <a:pPr algn="just"/>
            <a:r>
              <a:rPr lang="ru-RU" sz="1100" dirty="0" smtClean="0">
                <a:latin typeface="Times New Roman" pitchFamily="18" charset="0"/>
                <a:cs typeface="Times New Roman" pitchFamily="18" charset="0"/>
              </a:rPr>
              <a:t>        При реализации налоговой политики в 2022–2024 годах в части системы управления налоговыми расходами обязательным требованием является соблюдение единых подходов к оценке эффективности налоговых расходов и распределение планируемых к установлению (пролонгации) налоговых льгот и преференций (налоговых расходов) по соответствующим нормативно-правовым актам городского округа Верхний Тагил.</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 </a:t>
            </a:r>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0" y="0"/>
            <a:ext cx="8858280" cy="8771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1100" b="1"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5397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594" name="Rectangle 2"/>
          <p:cNvSpPr>
            <a:spLocks noChangeArrowheads="1"/>
          </p:cNvSpPr>
          <p:nvPr/>
        </p:nvSpPr>
        <p:spPr bwMode="auto">
          <a:xfrm>
            <a:off x="1" y="1"/>
            <a:ext cx="9001155"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algn="just"/>
            <a:r>
              <a:rPr lang="ru-RU" sz="1100" dirty="0" smtClean="0">
                <a:latin typeface="Times New Roman" pitchFamily="18" charset="0"/>
                <a:cs typeface="Times New Roman" pitchFamily="18" charset="0"/>
              </a:rPr>
              <a:t>        Кроме того,  необходимо продолжить осуществление ряда следующих мероприятий: по сохранению, укреплению, развитию налогового потенциала путем совершенствования механизмов взаимодействия органов местного самоуправления городского округа Верхний Тагил и территориальных органов федеральных органов государственной власти в части качественного администрирования доходных источников бюджета городского округа Верхний Тагил и повышения уровня их собираемости, легализации налоговой базы, включая легализацию «теневой» заработной платы; по выявлению неучтенных объектов недвижимости, уточнению сведений о правообладателях, стоимости и другой информации, влияющей на полноту и своевременность налогообложения юридических и физических лиц имущественными налогами; по оптимизации налоговых льгот и преференций по местным налогам по результатам проведенной оценки их эффективности (при необходимости); по снижению дебиторской задолженности по налоговым и неналоговым доходам в бюджет городского округа Верхний Тагил; по проведению анализа возможностей увеличения поступлений доходов от использования муниципального имущества путем проведения инвентаризации имущества, выявления неиспользуемого (бесхозного) имущества и установления мер по перепрофилированию, продаже или предоставлению в аренду; по осуществлению муниципального земельного контроля.</a:t>
            </a:r>
            <a:endParaRPr lang="ru-RU" sz="1100" dirty="0">
              <a:latin typeface="Times New Roman" pitchFamily="18" charset="0"/>
              <a:cs typeface="Times New Roman" pitchFamily="18" charset="0"/>
            </a:endParaRPr>
          </a:p>
        </p:txBody>
      </p:sp>
      <p:sp>
        <p:nvSpPr>
          <p:cNvPr id="7" name="TextBox 6"/>
          <p:cNvSpPr txBox="1"/>
          <p:nvPr/>
        </p:nvSpPr>
        <p:spPr>
          <a:xfrm>
            <a:off x="1357290" y="3000372"/>
            <a:ext cx="1714512" cy="369332"/>
          </a:xfrm>
          <a:prstGeom prst="rect">
            <a:avLst/>
          </a:prstGeom>
          <a:noFill/>
        </p:spPr>
        <p:txBody>
          <a:bodyPr wrap="square" rtlCol="0">
            <a:spAutoFit/>
          </a:bodyPr>
          <a:lstStyle/>
          <a:p>
            <a:endParaRPr lang="ru-RU" dirty="0"/>
          </a:p>
        </p:txBody>
      </p:sp>
      <p:sp>
        <p:nvSpPr>
          <p:cNvPr id="9" name="Прямоугольник 8"/>
          <p:cNvSpPr/>
          <p:nvPr/>
        </p:nvSpPr>
        <p:spPr>
          <a:xfrm>
            <a:off x="214282" y="2143116"/>
            <a:ext cx="8643998" cy="4708981"/>
          </a:xfrm>
          <a:prstGeom prst="rect">
            <a:avLst/>
          </a:prstGeom>
        </p:spPr>
        <p:txBody>
          <a:bodyPr wrap="square">
            <a:spAutoFit/>
          </a:bodyPr>
          <a:lstStyle/>
          <a:p>
            <a:pPr lvl="0" indent="342900" algn="ctr" fontAlgn="base">
              <a:spcBef>
                <a:spcPct val="0"/>
              </a:spcBef>
              <a:spcAft>
                <a:spcPct val="0"/>
              </a:spcAft>
            </a:pPr>
            <a:r>
              <a:rPr lang="ru-RU" sz="1400" b="1" dirty="0" smtClean="0">
                <a:solidFill>
                  <a:schemeClr val="accent4">
                    <a:lumMod val="75000"/>
                  </a:schemeClr>
                </a:solidFill>
                <a:latin typeface="Times New Roman" pitchFamily="18" charset="0"/>
                <a:ea typeface="Calibri" pitchFamily="34" charset="0"/>
                <a:cs typeface="Times New Roman" pitchFamily="18" charset="0"/>
              </a:rPr>
              <a:t>Подходы к формированию налоговых доходов бюджета городского округа Верхний Тагил</a:t>
            </a:r>
          </a:p>
          <a:p>
            <a:pPr algn="just"/>
            <a:r>
              <a:rPr lang="ru-RU" sz="1100" b="1" dirty="0" smtClean="0">
                <a:latin typeface="Times New Roman" pitchFamily="18" charset="0"/>
                <a:cs typeface="Times New Roman" pitchFamily="18" charset="0"/>
              </a:rPr>
              <a:t>       1.Налог на доходы физических лиц</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В доходы бюджета городского округа  Верхний Тагил налог на доходы физических лиц в 2022 году будет зачисляться по нормативу 87 процентов, в том числе: 15 процентов - норматив отчислений в бюджеты городских округов в соответствии с Бюджетным кодексом</a:t>
            </a:r>
            <a:r>
              <a:rPr lang="ru-RU" sz="1100" u="sng"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Российской Федерации; 1 процент - единый норматив отчислений в соответствии с Законом Свердловской области от 26 декабря 2011 года № 128-ОЗ «Об установлении единых нормативов отчислений в бюджеты муниципальных образований, расположенных на территории Свердловской области, от налога на доходы физических лиц и налога, взимаемого в связи с применением упрощенной системы налогообложения, подлежащих зачислению в областной бюджет»; 71 процента - дополнительный норматив, которым заменена дотация из областного бюджета на выравнивание бюджетной обеспеченности городских округов (проект Закона Свердловской области об областном бюджете на 2022 год и плановый период 2023 и 2024 годов).</a:t>
            </a:r>
          </a:p>
          <a:p>
            <a:pPr algn="just"/>
            <a:r>
              <a:rPr lang="ru-RU" sz="1100" b="1" dirty="0" smtClean="0">
                <a:latin typeface="Times New Roman" pitchFamily="18" charset="0"/>
                <a:cs typeface="Times New Roman" pitchFamily="18" charset="0"/>
              </a:rPr>
              <a:t>      2.Акцизы по подакцизным товарам (продукции), производимым на территории Российской Федерации.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Поступления акцизов зависят от налоговых ставок, установленных в Налоговом кодексе РФ на соответствующий период, и от нормативов зачисления, установленных законодательством федерального и регионального уровня. Дифференцированный норматив зачисления доходов от  акцизов на нефтепродукты на 2022-2024 годы установлен в размере 0,08174%. </a:t>
            </a:r>
          </a:p>
          <a:p>
            <a:pPr algn="just"/>
            <a:r>
              <a:rPr lang="ru-RU" sz="1100" b="1" dirty="0" smtClean="0">
                <a:latin typeface="Times New Roman" pitchFamily="18" charset="0"/>
                <a:cs typeface="Times New Roman" pitchFamily="18" charset="0"/>
              </a:rPr>
              <a:t>      3.Налог, взимаемый в связи с применением патентной системы налогообложения.</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Норматив зачислений налога, взимаемого в связи с применением патентной системы налогообложения, в доходы  бюджета городского округа составляет 100%.</a:t>
            </a:r>
          </a:p>
          <a:p>
            <a:pPr algn="just"/>
            <a:r>
              <a:rPr lang="ru-RU" sz="1100" b="1" dirty="0" smtClean="0">
                <a:latin typeface="Times New Roman" pitchFamily="18" charset="0"/>
                <a:cs typeface="Times New Roman" pitchFamily="18" charset="0"/>
              </a:rPr>
              <a:t>      4.Налог, взимаемый в связи с применением упрощенной системы налогообложения.</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Дифференцированный норматив отчислений налога, взимаемого в связи с применением упрощенной системы налогообложения, в доходы бюджета городского округа Верхний Тагил составляет 65,1%.</a:t>
            </a:r>
          </a:p>
          <a:p>
            <a:pPr algn="just"/>
            <a:r>
              <a:rPr lang="ru-RU" sz="1100" dirty="0" smtClean="0">
                <a:latin typeface="Times New Roman" pitchFamily="18" charset="0"/>
                <a:cs typeface="Times New Roman" pitchFamily="18" charset="0"/>
              </a:rPr>
              <a:t>В плановом периоде темп роста поступлений налога, взимаемого в связи с применением упрощенной системы налогообложения в доходы бюджета городского округа Верхний Тагил  планируется  в размере:  в 2022 году – 1,091%, в 2023 году - 1,073%, в 2024 году – 1,072%.</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lvl="0" indent="342900" algn="just" eaLnBrk="0" fontAlgn="base" hangingPunct="0">
              <a:spcBef>
                <a:spcPct val="0"/>
              </a:spcBef>
              <a:spcAft>
                <a:spcPct val="0"/>
              </a:spcAft>
            </a:pPr>
            <a:endParaRPr lang="ru-RU" sz="1100" b="1" dirty="0" smtClean="0">
              <a:solidFill>
                <a:prstClr val="black"/>
              </a:solidFill>
              <a:latin typeface="Times New Roman" pitchFamily="18" charset="0"/>
              <a:ea typeface="Calibri" pitchFamily="34" charset="0"/>
              <a:cs typeface="Times New Roman" pitchFamily="18" charset="0"/>
            </a:endParaRPr>
          </a:p>
          <a:p>
            <a:pPr lvl="0" indent="342900" algn="just" eaLnBrk="0" fontAlgn="base" hangingPunct="0">
              <a:spcBef>
                <a:spcPct val="0"/>
              </a:spcBef>
              <a:spcAft>
                <a:spcPct val="0"/>
              </a:spcAft>
            </a:pPr>
            <a:endParaRPr lang="ru-RU" sz="1100" dirty="0" smtClean="0">
              <a:solidFill>
                <a:prstClr val="black"/>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7254</TotalTime>
  <Words>6522</Words>
  <Application>Microsoft Office PowerPoint</Application>
  <PresentationFormat>Экран (4:3)</PresentationFormat>
  <Paragraphs>1451</Paragraphs>
  <Slides>42</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42</vt:i4>
      </vt:variant>
    </vt:vector>
  </HeadingPairs>
  <TitlesOfParts>
    <vt:vector size="44" baseType="lpstr">
      <vt:lpstr>Тема Office</vt:lpstr>
      <vt:lpstr>Диаграмма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777</cp:revision>
  <dcterms:created xsi:type="dcterms:W3CDTF">2018-08-27T07:33:06Z</dcterms:created>
  <dcterms:modified xsi:type="dcterms:W3CDTF">2021-12-07T10:57:39Z</dcterms:modified>
</cp:coreProperties>
</file>