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charts/chart17.xml" ContentType="application/vnd.openxmlformats-officedocument.drawingml.char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charts/chart15.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7.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bin" ContentType="application/vnd.ms-office.activeX"/>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activeX/activeX1.xml" ContentType="application/vnd.ms-office.activeX+xml"/>
  <Default Extension="emf" ContentType="image/x-emf"/>
  <Override PartName="/ppt/charts/chart16.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Default Extension="vml" ContentType="application/vnd.openxmlformats-officedocument.vmlDrawing"/>
  <Override PartName="/ppt/charts/chart6.xml" ContentType="application/vnd.openxmlformats-officedocument.drawingml.chart+xml"/>
  <Override PartName="/ppt/charts/chart10.xml" ContentType="application/vnd.openxmlformats-officedocument.drawingml.chart+xml"/>
  <Override PartName="/ppt/embeddings/oleObject1.bin" ContentType="application/vnd.openxmlformats-officedocument.oleObject"/>
  <Override PartName="/ppt/charts/chart4.xml" ContentType="application/vnd.openxmlformats-officedocument.drawingml.chart+xml"/>
  <Override PartName="/ppt/slides/slide8.xml" ContentType="application/vnd.openxmlformats-officedocument.presentationml.slide+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4"/>
  </p:notes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72" r:id="rId14"/>
    <p:sldId id="273" r:id="rId15"/>
    <p:sldId id="274" r:id="rId16"/>
    <p:sldId id="275" r:id="rId17"/>
    <p:sldId id="276" r:id="rId18"/>
    <p:sldId id="277" r:id="rId19"/>
    <p:sldId id="278" r:id="rId20"/>
    <p:sldId id="279" r:id="rId21"/>
    <p:sldId id="280" r:id="rId22"/>
    <p:sldId id="281" r:id="rId23"/>
    <p:sldId id="299" r:id="rId24"/>
    <p:sldId id="282" r:id="rId25"/>
    <p:sldId id="283" r:id="rId26"/>
    <p:sldId id="270" r:id="rId27"/>
    <p:sldId id="271"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5050"/>
    <a:srgbClr val="990000"/>
    <a:srgbClr val="ACA1D3"/>
    <a:srgbClr val="6666FF"/>
    <a:srgbClr val="FFFFCC"/>
    <a:srgbClr val="CCFFFF"/>
    <a:srgbClr val="99CCFF"/>
    <a:srgbClr val="FF7C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463" autoAdjust="0"/>
    <p:restoredTop sz="94717" autoAdjust="0"/>
  </p:normalViewPr>
  <p:slideViewPr>
    <p:cSldViewPr>
      <p:cViewPr varScale="1">
        <p:scale>
          <a:sx n="102" d="100"/>
          <a:sy n="102" d="100"/>
        </p:scale>
        <p:origin x="-24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978C9E23-D4B0-11CE-BF2D-00AA003F40D0}" ax:persistence="persistStorage" r:id="rId1"/>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Microsoft_Office_Excel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_____Microsoft_Office_Excel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_____Microsoft_Office_Excel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_____Microsoft_Office_Excel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_____Microsoft_Office_Excel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_____Microsoft_Office_Excel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_____Microsoft_Office_Excel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_____Microsoft_Office_Excel17.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Office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Office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Microsoft_Office_Excel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Office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_____Microsoft_Office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_____Microsoft_Office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0.20779220779220897"/>
          <c:y val="0.1692913385826787"/>
          <c:w val="0.38528138528138645"/>
          <c:h val="0.70078740157480579"/>
        </c:manualLayout>
      </c:layout>
      <c:pieChart>
        <c:varyColors val="1"/>
        <c:ser>
          <c:idx val="0"/>
          <c:order val="0"/>
          <c:tx>
            <c:strRef>
              <c:f>Sheet1!$A$2</c:f>
              <c:strCache>
                <c:ptCount val="1"/>
                <c:pt idx="0">
                  <c:v>Восток</c:v>
                </c:pt>
              </c:strCache>
            </c:strRef>
          </c:tx>
          <c:spPr>
            <a:solidFill>
              <a:srgbClr val="9999FF"/>
            </a:solidFill>
            <a:ln w="12504">
              <a:solidFill>
                <a:srgbClr val="000000"/>
              </a:solidFill>
              <a:prstDash val="solid"/>
            </a:ln>
          </c:spPr>
          <c:dPt>
            <c:idx val="1"/>
            <c:spPr>
              <a:solidFill>
                <a:srgbClr val="993366"/>
              </a:solidFill>
              <a:ln w="12504">
                <a:solidFill>
                  <a:srgbClr val="000000"/>
                </a:solidFill>
                <a:prstDash val="solid"/>
              </a:ln>
            </c:spPr>
          </c:dPt>
          <c:dPt>
            <c:idx val="2"/>
            <c:spPr>
              <a:solidFill>
                <a:srgbClr val="FFFFCC"/>
              </a:solidFill>
              <a:ln w="12504">
                <a:solidFill>
                  <a:srgbClr val="000000"/>
                </a:solidFill>
                <a:prstDash val="solid"/>
              </a:ln>
              <a:effectLst>
                <a:outerShdw dist="35921" dir="2700000" algn="br">
                  <a:srgbClr val="000000"/>
                </a:outerShdw>
              </a:effectLst>
            </c:spPr>
          </c:dPt>
          <c:dPt>
            <c:idx val="3"/>
            <c:spPr>
              <a:solidFill>
                <a:srgbClr val="CCFFFF"/>
              </a:solidFill>
              <a:ln w="12504">
                <a:solidFill>
                  <a:srgbClr val="000000"/>
                </a:solidFill>
                <a:prstDash val="solid"/>
              </a:ln>
            </c:spPr>
          </c:dPt>
          <c:dPt>
            <c:idx val="4"/>
            <c:spPr>
              <a:solidFill>
                <a:srgbClr val="660066"/>
              </a:solidFill>
              <a:ln w="12504">
                <a:solidFill>
                  <a:srgbClr val="000000"/>
                </a:solidFill>
                <a:prstDash val="solid"/>
              </a:ln>
            </c:spPr>
          </c:dPt>
          <c:dPt>
            <c:idx val="5"/>
            <c:spPr>
              <a:solidFill>
                <a:srgbClr val="FF8080"/>
              </a:solidFill>
              <a:ln w="12504">
                <a:solidFill>
                  <a:srgbClr val="000000"/>
                </a:solidFill>
                <a:prstDash val="solid"/>
              </a:ln>
            </c:spPr>
          </c:dPt>
          <c:dPt>
            <c:idx val="6"/>
            <c:spPr>
              <a:solidFill>
                <a:srgbClr val="0066CC"/>
              </a:solidFill>
              <a:ln w="12504">
                <a:solidFill>
                  <a:srgbClr val="000000"/>
                </a:solidFill>
                <a:prstDash val="solid"/>
              </a:ln>
            </c:spPr>
          </c:dPt>
          <c:dPt>
            <c:idx val="7"/>
            <c:spPr>
              <a:solidFill>
                <a:srgbClr val="CCCCFF"/>
              </a:solidFill>
              <a:ln w="12504">
                <a:solidFill>
                  <a:srgbClr val="000000"/>
                </a:solidFill>
                <a:prstDash val="solid"/>
              </a:ln>
            </c:spPr>
          </c:dPt>
          <c:dLbls>
            <c:dLbl>
              <c:idx val="0"/>
              <c:layout>
                <c:manualLayout>
                  <c:x val="0.16095489872891738"/>
                  <c:y val="-0.14875362922682439"/>
                </c:manualLayout>
              </c:layout>
              <c:tx>
                <c:rich>
                  <a:bodyPr/>
                  <a:lstStyle/>
                  <a:p>
                    <a:pPr>
                      <a:defRPr sz="1181" b="1" i="0" u="none" strike="noStrike" baseline="0">
                        <a:solidFill>
                          <a:srgbClr val="000000"/>
                        </a:solidFill>
                        <a:latin typeface="Times New Roman"/>
                        <a:ea typeface="Times New Roman"/>
                        <a:cs typeface="Times New Roman"/>
                      </a:defRPr>
                    </a:pPr>
                    <a:r>
                      <a:rPr lang="ru-RU" dirty="0"/>
                      <a:t> НДФЛ
 </a:t>
                    </a:r>
                    <a:r>
                      <a:rPr lang="ru-RU" dirty="0" smtClean="0"/>
                      <a:t>152</a:t>
                    </a:r>
                    <a:r>
                      <a:rPr lang="ru-RU" baseline="0" dirty="0" smtClean="0"/>
                      <a:t> 302</a:t>
                    </a:r>
                    <a:r>
                      <a:rPr lang="ru-RU" dirty="0" smtClean="0"/>
                      <a:t> т.р.(22,4%)</a:t>
                    </a:r>
                    <a:endParaRPr lang="ru-RU" dirty="0"/>
                  </a:p>
                </c:rich>
              </c:tx>
              <c:spPr>
                <a:noFill/>
                <a:ln w="25008">
                  <a:noFill/>
                </a:ln>
              </c:spPr>
              <c:dLblPos val="bestFit"/>
            </c:dLbl>
            <c:dLbl>
              <c:idx val="1"/>
              <c:layout>
                <c:manualLayout>
                  <c:x val="0.24367767164204038"/>
                  <c:y val="-0.13044000841263734"/>
                </c:manualLayout>
              </c:layout>
              <c:tx>
                <c:rich>
                  <a:bodyPr/>
                  <a:lstStyle/>
                  <a:p>
                    <a:pPr>
                      <a:defRPr sz="1145" b="1" i="0" u="none" strike="noStrike" baseline="0">
                        <a:solidFill>
                          <a:srgbClr val="000000"/>
                        </a:solidFill>
                        <a:latin typeface="Calibri"/>
                        <a:ea typeface="Calibri"/>
                        <a:cs typeface="Calibri"/>
                      </a:defRPr>
                    </a:pPr>
                    <a:r>
                      <a:rPr lang="ru-RU" sz="1180" b="1" i="0" strike="noStrike" dirty="0">
                        <a:solidFill>
                          <a:srgbClr val="000000"/>
                        </a:solidFill>
                        <a:latin typeface="Times New Roman" pitchFamily="18" charset="0"/>
                        <a:cs typeface="Times New Roman" pitchFamily="18" charset="0"/>
                      </a:rPr>
                      <a:t> Акцизы</a:t>
                    </a:r>
                  </a:p>
                  <a:p>
                    <a:pPr>
                      <a:defRPr sz="1145" b="1" i="0" u="none" strike="noStrike" baseline="0">
                        <a:solidFill>
                          <a:srgbClr val="000000"/>
                        </a:solidFill>
                        <a:latin typeface="Calibri"/>
                        <a:ea typeface="Calibri"/>
                        <a:cs typeface="Calibri"/>
                      </a:defRPr>
                    </a:pPr>
                    <a:r>
                      <a:rPr lang="ru-RU" sz="1180" b="1" i="0" strike="noStrike" dirty="0">
                        <a:solidFill>
                          <a:srgbClr val="000000"/>
                        </a:solidFill>
                        <a:latin typeface="Times New Roman" pitchFamily="18" charset="0"/>
                        <a:cs typeface="Times New Roman" pitchFamily="18" charset="0"/>
                      </a:rPr>
                      <a:t> </a:t>
                    </a:r>
                    <a:r>
                      <a:rPr lang="ru-RU" sz="1180" b="1" i="0" strike="noStrike" dirty="0" smtClean="0">
                        <a:solidFill>
                          <a:srgbClr val="000000"/>
                        </a:solidFill>
                        <a:latin typeface="Times New Roman" pitchFamily="18" charset="0"/>
                        <a:cs typeface="Times New Roman" pitchFamily="18" charset="0"/>
                      </a:rPr>
                      <a:t>12 510 т.р</a:t>
                    </a:r>
                    <a:r>
                      <a:rPr lang="ru-RU" sz="1180" b="1" i="0" strike="noStrike" dirty="0">
                        <a:solidFill>
                          <a:srgbClr val="000000"/>
                        </a:solidFill>
                        <a:latin typeface="Times New Roman" pitchFamily="18" charset="0"/>
                        <a:cs typeface="Times New Roman" pitchFamily="18" charset="0"/>
                      </a:rPr>
                      <a:t>. </a:t>
                    </a:r>
                    <a:r>
                      <a:rPr lang="ru-RU" sz="1180" b="1" i="0" strike="noStrike" dirty="0" smtClean="0">
                        <a:solidFill>
                          <a:srgbClr val="000000"/>
                        </a:solidFill>
                        <a:latin typeface="Times New Roman" pitchFamily="18" charset="0"/>
                        <a:cs typeface="Times New Roman" pitchFamily="18" charset="0"/>
                      </a:rPr>
                      <a:t>(1,8%) </a:t>
                    </a:r>
                    <a:endParaRPr lang="ru-RU" sz="1180" b="1" i="0" strike="noStrike" dirty="0">
                      <a:solidFill>
                        <a:srgbClr val="000000"/>
                      </a:solidFill>
                      <a:latin typeface="Times New Roman" pitchFamily="18" charset="0"/>
                      <a:cs typeface="Times New Roman" pitchFamily="18" charset="0"/>
                    </a:endParaRPr>
                  </a:p>
                  <a:p>
                    <a:pPr>
                      <a:defRPr sz="1145" b="1" i="0" u="none" strike="noStrike" baseline="0">
                        <a:solidFill>
                          <a:srgbClr val="000000"/>
                        </a:solidFill>
                        <a:latin typeface="Calibri"/>
                        <a:ea typeface="Calibri"/>
                        <a:cs typeface="Calibri"/>
                      </a:defRPr>
                    </a:pPr>
                    <a:endParaRPr lang="ru-RU" sz="1180" b="1" i="0" strike="noStrike" dirty="0">
                      <a:solidFill>
                        <a:srgbClr val="000000"/>
                      </a:solidFill>
                      <a:latin typeface="Times New Roman" pitchFamily="18" charset="0"/>
                      <a:cs typeface="Times New Roman" pitchFamily="18" charset="0"/>
                    </a:endParaRPr>
                  </a:p>
                </c:rich>
              </c:tx>
              <c:spPr>
                <a:noFill/>
                <a:ln w="25008">
                  <a:noFill/>
                </a:ln>
              </c:spPr>
              <c:dLblPos val="bestFit"/>
            </c:dLbl>
            <c:dLbl>
              <c:idx val="2"/>
              <c:layout>
                <c:manualLayout>
                  <c:x val="0.2198931720339129"/>
                  <c:y val="-6.5849771933856563E-2"/>
                </c:manualLayout>
              </c:layout>
              <c:tx>
                <c:rich>
                  <a:bodyPr/>
                  <a:lstStyle/>
                  <a:p>
                    <a:pPr>
                      <a:defRPr sz="1181" b="1" i="0" u="none" strike="noStrike" baseline="0">
                        <a:solidFill>
                          <a:srgbClr val="000000"/>
                        </a:solidFill>
                        <a:latin typeface="Times New Roman"/>
                        <a:ea typeface="Times New Roman"/>
                        <a:cs typeface="Times New Roman"/>
                      </a:defRPr>
                    </a:pPr>
                    <a:r>
                      <a:rPr lang="ru-RU" dirty="0"/>
                      <a:t>Налоги на совокупный доход </a:t>
                    </a:r>
                    <a:r>
                      <a:rPr lang="ru-RU" dirty="0" smtClean="0"/>
                      <a:t>16 598 т.р</a:t>
                    </a:r>
                    <a:r>
                      <a:rPr lang="ru-RU" dirty="0"/>
                      <a:t>. </a:t>
                    </a:r>
                    <a:r>
                      <a:rPr lang="ru-RU" dirty="0" smtClean="0"/>
                      <a:t>(2,4%)</a:t>
                    </a:r>
                    <a:endParaRPr lang="ru-RU" dirty="0"/>
                  </a:p>
                </c:rich>
              </c:tx>
              <c:spPr>
                <a:noFill/>
                <a:ln w="25008">
                  <a:noFill/>
                </a:ln>
              </c:spPr>
              <c:dLblPos val="bestFit"/>
            </c:dLbl>
            <c:dLbl>
              <c:idx val="3"/>
              <c:layout>
                <c:manualLayout>
                  <c:x val="0.21686375481087344"/>
                  <c:y val="1.1850259295184884E-2"/>
                </c:manualLayout>
              </c:layout>
              <c:tx>
                <c:rich>
                  <a:bodyPr/>
                  <a:lstStyle/>
                  <a:p>
                    <a:pPr>
                      <a:defRPr sz="1163" b="1" i="0" u="none" strike="noStrike" baseline="0">
                        <a:solidFill>
                          <a:srgbClr val="000000"/>
                        </a:solidFill>
                        <a:latin typeface="Calibri"/>
                        <a:ea typeface="Calibri"/>
                        <a:cs typeface="Calibri"/>
                      </a:defRPr>
                    </a:pPr>
                    <a:r>
                      <a:rPr lang="ru-RU" sz="960" b="1" i="0" strike="noStrike" dirty="0">
                        <a:solidFill>
                          <a:srgbClr val="000000"/>
                        </a:solidFill>
                        <a:latin typeface="Calibri"/>
                        <a:cs typeface="Calibri"/>
                      </a:rPr>
                      <a:t> </a:t>
                    </a:r>
                    <a:r>
                      <a:rPr lang="ru-RU" sz="1180" b="1" i="0" strike="noStrike" dirty="0">
                        <a:solidFill>
                          <a:srgbClr val="000000"/>
                        </a:solidFill>
                        <a:latin typeface="Times New Roman" pitchFamily="18" charset="0"/>
                        <a:cs typeface="Times New Roman" pitchFamily="18" charset="0"/>
                      </a:rPr>
                      <a:t>Нал. на </a:t>
                    </a:r>
                    <a:r>
                      <a:rPr lang="ru-RU" sz="1180" b="1" i="0" strike="noStrike" dirty="0" err="1">
                        <a:solidFill>
                          <a:srgbClr val="000000"/>
                        </a:solidFill>
                        <a:latin typeface="Times New Roman" pitchFamily="18" charset="0"/>
                        <a:cs typeface="Times New Roman" pitchFamily="18" charset="0"/>
                      </a:rPr>
                      <a:t>имущ</a:t>
                    </a:r>
                    <a:r>
                      <a:rPr lang="ru-RU" sz="1180" b="1" i="0" strike="noStrike" dirty="0">
                        <a:solidFill>
                          <a:srgbClr val="000000"/>
                        </a:solidFill>
                        <a:latin typeface="Times New Roman" pitchFamily="18" charset="0"/>
                        <a:cs typeface="Times New Roman" pitchFamily="18" charset="0"/>
                      </a:rPr>
                      <a:t>. </a:t>
                    </a:r>
                    <a:r>
                      <a:rPr lang="ru-RU" sz="1180" b="1" i="0" strike="noStrike" dirty="0" err="1">
                        <a:solidFill>
                          <a:srgbClr val="000000"/>
                        </a:solidFill>
                        <a:latin typeface="Times New Roman" pitchFamily="18" charset="0"/>
                        <a:cs typeface="Times New Roman" pitchFamily="18" charset="0"/>
                      </a:rPr>
                      <a:t>физ</a:t>
                    </a:r>
                    <a:r>
                      <a:rPr lang="ru-RU" sz="1180" b="1" i="0" strike="noStrike" dirty="0">
                        <a:solidFill>
                          <a:srgbClr val="000000"/>
                        </a:solidFill>
                        <a:latin typeface="Times New Roman" pitchFamily="18" charset="0"/>
                        <a:cs typeface="Times New Roman" pitchFamily="18" charset="0"/>
                      </a:rPr>
                      <a:t> лиц</a:t>
                    </a:r>
                  </a:p>
                  <a:p>
                    <a:pPr>
                      <a:defRPr sz="1163" b="1" i="0" u="none" strike="noStrike" baseline="0">
                        <a:solidFill>
                          <a:srgbClr val="000000"/>
                        </a:solidFill>
                        <a:latin typeface="Calibri"/>
                        <a:ea typeface="Calibri"/>
                        <a:cs typeface="Calibri"/>
                      </a:defRPr>
                    </a:pPr>
                    <a:r>
                      <a:rPr lang="ru-RU" sz="1180" b="1" i="0" strike="noStrike" dirty="0">
                        <a:solidFill>
                          <a:srgbClr val="000000"/>
                        </a:solidFill>
                        <a:latin typeface="Times New Roman" pitchFamily="18" charset="0"/>
                        <a:cs typeface="Times New Roman" pitchFamily="18" charset="0"/>
                      </a:rPr>
                      <a:t> </a:t>
                    </a:r>
                    <a:r>
                      <a:rPr lang="ru-RU" sz="1180" b="1" i="0" strike="noStrike" dirty="0" smtClean="0">
                        <a:solidFill>
                          <a:srgbClr val="000000"/>
                        </a:solidFill>
                        <a:latin typeface="Times New Roman" pitchFamily="18" charset="0"/>
                        <a:cs typeface="Times New Roman" pitchFamily="18" charset="0"/>
                      </a:rPr>
                      <a:t>2 500 т.р</a:t>
                    </a:r>
                    <a:r>
                      <a:rPr lang="ru-RU" sz="1180" b="1" i="0" strike="noStrike" dirty="0">
                        <a:solidFill>
                          <a:srgbClr val="000000"/>
                        </a:solidFill>
                        <a:latin typeface="Times New Roman" pitchFamily="18" charset="0"/>
                        <a:cs typeface="Times New Roman" pitchFamily="18" charset="0"/>
                      </a:rPr>
                      <a:t>.(0,4%)</a:t>
                    </a:r>
                  </a:p>
                </c:rich>
              </c:tx>
              <c:spPr>
                <a:noFill/>
                <a:ln w="25008">
                  <a:noFill/>
                </a:ln>
              </c:spPr>
              <c:dLblPos val="bestFit"/>
            </c:dLbl>
            <c:dLbl>
              <c:idx val="4"/>
              <c:layout>
                <c:manualLayout>
                  <c:x val="0.2469026740951529"/>
                  <c:y val="8.9176669856050078E-2"/>
                </c:manualLayout>
              </c:layout>
              <c:tx>
                <c:rich>
                  <a:bodyPr/>
                  <a:lstStyle/>
                  <a:p>
                    <a:pPr>
                      <a:defRPr sz="1163" b="1" i="0" u="none" strike="noStrike" baseline="0">
                        <a:solidFill>
                          <a:srgbClr val="000000"/>
                        </a:solidFill>
                        <a:latin typeface="Calibri"/>
                        <a:ea typeface="Calibri"/>
                        <a:cs typeface="Calibri"/>
                      </a:defRPr>
                    </a:pPr>
                    <a:r>
                      <a:rPr lang="ru-RU" sz="1180" b="1" i="0" strike="noStrike" dirty="0">
                        <a:solidFill>
                          <a:srgbClr val="000000"/>
                        </a:solidFill>
                        <a:latin typeface="Times New Roman" pitchFamily="18" charset="0"/>
                        <a:cs typeface="Times New Roman" pitchFamily="18" charset="0"/>
                      </a:rPr>
                      <a:t> Земельный налог</a:t>
                    </a:r>
                  </a:p>
                  <a:p>
                    <a:pPr>
                      <a:defRPr sz="1163" b="1" i="0" u="none" strike="noStrike" baseline="0">
                        <a:solidFill>
                          <a:srgbClr val="000000"/>
                        </a:solidFill>
                        <a:latin typeface="Calibri"/>
                        <a:ea typeface="Calibri"/>
                        <a:cs typeface="Calibri"/>
                      </a:defRPr>
                    </a:pPr>
                    <a:r>
                      <a:rPr lang="ru-RU" sz="1180" b="1" i="0" strike="noStrike" dirty="0">
                        <a:solidFill>
                          <a:srgbClr val="000000"/>
                        </a:solidFill>
                        <a:latin typeface="Times New Roman" pitchFamily="18" charset="0"/>
                        <a:cs typeface="Times New Roman" pitchFamily="18" charset="0"/>
                      </a:rPr>
                      <a:t> 3 </a:t>
                    </a:r>
                    <a:r>
                      <a:rPr lang="ru-RU" sz="1180" b="1" i="0" strike="noStrike" dirty="0" smtClean="0">
                        <a:solidFill>
                          <a:srgbClr val="000000"/>
                        </a:solidFill>
                        <a:latin typeface="Times New Roman" pitchFamily="18" charset="0"/>
                        <a:cs typeface="Times New Roman" pitchFamily="18" charset="0"/>
                      </a:rPr>
                      <a:t>910 </a:t>
                    </a:r>
                    <a:r>
                      <a:rPr lang="ru-RU" sz="1180" b="1" i="0" strike="noStrike" dirty="0">
                        <a:solidFill>
                          <a:srgbClr val="000000"/>
                        </a:solidFill>
                        <a:latin typeface="Times New Roman" pitchFamily="18" charset="0"/>
                        <a:cs typeface="Times New Roman" pitchFamily="18" charset="0"/>
                      </a:rPr>
                      <a:t>т.р. ( </a:t>
                    </a:r>
                    <a:r>
                      <a:rPr lang="ru-RU" sz="1180" b="1" i="0" strike="noStrike" dirty="0" smtClean="0">
                        <a:solidFill>
                          <a:srgbClr val="000000"/>
                        </a:solidFill>
                        <a:latin typeface="Times New Roman" pitchFamily="18" charset="0"/>
                        <a:cs typeface="Times New Roman" pitchFamily="18" charset="0"/>
                      </a:rPr>
                      <a:t>0,6%)</a:t>
                    </a:r>
                    <a:endParaRPr lang="ru-RU" sz="1180" b="1" i="0" strike="noStrike" dirty="0">
                      <a:solidFill>
                        <a:srgbClr val="000000"/>
                      </a:solidFill>
                      <a:latin typeface="Times New Roman" pitchFamily="18" charset="0"/>
                      <a:cs typeface="Times New Roman" pitchFamily="18" charset="0"/>
                    </a:endParaRPr>
                  </a:p>
                </c:rich>
              </c:tx>
              <c:spPr>
                <a:noFill/>
                <a:ln w="25008">
                  <a:noFill/>
                </a:ln>
              </c:spPr>
              <c:dLblPos val="bestFit"/>
            </c:dLbl>
            <c:dLbl>
              <c:idx val="5"/>
              <c:layout>
                <c:manualLayout>
                  <c:x val="0.18956081471680591"/>
                  <c:y val="0.18104633717761145"/>
                </c:manualLayout>
              </c:layout>
              <c:tx>
                <c:rich>
                  <a:bodyPr/>
                  <a:lstStyle/>
                  <a:p>
                    <a:pPr>
                      <a:defRPr sz="1181" b="1" i="0" u="none" strike="noStrike" baseline="0">
                        <a:solidFill>
                          <a:srgbClr val="000000"/>
                        </a:solidFill>
                        <a:latin typeface="Times New Roman"/>
                        <a:ea typeface="Times New Roman"/>
                        <a:cs typeface="Times New Roman"/>
                      </a:defRPr>
                    </a:pPr>
                    <a:r>
                      <a:rPr lang="ru-RU" dirty="0"/>
                      <a:t> Госпошлина
 </a:t>
                    </a:r>
                    <a:r>
                      <a:rPr lang="ru-RU" dirty="0" smtClean="0"/>
                      <a:t>1 643 т.р</a:t>
                    </a:r>
                    <a:r>
                      <a:rPr lang="ru-RU" dirty="0"/>
                      <a:t>. (</a:t>
                    </a:r>
                    <a:r>
                      <a:rPr lang="ru-RU" dirty="0" smtClean="0"/>
                      <a:t>0,2%)</a:t>
                    </a:r>
                    <a:endParaRPr lang="ru-RU" dirty="0"/>
                  </a:p>
                </c:rich>
              </c:tx>
              <c:spPr>
                <a:noFill/>
                <a:ln w="25008">
                  <a:noFill/>
                </a:ln>
              </c:spPr>
              <c:dLblPos val="bestFit"/>
            </c:dLbl>
            <c:dLbl>
              <c:idx val="6"/>
              <c:layout>
                <c:manualLayout>
                  <c:x val="0.16610657316101568"/>
                  <c:y val="0.24067167251569838"/>
                </c:manualLayout>
              </c:layout>
              <c:tx>
                <c:rich>
                  <a:bodyPr/>
                  <a:lstStyle/>
                  <a:p>
                    <a:pPr>
                      <a:defRPr sz="1181" b="1" i="0" u="none" strike="noStrike" baseline="0">
                        <a:solidFill>
                          <a:srgbClr val="000000"/>
                        </a:solidFill>
                        <a:latin typeface="Times New Roman"/>
                        <a:ea typeface="Times New Roman"/>
                        <a:cs typeface="Times New Roman"/>
                      </a:defRPr>
                    </a:pPr>
                    <a:r>
                      <a:rPr lang="ru-RU" dirty="0"/>
                      <a:t>Неналоговые доходы  
</a:t>
                    </a:r>
                    <a:r>
                      <a:rPr lang="ru-RU" dirty="0" smtClean="0"/>
                      <a:t>52</a:t>
                    </a:r>
                    <a:r>
                      <a:rPr lang="ru-RU" baseline="0" dirty="0" smtClean="0"/>
                      <a:t> 890</a:t>
                    </a:r>
                    <a:r>
                      <a:rPr lang="ru-RU" dirty="0" smtClean="0"/>
                      <a:t> т.р</a:t>
                    </a:r>
                    <a:r>
                      <a:rPr lang="ru-RU" dirty="0"/>
                      <a:t>. </a:t>
                    </a:r>
                    <a:r>
                      <a:rPr lang="ru-RU" dirty="0" smtClean="0"/>
                      <a:t>(7,8%)</a:t>
                    </a:r>
                    <a:endParaRPr lang="ru-RU" dirty="0"/>
                  </a:p>
                </c:rich>
              </c:tx>
              <c:spPr>
                <a:noFill/>
                <a:ln w="25008">
                  <a:noFill/>
                </a:ln>
              </c:spPr>
              <c:dLblPos val="bestFit"/>
            </c:dLbl>
            <c:dLbl>
              <c:idx val="7"/>
              <c:layout>
                <c:manualLayout>
                  <c:x val="-4.9175125296318942E-2"/>
                  <c:y val="0.15511126060771743"/>
                </c:manualLayout>
              </c:layout>
              <c:tx>
                <c:rich>
                  <a:bodyPr/>
                  <a:lstStyle/>
                  <a:p>
                    <a:pPr>
                      <a:defRPr sz="1163" b="1" i="0" u="none" strike="noStrike" baseline="0">
                        <a:solidFill>
                          <a:srgbClr val="000000"/>
                        </a:solidFill>
                        <a:latin typeface="Times New Roman" pitchFamily="18" charset="0"/>
                        <a:ea typeface="Calibri"/>
                        <a:cs typeface="Times New Roman" pitchFamily="18" charset="0"/>
                      </a:defRPr>
                    </a:pPr>
                    <a:r>
                      <a:rPr lang="ru-RU" sz="960" b="1" i="0" strike="noStrike" dirty="0">
                        <a:solidFill>
                          <a:srgbClr val="000000"/>
                        </a:solidFill>
                        <a:latin typeface="Times New Roman" pitchFamily="18" charset="0"/>
                        <a:cs typeface="Times New Roman" pitchFamily="18" charset="0"/>
                      </a:rPr>
                      <a:t> </a:t>
                    </a:r>
                    <a:r>
                      <a:rPr lang="ru-RU" sz="1180" b="1" i="0" strike="noStrike" dirty="0">
                        <a:solidFill>
                          <a:srgbClr val="000000"/>
                        </a:solidFill>
                        <a:latin typeface="Times New Roman" pitchFamily="18" charset="0"/>
                        <a:cs typeface="Times New Roman" pitchFamily="18" charset="0"/>
                      </a:rPr>
                      <a:t>Безвозмездные поступления </a:t>
                    </a:r>
                  </a:p>
                  <a:p>
                    <a:pPr>
                      <a:defRPr sz="1163" b="1" i="0" u="none" strike="noStrike" baseline="0">
                        <a:solidFill>
                          <a:srgbClr val="000000"/>
                        </a:solidFill>
                        <a:latin typeface="Times New Roman" pitchFamily="18" charset="0"/>
                        <a:ea typeface="Calibri"/>
                        <a:cs typeface="Times New Roman" pitchFamily="18" charset="0"/>
                      </a:defRPr>
                    </a:pPr>
                    <a:r>
                      <a:rPr lang="ru-RU" sz="1180" b="1" i="0" strike="noStrike" dirty="0" smtClean="0">
                        <a:solidFill>
                          <a:srgbClr val="000000"/>
                        </a:solidFill>
                        <a:latin typeface="Times New Roman" pitchFamily="18" charset="0"/>
                        <a:cs typeface="Times New Roman" pitchFamily="18" charset="0"/>
                      </a:rPr>
                      <a:t>438 437т</a:t>
                    </a:r>
                    <a:r>
                      <a:rPr lang="ru-RU" sz="1180" b="1" i="0" strike="noStrike" dirty="0">
                        <a:solidFill>
                          <a:srgbClr val="000000"/>
                        </a:solidFill>
                        <a:latin typeface="Times New Roman" pitchFamily="18" charset="0"/>
                        <a:cs typeface="Times New Roman" pitchFamily="18" charset="0"/>
                      </a:rPr>
                      <a:t>. р. </a:t>
                    </a:r>
                    <a:r>
                      <a:rPr lang="ru-RU" sz="1180" b="1" i="0" strike="noStrike" dirty="0" smtClean="0">
                        <a:solidFill>
                          <a:srgbClr val="000000"/>
                        </a:solidFill>
                        <a:latin typeface="Times New Roman" pitchFamily="18" charset="0"/>
                        <a:cs typeface="Times New Roman" pitchFamily="18" charset="0"/>
                      </a:rPr>
                      <a:t>(64,4%)</a:t>
                    </a:r>
                    <a:endParaRPr lang="ru-RU" sz="1180" b="1" i="0" strike="noStrike" dirty="0">
                      <a:solidFill>
                        <a:srgbClr val="000000"/>
                      </a:solidFill>
                      <a:latin typeface="Times New Roman" pitchFamily="18" charset="0"/>
                      <a:cs typeface="Times New Roman" pitchFamily="18" charset="0"/>
                    </a:endParaRPr>
                  </a:p>
                </c:rich>
              </c:tx>
              <c:spPr>
                <a:noFill/>
                <a:ln w="25008">
                  <a:noFill/>
                </a:ln>
              </c:spPr>
              <c:dLblPos val="bestFit"/>
            </c:dLbl>
            <c:numFmt formatCode="0%" sourceLinked="0"/>
            <c:spPr>
              <a:noFill/>
              <a:ln w="25008">
                <a:noFill/>
              </a:ln>
            </c:spPr>
            <c:txPr>
              <a:bodyPr/>
              <a:lstStyle/>
              <a:p>
                <a:pPr>
                  <a:defRPr sz="1181" b="1" i="0" u="none" strike="noStrike" baseline="0">
                    <a:solidFill>
                      <a:srgbClr val="000000"/>
                    </a:solidFill>
                    <a:latin typeface="Calibri"/>
                    <a:ea typeface="Calibri"/>
                    <a:cs typeface="Calibri"/>
                  </a:defRPr>
                </a:pPr>
                <a:endParaRPr lang="ru-RU"/>
              </a:p>
            </c:txPr>
            <c:showVal val="1"/>
            <c:showCatName val="1"/>
            <c:showSerName val="1"/>
            <c:showPercent val="1"/>
            <c:showLeaderLines val="1"/>
          </c:dLbls>
          <c:cat>
            <c:strRef>
              <c:f>Sheet1!$B$1:$I$1</c:f>
              <c:strCache>
                <c:ptCount val="8"/>
                <c:pt idx="0">
                  <c:v>НДФЛ</c:v>
                </c:pt>
                <c:pt idx="1">
                  <c:v>Акцизы</c:v>
                </c:pt>
                <c:pt idx="2">
                  <c:v>Налоги на совокупный дохо</c:v>
                </c:pt>
                <c:pt idx="3">
                  <c:v>Налог на имущество физ. Лиц</c:v>
                </c:pt>
                <c:pt idx="4">
                  <c:v>Земельный налог</c:v>
                </c:pt>
                <c:pt idx="5">
                  <c:v>Госпошлина</c:v>
                </c:pt>
                <c:pt idx="6">
                  <c:v>Неналоговые доходы</c:v>
                </c:pt>
                <c:pt idx="7">
                  <c:v>Безвозмездные поступления</c:v>
                </c:pt>
              </c:strCache>
            </c:strRef>
          </c:cat>
          <c:val>
            <c:numRef>
              <c:f>Sheet1!$B$2:$I$2</c:f>
              <c:numCache>
                <c:formatCode>#,##0</c:formatCode>
                <c:ptCount val="8"/>
                <c:pt idx="0">
                  <c:v>152302</c:v>
                </c:pt>
                <c:pt idx="1">
                  <c:v>12510</c:v>
                </c:pt>
                <c:pt idx="2">
                  <c:v>16598</c:v>
                </c:pt>
                <c:pt idx="3">
                  <c:v>2500</c:v>
                </c:pt>
                <c:pt idx="4">
                  <c:v>3910</c:v>
                </c:pt>
                <c:pt idx="5">
                  <c:v>1643</c:v>
                </c:pt>
                <c:pt idx="6">
                  <c:v>52890</c:v>
                </c:pt>
                <c:pt idx="7">
                  <c:v>438437</c:v>
                </c:pt>
              </c:numCache>
            </c:numRef>
          </c:val>
        </c:ser>
        <c:ser>
          <c:idx val="1"/>
          <c:order val="1"/>
          <c:tx>
            <c:strRef>
              <c:f>Sheet1!$A$3</c:f>
              <c:strCache>
                <c:ptCount val="1"/>
                <c:pt idx="0">
                  <c:v>Запад</c:v>
                </c:pt>
              </c:strCache>
            </c:strRef>
          </c:tx>
          <c:spPr>
            <a:solidFill>
              <a:srgbClr val="993366"/>
            </a:solidFill>
            <a:ln w="12504">
              <a:solidFill>
                <a:srgbClr val="000000"/>
              </a:solidFill>
              <a:prstDash val="solid"/>
            </a:ln>
          </c:spPr>
          <c:dPt>
            <c:idx val="0"/>
            <c:spPr>
              <a:solidFill>
                <a:srgbClr val="9999FF"/>
              </a:solidFill>
              <a:ln w="12504">
                <a:solidFill>
                  <a:srgbClr val="000000"/>
                </a:solidFill>
                <a:prstDash val="solid"/>
              </a:ln>
            </c:spPr>
          </c:dPt>
          <c:dPt>
            <c:idx val="2"/>
            <c:spPr>
              <a:solidFill>
                <a:srgbClr val="FFFFCC"/>
              </a:solidFill>
              <a:ln w="12504">
                <a:solidFill>
                  <a:srgbClr val="000000"/>
                </a:solidFill>
                <a:prstDash val="solid"/>
              </a:ln>
            </c:spPr>
          </c:dPt>
          <c:dPt>
            <c:idx val="3"/>
            <c:spPr>
              <a:solidFill>
                <a:srgbClr val="CCFFFF"/>
              </a:solidFill>
              <a:ln w="12504">
                <a:solidFill>
                  <a:srgbClr val="000000"/>
                </a:solidFill>
                <a:prstDash val="solid"/>
              </a:ln>
            </c:spPr>
          </c:dPt>
          <c:dPt>
            <c:idx val="4"/>
            <c:spPr>
              <a:solidFill>
                <a:srgbClr val="660066"/>
              </a:solidFill>
              <a:ln w="12504">
                <a:solidFill>
                  <a:srgbClr val="000000"/>
                </a:solidFill>
                <a:prstDash val="solid"/>
              </a:ln>
            </c:spPr>
          </c:dPt>
          <c:dPt>
            <c:idx val="5"/>
            <c:spPr>
              <a:solidFill>
                <a:srgbClr val="FF8080"/>
              </a:solidFill>
              <a:ln w="12504">
                <a:solidFill>
                  <a:srgbClr val="000000"/>
                </a:solidFill>
                <a:prstDash val="solid"/>
              </a:ln>
            </c:spPr>
          </c:dPt>
          <c:dPt>
            <c:idx val="6"/>
            <c:spPr>
              <a:solidFill>
                <a:srgbClr val="0066CC"/>
              </a:solidFill>
              <a:ln w="12504">
                <a:solidFill>
                  <a:srgbClr val="000000"/>
                </a:solidFill>
                <a:prstDash val="solid"/>
              </a:ln>
            </c:spPr>
          </c:dPt>
          <c:dPt>
            <c:idx val="7"/>
            <c:spPr>
              <a:solidFill>
                <a:srgbClr val="CCCCFF"/>
              </a:solidFill>
              <a:ln w="12504">
                <a:solidFill>
                  <a:srgbClr val="000000"/>
                </a:solidFill>
                <a:prstDash val="solid"/>
              </a:ln>
            </c:spPr>
          </c:dPt>
          <c:cat>
            <c:strRef>
              <c:f>Sheet1!$B$1:$I$1</c:f>
              <c:strCache>
                <c:ptCount val="8"/>
                <c:pt idx="0">
                  <c:v>НДФЛ</c:v>
                </c:pt>
                <c:pt idx="1">
                  <c:v>Акцизы</c:v>
                </c:pt>
                <c:pt idx="2">
                  <c:v>Налоги на совокупный дохо</c:v>
                </c:pt>
                <c:pt idx="3">
                  <c:v>Налог на имущество физ. Лиц</c:v>
                </c:pt>
                <c:pt idx="4">
                  <c:v>Земельный налог</c:v>
                </c:pt>
                <c:pt idx="5">
                  <c:v>Госпошлина</c:v>
                </c:pt>
                <c:pt idx="6">
                  <c:v>Неналоговые доходы</c:v>
                </c:pt>
                <c:pt idx="7">
                  <c:v>Безвозмездные поступления</c:v>
                </c:pt>
              </c:strCache>
            </c:strRef>
          </c:cat>
          <c:val>
            <c:numRef>
              <c:f>Sheet1!$B$3:$I$3</c:f>
              <c:numCache>
                <c:formatCode>General</c:formatCode>
                <c:ptCount val="8"/>
              </c:numCache>
            </c:numRef>
          </c:val>
        </c:ser>
        <c:ser>
          <c:idx val="2"/>
          <c:order val="2"/>
          <c:tx>
            <c:strRef>
              <c:f>Sheet1!$A$4</c:f>
              <c:strCache>
                <c:ptCount val="1"/>
                <c:pt idx="0">
                  <c:v>Север</c:v>
                </c:pt>
              </c:strCache>
            </c:strRef>
          </c:tx>
          <c:spPr>
            <a:solidFill>
              <a:srgbClr val="FFFFCC"/>
            </a:solidFill>
            <a:ln w="12504">
              <a:solidFill>
                <a:srgbClr val="000000"/>
              </a:solidFill>
              <a:prstDash val="solid"/>
            </a:ln>
          </c:spPr>
          <c:dPt>
            <c:idx val="0"/>
            <c:spPr>
              <a:solidFill>
                <a:srgbClr val="9999FF"/>
              </a:solidFill>
              <a:ln w="12504">
                <a:solidFill>
                  <a:srgbClr val="000000"/>
                </a:solidFill>
                <a:prstDash val="solid"/>
              </a:ln>
            </c:spPr>
          </c:dPt>
          <c:dPt>
            <c:idx val="1"/>
            <c:spPr>
              <a:solidFill>
                <a:srgbClr val="993366"/>
              </a:solidFill>
              <a:ln w="12504">
                <a:solidFill>
                  <a:srgbClr val="000000"/>
                </a:solidFill>
                <a:prstDash val="solid"/>
              </a:ln>
            </c:spPr>
          </c:dPt>
          <c:dPt>
            <c:idx val="3"/>
            <c:spPr>
              <a:solidFill>
                <a:srgbClr val="CCFFFF"/>
              </a:solidFill>
              <a:ln w="12504">
                <a:solidFill>
                  <a:srgbClr val="000000"/>
                </a:solidFill>
                <a:prstDash val="solid"/>
              </a:ln>
            </c:spPr>
          </c:dPt>
          <c:dPt>
            <c:idx val="4"/>
            <c:spPr>
              <a:solidFill>
                <a:srgbClr val="660066"/>
              </a:solidFill>
              <a:ln w="12504">
                <a:solidFill>
                  <a:srgbClr val="000000"/>
                </a:solidFill>
                <a:prstDash val="solid"/>
              </a:ln>
            </c:spPr>
          </c:dPt>
          <c:dPt>
            <c:idx val="5"/>
            <c:spPr>
              <a:solidFill>
                <a:srgbClr val="FF8080"/>
              </a:solidFill>
              <a:ln w="12504">
                <a:solidFill>
                  <a:srgbClr val="000000"/>
                </a:solidFill>
                <a:prstDash val="solid"/>
              </a:ln>
            </c:spPr>
          </c:dPt>
          <c:dPt>
            <c:idx val="6"/>
            <c:spPr>
              <a:solidFill>
                <a:srgbClr val="0066CC"/>
              </a:solidFill>
              <a:ln w="12504">
                <a:solidFill>
                  <a:srgbClr val="000000"/>
                </a:solidFill>
                <a:prstDash val="solid"/>
              </a:ln>
            </c:spPr>
          </c:dPt>
          <c:dPt>
            <c:idx val="7"/>
            <c:spPr>
              <a:solidFill>
                <a:srgbClr val="CCCCFF"/>
              </a:solidFill>
              <a:ln w="12504">
                <a:solidFill>
                  <a:srgbClr val="000000"/>
                </a:solidFill>
                <a:prstDash val="solid"/>
              </a:ln>
            </c:spPr>
          </c:dPt>
          <c:cat>
            <c:strRef>
              <c:f>Sheet1!$B$1:$I$1</c:f>
              <c:strCache>
                <c:ptCount val="8"/>
                <c:pt idx="0">
                  <c:v>НДФЛ</c:v>
                </c:pt>
                <c:pt idx="1">
                  <c:v>Акцизы</c:v>
                </c:pt>
                <c:pt idx="2">
                  <c:v>Налоги на совокупный дохо</c:v>
                </c:pt>
                <c:pt idx="3">
                  <c:v>Налог на имущество физ. Лиц</c:v>
                </c:pt>
                <c:pt idx="4">
                  <c:v>Земельный налог</c:v>
                </c:pt>
                <c:pt idx="5">
                  <c:v>Госпошлина</c:v>
                </c:pt>
                <c:pt idx="6">
                  <c:v>Неналоговые доходы</c:v>
                </c:pt>
                <c:pt idx="7">
                  <c:v>Безвозмездные поступления</c:v>
                </c:pt>
              </c:strCache>
            </c:strRef>
          </c:cat>
          <c:val>
            <c:numRef>
              <c:f>Sheet1!$B$4:$I$4</c:f>
              <c:numCache>
                <c:formatCode>General</c:formatCode>
                <c:ptCount val="8"/>
              </c:numCache>
            </c:numRef>
          </c:val>
        </c:ser>
        <c:firstSliceAng val="0"/>
      </c:pieChart>
      <c:spPr>
        <a:noFill/>
        <a:ln w="25008">
          <a:noFill/>
        </a:ln>
      </c:spPr>
    </c:plotArea>
    <c:plotVisOnly val="1"/>
    <c:dispBlanksAs val="zero"/>
  </c:chart>
  <c:spPr>
    <a:noFill/>
    <a:ln>
      <a:noFill/>
    </a:ln>
  </c:spPr>
  <c:txPr>
    <a:bodyPr/>
    <a:lstStyle/>
    <a:p>
      <a:pPr>
        <a:defRPr sz="788" b="1" i="0" u="none" strike="noStrike" baseline="0">
          <a:solidFill>
            <a:srgbClr val="000000"/>
          </a:solidFill>
          <a:latin typeface="Calibri"/>
          <a:ea typeface="Calibri"/>
          <a:cs typeface="Calibri"/>
        </a:defRPr>
      </a:pPr>
      <a:endParaRPr lang="ru-RU"/>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400" baseline="0" dirty="0" smtClean="0">
                <a:latin typeface="Times New Roman" pitchFamily="18" charset="0"/>
                <a:cs typeface="Times New Roman" pitchFamily="18" charset="0"/>
              </a:rPr>
              <a:t>Доходы от использования имущества, находящегося в государственной и муниципальной собственности, тыс. рублей</a:t>
            </a:r>
            <a:endParaRPr lang="ru-RU" sz="1400" dirty="0">
              <a:latin typeface="Times New Roman" pitchFamily="18" charset="0"/>
              <a:cs typeface="Times New Roman" pitchFamily="18" charset="0"/>
            </a:endParaRPr>
          </a:p>
        </c:rich>
      </c:tx>
      <c:layout>
        <c:manualLayout>
          <c:xMode val="edge"/>
          <c:yMode val="edge"/>
          <c:x val="0.14782760151069893"/>
          <c:y val="1.6932764875036501E-3"/>
        </c:manualLayout>
      </c:layout>
    </c:title>
    <c:view3D>
      <c:rAngAx val="1"/>
    </c:view3D>
    <c:plotArea>
      <c:layout>
        <c:manualLayout>
          <c:layoutTarget val="inner"/>
          <c:xMode val="edge"/>
          <c:yMode val="edge"/>
          <c:x val="0.11775186353367459"/>
          <c:y val="0.26754528402250904"/>
          <c:w val="0.8088467404269849"/>
          <c:h val="0.4209664324309193"/>
        </c:manualLayout>
      </c:layout>
      <c:bar3DChart>
        <c:barDir val="col"/>
        <c:grouping val="stacked"/>
        <c:ser>
          <c:idx val="0"/>
          <c:order val="0"/>
          <c:tx>
            <c:strRef>
              <c:f>Лист1!$B$1</c:f>
              <c:strCache>
                <c:ptCount val="1"/>
                <c:pt idx="0">
                  <c:v>Столбец1</c:v>
                </c:pt>
              </c:strCache>
            </c:strRef>
          </c:tx>
          <c:spPr>
            <a:gradFill rotWithShape="1">
              <a:gsLst>
                <a:gs pos="0">
                  <a:schemeClr val="accent2">
                    <a:tint val="30000"/>
                    <a:satMod val="250000"/>
                  </a:schemeClr>
                </a:gs>
                <a:gs pos="72000">
                  <a:schemeClr val="accent2">
                    <a:tint val="75000"/>
                    <a:satMod val="210000"/>
                  </a:schemeClr>
                </a:gs>
                <a:gs pos="100000">
                  <a:schemeClr val="accent2">
                    <a:tint val="85000"/>
                    <a:satMod val="21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c:spPr>
          <c:dLbls>
            <c:dLbl>
              <c:idx val="0"/>
              <c:layout>
                <c:manualLayout>
                  <c:x val="1.3559227131171218E-2"/>
                  <c:y val="-0.19869141979141144"/>
                </c:manualLayout>
              </c:layout>
              <c:showVal val="1"/>
            </c:dLbl>
            <c:dLbl>
              <c:idx val="1"/>
              <c:layout>
                <c:manualLayout>
                  <c:x val="1.3559227131171218E-2"/>
                  <c:y val="-0.19869141979141144"/>
                </c:manualLayout>
              </c:layout>
              <c:showVal val="1"/>
            </c:dLbl>
            <c:dLbl>
              <c:idx val="2"/>
              <c:layout>
                <c:manualLayout>
                  <c:x val="1.36086134990837E-2"/>
                  <c:y val="-0.23790709626329393"/>
                </c:manualLayout>
              </c:layout>
              <c:showVal val="1"/>
            </c:dLbl>
            <c:dLbl>
              <c:idx val="3"/>
              <c:layout>
                <c:manualLayout>
                  <c:x val="1.3411033022329577E-2"/>
                  <c:y val="-0.18412569540820611"/>
                </c:manualLayout>
              </c:layout>
              <c:showVal val="1"/>
            </c:dLbl>
            <c:dLbl>
              <c:idx val="4"/>
              <c:layout>
                <c:manualLayout>
                  <c:x val="1.3460485510994527E-2"/>
                  <c:y val="-0.19794437134298343"/>
                </c:manualLayout>
              </c:layout>
              <c:showVal val="1"/>
            </c:dLbl>
            <c:txPr>
              <a:bodyPr/>
              <a:lstStyle/>
              <a:p>
                <a:pPr>
                  <a:defRPr sz="1200" b="1">
                    <a:latin typeface="Times New Roman" pitchFamily="18" charset="0"/>
                    <a:cs typeface="Times New Roman" pitchFamily="18" charset="0"/>
                  </a:defRPr>
                </a:pPr>
                <a:endParaRPr lang="ru-RU"/>
              </a:p>
            </c:txPr>
            <c:showVal val="1"/>
          </c:dLbls>
          <c:cat>
            <c:strRef>
              <c:f>Лист1!$A$2:$A$6</c:f>
              <c:strCache>
                <c:ptCount val="5"/>
                <c:pt idx="0">
                  <c:v>2020 год (Факт)</c:v>
                </c:pt>
                <c:pt idx="1">
                  <c:v>2021 год (Утвержденный прогноз)</c:v>
                </c:pt>
                <c:pt idx="2">
                  <c:v>2022 год (Прогноз)</c:v>
                </c:pt>
                <c:pt idx="3">
                  <c:v>2023 год (Прогноз)</c:v>
                </c:pt>
                <c:pt idx="4">
                  <c:v>2024 год  (Прогноз)</c:v>
                </c:pt>
              </c:strCache>
            </c:strRef>
          </c:cat>
          <c:val>
            <c:numRef>
              <c:f>Лист1!$B$2:$B$6</c:f>
              <c:numCache>
                <c:formatCode>#,##0</c:formatCode>
                <c:ptCount val="5"/>
                <c:pt idx="0">
                  <c:v>13082</c:v>
                </c:pt>
                <c:pt idx="1">
                  <c:v>14940</c:v>
                </c:pt>
                <c:pt idx="2">
                  <c:v>19515</c:v>
                </c:pt>
                <c:pt idx="3">
                  <c:v>15095</c:v>
                </c:pt>
                <c:pt idx="4">
                  <c:v>15698</c:v>
                </c:pt>
              </c:numCache>
            </c:numRef>
          </c:val>
        </c:ser>
        <c:shape val="cylinder"/>
        <c:axId val="172926464"/>
        <c:axId val="172928000"/>
        <c:axId val="0"/>
      </c:bar3DChart>
      <c:catAx>
        <c:axId val="172926464"/>
        <c:scaling>
          <c:orientation val="minMax"/>
        </c:scaling>
        <c:axPos val="b"/>
        <c:tickLblPos val="nextTo"/>
        <c:txPr>
          <a:bodyPr/>
          <a:lstStyle/>
          <a:p>
            <a:pPr>
              <a:defRPr sz="900" b="1">
                <a:latin typeface="Times New Roman" pitchFamily="18" charset="0"/>
                <a:cs typeface="Times New Roman" pitchFamily="18" charset="0"/>
              </a:defRPr>
            </a:pPr>
            <a:endParaRPr lang="ru-RU"/>
          </a:p>
        </c:txPr>
        <c:crossAx val="172928000"/>
        <c:crosses val="autoZero"/>
        <c:lblAlgn val="ctr"/>
        <c:lblOffset val="100"/>
      </c:catAx>
      <c:valAx>
        <c:axId val="172928000"/>
        <c:scaling>
          <c:orientation val="minMax"/>
        </c:scaling>
        <c:axPos val="l"/>
        <c:majorGridlines/>
        <c:numFmt formatCode="#,##0" sourceLinked="1"/>
        <c:tickLblPos val="nextTo"/>
        <c:txPr>
          <a:bodyPr/>
          <a:lstStyle/>
          <a:p>
            <a:pPr>
              <a:defRPr sz="1000" baseline="0"/>
            </a:pPr>
            <a:endParaRPr lang="ru-RU"/>
          </a:p>
        </c:txPr>
        <c:crossAx val="172926464"/>
        <c:crosses val="autoZero"/>
        <c:crossBetween val="between"/>
      </c:valAx>
    </c:plotArea>
    <c:plotVisOnly val="1"/>
  </c:chart>
  <c:txPr>
    <a:bodyPr/>
    <a:lstStyle/>
    <a:p>
      <a:pPr>
        <a:defRPr sz="1800"/>
      </a:pPr>
      <a:endParaRPr lang="ru-RU"/>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400" baseline="0" dirty="0" smtClean="0">
                <a:latin typeface="Times New Roman" pitchFamily="18" charset="0"/>
                <a:cs typeface="Times New Roman" pitchFamily="18" charset="0"/>
              </a:rPr>
              <a:t>Государственная пошлина, тыс. рублей</a:t>
            </a:r>
            <a:endParaRPr lang="ru-RU" sz="1400" dirty="0">
              <a:latin typeface="Times New Roman" pitchFamily="18" charset="0"/>
              <a:cs typeface="Times New Roman" pitchFamily="18" charset="0"/>
            </a:endParaRPr>
          </a:p>
        </c:rich>
      </c:tx>
      <c:layout>
        <c:manualLayout>
          <c:xMode val="edge"/>
          <c:yMode val="edge"/>
          <c:x val="0.295003256291481"/>
          <c:y val="6.518472894911212E-2"/>
        </c:manualLayout>
      </c:layout>
    </c:title>
    <c:view3D>
      <c:rAngAx val="1"/>
    </c:view3D>
    <c:plotArea>
      <c:layout>
        <c:manualLayout>
          <c:layoutTarget val="inner"/>
          <c:xMode val="edge"/>
          <c:yMode val="edge"/>
          <c:x val="7.3307572124611114E-2"/>
          <c:y val="0.26754528402250904"/>
          <c:w val="0.85329104521420063"/>
          <c:h val="0.4209664324309193"/>
        </c:manualLayout>
      </c:layout>
      <c:bar3DChart>
        <c:barDir val="col"/>
        <c:grouping val="stacked"/>
        <c:ser>
          <c:idx val="0"/>
          <c:order val="0"/>
          <c:tx>
            <c:strRef>
              <c:f>Лист1!$B$1</c:f>
              <c:strCache>
                <c:ptCount val="1"/>
                <c:pt idx="0">
                  <c:v>Столбец1</c:v>
                </c:pt>
              </c:strCache>
            </c:strRef>
          </c:tx>
          <c:spPr>
            <a:gradFill rotWithShape="1">
              <a:gsLst>
                <a:gs pos="0">
                  <a:schemeClr val="accent2">
                    <a:tint val="30000"/>
                    <a:satMod val="250000"/>
                  </a:schemeClr>
                </a:gs>
                <a:gs pos="72000">
                  <a:schemeClr val="accent2">
                    <a:tint val="75000"/>
                    <a:satMod val="210000"/>
                  </a:schemeClr>
                </a:gs>
                <a:gs pos="100000">
                  <a:schemeClr val="accent2">
                    <a:tint val="85000"/>
                    <a:satMod val="21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c:spPr>
          <c:dLbls>
            <c:dLbl>
              <c:idx val="0"/>
              <c:layout>
                <c:manualLayout>
                  <c:x val="1.3559227131171218E-2"/>
                  <c:y val="-0.19869141979141144"/>
                </c:manualLayout>
              </c:layout>
              <c:showVal val="1"/>
            </c:dLbl>
            <c:dLbl>
              <c:idx val="1"/>
              <c:layout>
                <c:manualLayout>
                  <c:x val="1.3559227131171218E-2"/>
                  <c:y val="-0.19869141979141144"/>
                </c:manualLayout>
              </c:layout>
              <c:showVal val="1"/>
            </c:dLbl>
            <c:dLbl>
              <c:idx val="2"/>
              <c:layout>
                <c:manualLayout>
                  <c:x val="1.5065791553213491E-2"/>
                  <c:y val="-0.21885911059740626"/>
                </c:manualLayout>
              </c:layout>
              <c:showVal val="1"/>
            </c:dLbl>
            <c:dLbl>
              <c:idx val="3"/>
              <c:layout>
                <c:manualLayout>
                  <c:x val="9.0394523541818608E-3"/>
                  <c:y val="-0.21587150496134508"/>
                </c:manualLayout>
              </c:layout>
              <c:showVal val="1"/>
            </c:dLbl>
            <c:dLbl>
              <c:idx val="4"/>
              <c:layout>
                <c:manualLayout>
                  <c:x val="1.1979752276965783E-2"/>
                  <c:y val="-0.21699185707486926"/>
                </c:manualLayout>
              </c:layout>
              <c:showVal val="1"/>
            </c:dLbl>
            <c:txPr>
              <a:bodyPr/>
              <a:lstStyle/>
              <a:p>
                <a:pPr>
                  <a:defRPr sz="1200" b="1">
                    <a:latin typeface="Times New Roman" pitchFamily="18" charset="0"/>
                    <a:cs typeface="Times New Roman" pitchFamily="18" charset="0"/>
                  </a:defRPr>
                </a:pPr>
                <a:endParaRPr lang="ru-RU"/>
              </a:p>
            </c:txPr>
            <c:showVal val="1"/>
          </c:dLbls>
          <c:cat>
            <c:strRef>
              <c:f>Лист1!$A$2:$A$6</c:f>
              <c:strCache>
                <c:ptCount val="5"/>
                <c:pt idx="0">
                  <c:v>2020 год (Факт)</c:v>
                </c:pt>
                <c:pt idx="1">
                  <c:v>2021 год (Утвержденный прогноз)</c:v>
                </c:pt>
                <c:pt idx="2">
                  <c:v>2022 год (Прогноз)</c:v>
                </c:pt>
                <c:pt idx="3">
                  <c:v>2023 год (Прогноз)</c:v>
                </c:pt>
                <c:pt idx="4">
                  <c:v>2024 год  (Прогноз)</c:v>
                </c:pt>
              </c:strCache>
            </c:strRef>
          </c:cat>
          <c:val>
            <c:numRef>
              <c:f>Лист1!$B$2:$B$6</c:f>
              <c:numCache>
                <c:formatCode>#,##0</c:formatCode>
                <c:ptCount val="5"/>
                <c:pt idx="0">
                  <c:v>1839</c:v>
                </c:pt>
                <c:pt idx="1">
                  <c:v>2437</c:v>
                </c:pt>
                <c:pt idx="2">
                  <c:v>1643</c:v>
                </c:pt>
                <c:pt idx="3">
                  <c:v>1704</c:v>
                </c:pt>
                <c:pt idx="4">
                  <c:v>1772</c:v>
                </c:pt>
              </c:numCache>
            </c:numRef>
          </c:val>
        </c:ser>
        <c:shape val="cylinder"/>
        <c:axId val="173089152"/>
        <c:axId val="173090688"/>
        <c:axId val="0"/>
      </c:bar3DChart>
      <c:catAx>
        <c:axId val="173089152"/>
        <c:scaling>
          <c:orientation val="minMax"/>
        </c:scaling>
        <c:axPos val="b"/>
        <c:tickLblPos val="nextTo"/>
        <c:txPr>
          <a:bodyPr/>
          <a:lstStyle/>
          <a:p>
            <a:pPr>
              <a:defRPr sz="900" b="1">
                <a:latin typeface="Times New Roman" pitchFamily="18" charset="0"/>
                <a:cs typeface="Times New Roman" pitchFamily="18" charset="0"/>
              </a:defRPr>
            </a:pPr>
            <a:endParaRPr lang="ru-RU"/>
          </a:p>
        </c:txPr>
        <c:crossAx val="173090688"/>
        <c:crosses val="autoZero"/>
        <c:lblAlgn val="ctr"/>
        <c:lblOffset val="100"/>
      </c:catAx>
      <c:valAx>
        <c:axId val="173090688"/>
        <c:scaling>
          <c:orientation val="minMax"/>
        </c:scaling>
        <c:axPos val="l"/>
        <c:majorGridlines/>
        <c:numFmt formatCode="#,##0" sourceLinked="1"/>
        <c:tickLblPos val="nextTo"/>
        <c:txPr>
          <a:bodyPr/>
          <a:lstStyle/>
          <a:p>
            <a:pPr>
              <a:defRPr sz="1000" baseline="0"/>
            </a:pPr>
            <a:endParaRPr lang="ru-RU"/>
          </a:p>
        </c:txPr>
        <c:crossAx val="173089152"/>
        <c:crosses val="autoZero"/>
        <c:crossBetween val="between"/>
      </c:valAx>
    </c:plotArea>
    <c:plotVisOnly val="1"/>
  </c:chart>
  <c:txPr>
    <a:bodyPr/>
    <a:lstStyle/>
    <a:p>
      <a:pPr>
        <a:defRPr sz="1800"/>
      </a:pPr>
      <a:endParaRPr lang="ru-RU"/>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400" baseline="0" dirty="0" smtClean="0">
                <a:latin typeface="Times New Roman" pitchFamily="18" charset="0"/>
                <a:cs typeface="Times New Roman" pitchFamily="18" charset="0"/>
              </a:rPr>
              <a:t>Доходы от оказания платных услуг (работ) и компенсации затрат государства,</a:t>
            </a:r>
          </a:p>
          <a:p>
            <a:pPr>
              <a:defRPr/>
            </a:pPr>
            <a:r>
              <a:rPr lang="ru-RU" sz="1400" baseline="0" dirty="0" smtClean="0">
                <a:latin typeface="Times New Roman" pitchFamily="18" charset="0"/>
                <a:cs typeface="Times New Roman" pitchFamily="18" charset="0"/>
              </a:rPr>
              <a:t> тыс. рублей</a:t>
            </a:r>
            <a:endParaRPr lang="ru-RU" sz="1400" dirty="0">
              <a:latin typeface="Times New Roman" pitchFamily="18" charset="0"/>
              <a:cs typeface="Times New Roman" pitchFamily="18" charset="0"/>
            </a:endParaRPr>
          </a:p>
        </c:rich>
      </c:tx>
      <c:layout>
        <c:manualLayout>
          <c:xMode val="edge"/>
          <c:yMode val="edge"/>
          <c:x val="0.14782760151069893"/>
          <c:y val="1.6932764875036501E-3"/>
        </c:manualLayout>
      </c:layout>
    </c:title>
    <c:view3D>
      <c:rAngAx val="1"/>
    </c:view3D>
    <c:plotArea>
      <c:layout>
        <c:manualLayout>
          <c:layoutTarget val="inner"/>
          <c:xMode val="edge"/>
          <c:yMode val="edge"/>
          <c:x val="0.11775186353367459"/>
          <c:y val="0.26754528402250904"/>
          <c:w val="0.8088467404269849"/>
          <c:h val="0.4209664324309193"/>
        </c:manualLayout>
      </c:layout>
      <c:bar3DChart>
        <c:barDir val="col"/>
        <c:grouping val="stacked"/>
        <c:ser>
          <c:idx val="0"/>
          <c:order val="0"/>
          <c:tx>
            <c:strRef>
              <c:f>Лист1!$B$1</c:f>
              <c:strCache>
                <c:ptCount val="1"/>
                <c:pt idx="0">
                  <c:v>Столбец1</c:v>
                </c:pt>
              </c:strCache>
            </c:strRef>
          </c:tx>
          <c:spPr>
            <a:gradFill rotWithShape="1">
              <a:gsLst>
                <a:gs pos="0">
                  <a:schemeClr val="accent2">
                    <a:tint val="30000"/>
                    <a:satMod val="250000"/>
                  </a:schemeClr>
                </a:gs>
                <a:gs pos="72000">
                  <a:schemeClr val="accent2">
                    <a:tint val="75000"/>
                    <a:satMod val="210000"/>
                  </a:schemeClr>
                </a:gs>
                <a:gs pos="100000">
                  <a:schemeClr val="accent2">
                    <a:tint val="85000"/>
                    <a:satMod val="21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c:spPr>
          <c:dLbls>
            <c:dLbl>
              <c:idx val="0"/>
              <c:layout>
                <c:manualLayout>
                  <c:x val="1.3559227131171218E-2"/>
                  <c:y val="-0.19869141979141144"/>
                </c:manualLayout>
              </c:layout>
              <c:showVal val="1"/>
            </c:dLbl>
            <c:dLbl>
              <c:idx val="1"/>
              <c:layout>
                <c:manualLayout>
                  <c:x val="1.3559227131171218E-2"/>
                  <c:y val="-0.19869141979141144"/>
                </c:manualLayout>
              </c:layout>
              <c:showVal val="1"/>
            </c:dLbl>
            <c:dLbl>
              <c:idx val="2"/>
              <c:layout>
                <c:manualLayout>
                  <c:x val="1.5065807923523642E-2"/>
                  <c:y val="-0.19346269821795289"/>
                </c:manualLayout>
              </c:layout>
              <c:tx>
                <c:rich>
                  <a:bodyPr/>
                  <a:lstStyle/>
                  <a:p>
                    <a:r>
                      <a:rPr lang="ru-RU" dirty="0" smtClean="0"/>
                      <a:t>900</a:t>
                    </a:r>
                    <a:endParaRPr lang="en-US" dirty="0"/>
                  </a:p>
                </c:rich>
              </c:tx>
              <c:showVal val="1"/>
            </c:dLbl>
            <c:dLbl>
              <c:idx val="3"/>
              <c:layout>
                <c:manualLayout>
                  <c:x val="9.0394847541141708E-3"/>
                  <c:y val="-0.17777653349757841"/>
                </c:manualLayout>
              </c:layout>
              <c:showVal val="1"/>
            </c:dLbl>
            <c:dLbl>
              <c:idx val="4"/>
              <c:layout>
                <c:manualLayout>
                  <c:x val="1.0546065546466601E-2"/>
                  <c:y val="-0.17254781192412041"/>
                </c:manualLayout>
              </c:layout>
              <c:showVal val="1"/>
            </c:dLbl>
            <c:txPr>
              <a:bodyPr/>
              <a:lstStyle/>
              <a:p>
                <a:pPr>
                  <a:defRPr sz="1400" b="1">
                    <a:latin typeface="Times New Roman" pitchFamily="18" charset="0"/>
                    <a:cs typeface="Times New Roman" pitchFamily="18" charset="0"/>
                  </a:defRPr>
                </a:pPr>
                <a:endParaRPr lang="ru-RU"/>
              </a:p>
            </c:txPr>
            <c:showVal val="1"/>
          </c:dLbls>
          <c:cat>
            <c:strRef>
              <c:f>Лист1!$A$2:$A$6</c:f>
              <c:strCache>
                <c:ptCount val="5"/>
                <c:pt idx="0">
                  <c:v>2020 год (Факт)</c:v>
                </c:pt>
                <c:pt idx="1">
                  <c:v>2021 год (Утвержденный прогноз)</c:v>
                </c:pt>
                <c:pt idx="2">
                  <c:v>2022 год (Прогноз)</c:v>
                </c:pt>
                <c:pt idx="3">
                  <c:v>2023 год (Прогноз)</c:v>
                </c:pt>
                <c:pt idx="4">
                  <c:v>2024 год  (Прогноз)</c:v>
                </c:pt>
              </c:strCache>
            </c:strRef>
          </c:cat>
          <c:val>
            <c:numRef>
              <c:f>Лист1!$B$2:$B$6</c:f>
              <c:numCache>
                <c:formatCode>#,##0</c:formatCode>
                <c:ptCount val="5"/>
                <c:pt idx="0">
                  <c:v>633</c:v>
                </c:pt>
                <c:pt idx="1">
                  <c:v>1310</c:v>
                </c:pt>
                <c:pt idx="2" formatCode="General">
                  <c:v>900</c:v>
                </c:pt>
                <c:pt idx="3" formatCode="General">
                  <c:v>872</c:v>
                </c:pt>
                <c:pt idx="4" formatCode="General">
                  <c:v>907</c:v>
                </c:pt>
              </c:numCache>
            </c:numRef>
          </c:val>
        </c:ser>
        <c:shape val="cylinder"/>
        <c:axId val="170546304"/>
        <c:axId val="170547840"/>
        <c:axId val="0"/>
      </c:bar3DChart>
      <c:catAx>
        <c:axId val="170546304"/>
        <c:scaling>
          <c:orientation val="minMax"/>
        </c:scaling>
        <c:axPos val="b"/>
        <c:tickLblPos val="nextTo"/>
        <c:txPr>
          <a:bodyPr/>
          <a:lstStyle/>
          <a:p>
            <a:pPr>
              <a:defRPr sz="900" b="1">
                <a:latin typeface="Times New Roman" pitchFamily="18" charset="0"/>
                <a:cs typeface="Times New Roman" pitchFamily="18" charset="0"/>
              </a:defRPr>
            </a:pPr>
            <a:endParaRPr lang="ru-RU"/>
          </a:p>
        </c:txPr>
        <c:crossAx val="170547840"/>
        <c:crosses val="autoZero"/>
        <c:lblAlgn val="ctr"/>
        <c:lblOffset val="100"/>
      </c:catAx>
      <c:valAx>
        <c:axId val="170547840"/>
        <c:scaling>
          <c:orientation val="minMax"/>
        </c:scaling>
        <c:axPos val="l"/>
        <c:majorGridlines/>
        <c:numFmt formatCode="#,##0" sourceLinked="1"/>
        <c:tickLblPos val="nextTo"/>
        <c:txPr>
          <a:bodyPr/>
          <a:lstStyle/>
          <a:p>
            <a:pPr>
              <a:defRPr sz="1000" baseline="0"/>
            </a:pPr>
            <a:endParaRPr lang="ru-RU"/>
          </a:p>
        </c:txPr>
        <c:crossAx val="170546304"/>
        <c:crosses val="autoZero"/>
        <c:crossBetween val="between"/>
      </c:valAx>
    </c:plotArea>
    <c:plotVisOnly val="1"/>
  </c:chart>
  <c:txPr>
    <a:bodyPr/>
    <a:lstStyle/>
    <a:p>
      <a:pPr>
        <a:defRPr sz="1800"/>
      </a:pPr>
      <a:endParaRPr lang="ru-RU"/>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400" baseline="0" dirty="0" smtClean="0">
                <a:latin typeface="Times New Roman" pitchFamily="18" charset="0"/>
                <a:cs typeface="Times New Roman" pitchFamily="18" charset="0"/>
              </a:rPr>
              <a:t>                 Платежи при пользовании природными ресурсами, тыс. рублей</a:t>
            </a:r>
            <a:endParaRPr lang="ru-RU" sz="1400" dirty="0">
              <a:latin typeface="Times New Roman" pitchFamily="18" charset="0"/>
              <a:cs typeface="Times New Roman" pitchFamily="18" charset="0"/>
            </a:endParaRPr>
          </a:p>
        </c:rich>
      </c:tx>
      <c:layout>
        <c:manualLayout>
          <c:xMode val="edge"/>
          <c:yMode val="edge"/>
          <c:x val="0.14782760151069893"/>
          <c:y val="1.6932764875036501E-3"/>
        </c:manualLayout>
      </c:layout>
    </c:title>
    <c:view3D>
      <c:rAngAx val="1"/>
    </c:view3D>
    <c:plotArea>
      <c:layout>
        <c:manualLayout>
          <c:layoutTarget val="inner"/>
          <c:xMode val="edge"/>
          <c:yMode val="edge"/>
          <c:x val="0.14835276169775097"/>
          <c:y val="0.28024350785696289"/>
          <c:w val="0.8088467404269849"/>
          <c:h val="0.4209664324309193"/>
        </c:manualLayout>
      </c:layout>
      <c:bar3DChart>
        <c:barDir val="col"/>
        <c:grouping val="stacked"/>
        <c:ser>
          <c:idx val="0"/>
          <c:order val="0"/>
          <c:tx>
            <c:strRef>
              <c:f>Лист1!$B$1</c:f>
              <c:strCache>
                <c:ptCount val="1"/>
                <c:pt idx="0">
                  <c:v>Столбец1</c:v>
                </c:pt>
              </c:strCache>
            </c:strRef>
          </c:tx>
          <c:spPr>
            <a:gradFill rotWithShape="1">
              <a:gsLst>
                <a:gs pos="0">
                  <a:schemeClr val="accent2">
                    <a:tint val="30000"/>
                    <a:satMod val="250000"/>
                  </a:schemeClr>
                </a:gs>
                <a:gs pos="72000">
                  <a:schemeClr val="accent2">
                    <a:tint val="75000"/>
                    <a:satMod val="210000"/>
                  </a:schemeClr>
                </a:gs>
                <a:gs pos="100000">
                  <a:schemeClr val="accent2">
                    <a:tint val="85000"/>
                    <a:satMod val="21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c:spPr>
          <c:dLbls>
            <c:dLbl>
              <c:idx val="0"/>
              <c:layout>
                <c:manualLayout>
                  <c:x val="-2.287034177062422E-2"/>
                  <c:y val="-1.866753588526325E-3"/>
                </c:manualLayout>
              </c:layout>
              <c:showVal val="1"/>
            </c:dLbl>
            <c:dLbl>
              <c:idx val="1"/>
              <c:layout>
                <c:manualLayout>
                  <c:x val="1.3559227131171218E-2"/>
                  <c:y val="-0.19869141979141144"/>
                </c:manualLayout>
              </c:layout>
              <c:showVal val="1"/>
            </c:dLbl>
            <c:dLbl>
              <c:idx val="2"/>
              <c:layout>
                <c:manualLayout>
                  <c:x val="1.5065807923523642E-2"/>
                  <c:y val="-0.19346269821795289"/>
                </c:manualLayout>
              </c:layout>
              <c:showVal val="1"/>
            </c:dLbl>
            <c:dLbl>
              <c:idx val="3"/>
              <c:layout>
                <c:manualLayout>
                  <c:x val="9.0394847541141708E-3"/>
                  <c:y val="-0.17777653349757841"/>
                </c:manualLayout>
              </c:layout>
              <c:showVal val="1"/>
            </c:dLbl>
            <c:dLbl>
              <c:idx val="4"/>
              <c:layout>
                <c:manualLayout>
                  <c:x val="1.0546065546466601E-2"/>
                  <c:y val="-0.17254781192412041"/>
                </c:manualLayout>
              </c:layout>
              <c:showVal val="1"/>
            </c:dLbl>
            <c:txPr>
              <a:bodyPr/>
              <a:lstStyle/>
              <a:p>
                <a:pPr>
                  <a:defRPr sz="1200" b="1">
                    <a:latin typeface="Times New Roman" pitchFamily="18" charset="0"/>
                    <a:cs typeface="Times New Roman" pitchFamily="18" charset="0"/>
                  </a:defRPr>
                </a:pPr>
                <a:endParaRPr lang="ru-RU"/>
              </a:p>
            </c:txPr>
            <c:showVal val="1"/>
          </c:dLbls>
          <c:cat>
            <c:strRef>
              <c:f>Лист1!$A$2:$A$6</c:f>
              <c:strCache>
                <c:ptCount val="5"/>
                <c:pt idx="0">
                  <c:v>2020 год (Факт)</c:v>
                </c:pt>
                <c:pt idx="1">
                  <c:v>2021 год (Утвержденный прогноз)</c:v>
                </c:pt>
                <c:pt idx="2">
                  <c:v>2022 год (Прогноз)</c:v>
                </c:pt>
                <c:pt idx="3">
                  <c:v>2023 год (Прогноз)</c:v>
                </c:pt>
                <c:pt idx="4">
                  <c:v>2024 год  (Прогноз)</c:v>
                </c:pt>
              </c:strCache>
            </c:strRef>
          </c:cat>
          <c:val>
            <c:numRef>
              <c:f>Лист1!$B$2:$B$6</c:f>
              <c:numCache>
                <c:formatCode>#,##0</c:formatCode>
                <c:ptCount val="5"/>
                <c:pt idx="0">
                  <c:v>-143</c:v>
                </c:pt>
                <c:pt idx="1">
                  <c:v>4830</c:v>
                </c:pt>
                <c:pt idx="2">
                  <c:v>4800</c:v>
                </c:pt>
                <c:pt idx="3">
                  <c:v>3640</c:v>
                </c:pt>
                <c:pt idx="4">
                  <c:v>3717</c:v>
                </c:pt>
              </c:numCache>
            </c:numRef>
          </c:val>
        </c:ser>
        <c:shape val="cylinder"/>
        <c:axId val="173211648"/>
        <c:axId val="173213184"/>
        <c:axId val="0"/>
      </c:bar3DChart>
      <c:catAx>
        <c:axId val="173211648"/>
        <c:scaling>
          <c:orientation val="minMax"/>
        </c:scaling>
        <c:axPos val="b"/>
        <c:tickLblPos val="nextTo"/>
        <c:txPr>
          <a:bodyPr/>
          <a:lstStyle/>
          <a:p>
            <a:pPr>
              <a:defRPr sz="900" b="1">
                <a:latin typeface="Times New Roman" pitchFamily="18" charset="0"/>
                <a:cs typeface="Times New Roman" pitchFamily="18" charset="0"/>
              </a:defRPr>
            </a:pPr>
            <a:endParaRPr lang="ru-RU"/>
          </a:p>
        </c:txPr>
        <c:crossAx val="173213184"/>
        <c:crosses val="autoZero"/>
        <c:lblAlgn val="ctr"/>
        <c:lblOffset val="100"/>
      </c:catAx>
      <c:valAx>
        <c:axId val="173213184"/>
        <c:scaling>
          <c:orientation val="minMax"/>
        </c:scaling>
        <c:axPos val="l"/>
        <c:majorGridlines/>
        <c:numFmt formatCode="#,##0" sourceLinked="1"/>
        <c:tickLblPos val="nextTo"/>
        <c:txPr>
          <a:bodyPr/>
          <a:lstStyle/>
          <a:p>
            <a:pPr>
              <a:defRPr sz="1000" baseline="0"/>
            </a:pPr>
            <a:endParaRPr lang="ru-RU"/>
          </a:p>
        </c:txPr>
        <c:crossAx val="173211648"/>
        <c:crosses val="autoZero"/>
        <c:crossBetween val="between"/>
      </c:valAx>
    </c:plotArea>
    <c:plotVisOnly val="1"/>
  </c:chart>
  <c:txPr>
    <a:bodyPr/>
    <a:lstStyle/>
    <a:p>
      <a:pPr>
        <a:defRPr sz="1800"/>
      </a:pPr>
      <a:endParaRPr lang="ru-RU"/>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400" baseline="0" dirty="0" smtClean="0">
                <a:latin typeface="Times New Roman" pitchFamily="18" charset="0"/>
                <a:cs typeface="Times New Roman" pitchFamily="18" charset="0"/>
              </a:rPr>
              <a:t>Штрафы, санкции, возмещение ущерба, тыс. рублей</a:t>
            </a:r>
            <a:endParaRPr lang="ru-RU" sz="1400" dirty="0">
              <a:latin typeface="Times New Roman" pitchFamily="18" charset="0"/>
              <a:cs typeface="Times New Roman" pitchFamily="18" charset="0"/>
            </a:endParaRPr>
          </a:p>
        </c:rich>
      </c:tx>
      <c:layout>
        <c:manualLayout>
          <c:xMode val="edge"/>
          <c:yMode val="edge"/>
          <c:x val="0.270231116377884"/>
          <c:y val="1.6932764875036501E-3"/>
        </c:manualLayout>
      </c:layout>
    </c:title>
    <c:view3D>
      <c:rAngAx val="1"/>
    </c:view3D>
    <c:plotArea>
      <c:layout>
        <c:manualLayout>
          <c:layoutTarget val="inner"/>
          <c:xMode val="edge"/>
          <c:yMode val="edge"/>
          <c:x val="0.11775186353367459"/>
          <c:y val="0.26754528402250904"/>
          <c:w val="0.8088467404269849"/>
          <c:h val="0.4209664324309193"/>
        </c:manualLayout>
      </c:layout>
      <c:bar3DChart>
        <c:barDir val="col"/>
        <c:grouping val="stacked"/>
        <c:ser>
          <c:idx val="0"/>
          <c:order val="0"/>
          <c:tx>
            <c:strRef>
              <c:f>Лист1!$B$1</c:f>
              <c:strCache>
                <c:ptCount val="1"/>
                <c:pt idx="0">
                  <c:v>Столбец1</c:v>
                </c:pt>
              </c:strCache>
            </c:strRef>
          </c:tx>
          <c:spPr>
            <a:gradFill rotWithShape="1">
              <a:gsLst>
                <a:gs pos="0">
                  <a:schemeClr val="accent2">
                    <a:tint val="30000"/>
                    <a:satMod val="250000"/>
                  </a:schemeClr>
                </a:gs>
                <a:gs pos="72000">
                  <a:schemeClr val="accent2">
                    <a:tint val="75000"/>
                    <a:satMod val="210000"/>
                  </a:schemeClr>
                </a:gs>
                <a:gs pos="100000">
                  <a:schemeClr val="accent2">
                    <a:tint val="85000"/>
                    <a:satMod val="21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c:spPr>
          <c:dLbls>
            <c:dLbl>
              <c:idx val="0"/>
              <c:layout>
                <c:manualLayout>
                  <c:x val="1.3559227131171218E-2"/>
                  <c:y val="-0.19869141979141144"/>
                </c:manualLayout>
              </c:layout>
              <c:showVal val="1"/>
            </c:dLbl>
            <c:dLbl>
              <c:idx val="1"/>
              <c:layout>
                <c:manualLayout>
                  <c:x val="1.3559227131171218E-2"/>
                  <c:y val="-0.19869141979141144"/>
                </c:manualLayout>
              </c:layout>
              <c:showVal val="1"/>
            </c:dLbl>
            <c:dLbl>
              <c:idx val="2"/>
              <c:layout>
                <c:manualLayout>
                  <c:x val="1.5065807923523642E-2"/>
                  <c:y val="-0.19346269821795289"/>
                </c:manualLayout>
              </c:layout>
              <c:showVal val="1"/>
            </c:dLbl>
            <c:dLbl>
              <c:idx val="3"/>
              <c:layout>
                <c:manualLayout>
                  <c:x val="9.0394847541141708E-3"/>
                  <c:y val="-0.17777653349757841"/>
                </c:manualLayout>
              </c:layout>
              <c:showVal val="1"/>
            </c:dLbl>
            <c:dLbl>
              <c:idx val="4"/>
              <c:layout>
                <c:manualLayout>
                  <c:x val="1.0546065546466601E-2"/>
                  <c:y val="-0.17254781192412041"/>
                </c:manualLayout>
              </c:layout>
              <c:showVal val="1"/>
            </c:dLbl>
            <c:txPr>
              <a:bodyPr/>
              <a:lstStyle/>
              <a:p>
                <a:pPr>
                  <a:defRPr sz="1400" b="1">
                    <a:latin typeface="Times New Roman" pitchFamily="18" charset="0"/>
                    <a:cs typeface="Times New Roman" pitchFamily="18" charset="0"/>
                  </a:defRPr>
                </a:pPr>
                <a:endParaRPr lang="ru-RU"/>
              </a:p>
            </c:txPr>
            <c:showVal val="1"/>
          </c:dLbls>
          <c:cat>
            <c:strRef>
              <c:f>Лист1!$A$2:$A$6</c:f>
              <c:strCache>
                <c:ptCount val="5"/>
                <c:pt idx="0">
                  <c:v>2020 год (Факт)</c:v>
                </c:pt>
                <c:pt idx="1">
                  <c:v>2021 год (Утвержденный прогноз)</c:v>
                </c:pt>
                <c:pt idx="2">
                  <c:v>2022 год (Прогноз)</c:v>
                </c:pt>
                <c:pt idx="3">
                  <c:v>2023 год (Прогноз)</c:v>
                </c:pt>
                <c:pt idx="4">
                  <c:v>2024 год  (Прогноз)</c:v>
                </c:pt>
              </c:strCache>
            </c:strRef>
          </c:cat>
          <c:val>
            <c:numRef>
              <c:f>Лист1!$B$2:$B$6</c:f>
              <c:numCache>
                <c:formatCode>#,##0</c:formatCode>
                <c:ptCount val="5"/>
                <c:pt idx="0">
                  <c:v>2547</c:v>
                </c:pt>
                <c:pt idx="1">
                  <c:v>228</c:v>
                </c:pt>
                <c:pt idx="2" formatCode="General">
                  <c:v>115</c:v>
                </c:pt>
                <c:pt idx="3" formatCode="General">
                  <c:v>115</c:v>
                </c:pt>
                <c:pt idx="4" formatCode="General">
                  <c:v>115</c:v>
                </c:pt>
              </c:numCache>
            </c:numRef>
          </c:val>
        </c:ser>
        <c:shape val="cylinder"/>
        <c:axId val="173361408"/>
        <c:axId val="173371392"/>
        <c:axId val="0"/>
      </c:bar3DChart>
      <c:catAx>
        <c:axId val="173361408"/>
        <c:scaling>
          <c:orientation val="minMax"/>
        </c:scaling>
        <c:axPos val="b"/>
        <c:tickLblPos val="nextTo"/>
        <c:txPr>
          <a:bodyPr/>
          <a:lstStyle/>
          <a:p>
            <a:pPr>
              <a:defRPr sz="900" b="1">
                <a:latin typeface="Times New Roman" pitchFamily="18" charset="0"/>
                <a:cs typeface="Times New Roman" pitchFamily="18" charset="0"/>
              </a:defRPr>
            </a:pPr>
            <a:endParaRPr lang="ru-RU"/>
          </a:p>
        </c:txPr>
        <c:crossAx val="173371392"/>
        <c:crosses val="autoZero"/>
        <c:lblAlgn val="ctr"/>
        <c:lblOffset val="100"/>
      </c:catAx>
      <c:valAx>
        <c:axId val="173371392"/>
        <c:scaling>
          <c:orientation val="minMax"/>
        </c:scaling>
        <c:axPos val="l"/>
        <c:majorGridlines/>
        <c:numFmt formatCode="#,##0" sourceLinked="1"/>
        <c:tickLblPos val="nextTo"/>
        <c:txPr>
          <a:bodyPr/>
          <a:lstStyle/>
          <a:p>
            <a:pPr>
              <a:defRPr sz="1000" baseline="0"/>
            </a:pPr>
            <a:endParaRPr lang="ru-RU"/>
          </a:p>
        </c:txPr>
        <c:crossAx val="173361408"/>
        <c:crosses val="autoZero"/>
        <c:crossBetween val="between"/>
      </c:valAx>
    </c:plotArea>
    <c:plotVisOnly val="1"/>
  </c:chart>
  <c:txPr>
    <a:bodyPr/>
    <a:lstStyle/>
    <a:p>
      <a:pPr>
        <a:defRPr sz="1800"/>
      </a:pPr>
      <a:endParaRPr lang="ru-RU"/>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400" baseline="0" dirty="0" smtClean="0">
                <a:latin typeface="Times New Roman" pitchFamily="18" charset="0"/>
                <a:cs typeface="Times New Roman" pitchFamily="18" charset="0"/>
              </a:rPr>
              <a:t>Доходы от продажи материальных и нематериальных активов, тыс. рублей</a:t>
            </a:r>
            <a:endParaRPr lang="ru-RU" sz="1400" dirty="0">
              <a:latin typeface="Times New Roman" pitchFamily="18" charset="0"/>
              <a:cs typeface="Times New Roman" pitchFamily="18" charset="0"/>
            </a:endParaRPr>
          </a:p>
        </c:rich>
      </c:tx>
      <c:layout>
        <c:manualLayout>
          <c:xMode val="edge"/>
          <c:yMode val="edge"/>
          <c:x val="0.14054167800669984"/>
          <c:y val="1.6932764875036501E-3"/>
        </c:manualLayout>
      </c:layout>
    </c:title>
    <c:view3D>
      <c:rAngAx val="1"/>
    </c:view3D>
    <c:plotArea>
      <c:layout>
        <c:manualLayout>
          <c:layoutTarget val="inner"/>
          <c:xMode val="edge"/>
          <c:yMode val="edge"/>
          <c:x val="0.11775186353367459"/>
          <c:y val="0.26754528402250904"/>
          <c:w val="0.8088467404269849"/>
          <c:h val="0.4209664324309193"/>
        </c:manualLayout>
      </c:layout>
      <c:bar3DChart>
        <c:barDir val="col"/>
        <c:grouping val="stacked"/>
        <c:ser>
          <c:idx val="0"/>
          <c:order val="0"/>
          <c:tx>
            <c:strRef>
              <c:f>Лист1!$B$1</c:f>
              <c:strCache>
                <c:ptCount val="1"/>
                <c:pt idx="0">
                  <c:v>Столбец1</c:v>
                </c:pt>
              </c:strCache>
            </c:strRef>
          </c:tx>
          <c:spPr>
            <a:gradFill rotWithShape="1">
              <a:gsLst>
                <a:gs pos="0">
                  <a:schemeClr val="accent2">
                    <a:tint val="30000"/>
                    <a:satMod val="250000"/>
                  </a:schemeClr>
                </a:gs>
                <a:gs pos="72000">
                  <a:schemeClr val="accent2">
                    <a:tint val="75000"/>
                    <a:satMod val="210000"/>
                  </a:schemeClr>
                </a:gs>
                <a:gs pos="100000">
                  <a:schemeClr val="accent2">
                    <a:tint val="85000"/>
                    <a:satMod val="21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c:spPr>
          <c:dLbls>
            <c:dLbl>
              <c:idx val="0"/>
              <c:layout>
                <c:manualLayout>
                  <c:x val="1.3559275749371581E-2"/>
                  <c:y val="-0.2113895965732524"/>
                </c:manualLayout>
              </c:layout>
              <c:showVal val="1"/>
            </c:dLbl>
            <c:dLbl>
              <c:idx val="1"/>
              <c:layout>
                <c:manualLayout>
                  <c:x val="1.3559227131171218E-2"/>
                  <c:y val="-0.19869141979141144"/>
                </c:manualLayout>
              </c:layout>
              <c:showVal val="1"/>
            </c:dLbl>
            <c:dLbl>
              <c:idx val="2"/>
              <c:layout>
                <c:manualLayout>
                  <c:x val="1.5065807923523642E-2"/>
                  <c:y val="-0.19346269821795289"/>
                </c:manualLayout>
              </c:layout>
              <c:tx>
                <c:rich>
                  <a:bodyPr/>
                  <a:lstStyle/>
                  <a:p>
                    <a:r>
                      <a:rPr lang="ru-RU" dirty="0" smtClean="0"/>
                      <a:t> </a:t>
                    </a:r>
                    <a:r>
                      <a:rPr lang="en-US" dirty="0" smtClean="0"/>
                      <a:t>27</a:t>
                    </a:r>
                    <a:r>
                      <a:rPr lang="ru-RU" dirty="0" smtClean="0"/>
                      <a:t> </a:t>
                    </a:r>
                    <a:r>
                      <a:rPr lang="en-US" dirty="0" smtClean="0"/>
                      <a:t>559</a:t>
                    </a:r>
                    <a:endParaRPr lang="en-US" dirty="0"/>
                  </a:p>
                </c:rich>
              </c:tx>
              <c:showVal val="1"/>
            </c:dLbl>
            <c:dLbl>
              <c:idx val="3"/>
              <c:layout>
                <c:manualLayout>
                  <c:x val="9.0394847541141708E-3"/>
                  <c:y val="-0.17777653349757841"/>
                </c:manualLayout>
              </c:layout>
              <c:showVal val="1"/>
            </c:dLbl>
            <c:dLbl>
              <c:idx val="4"/>
              <c:layout>
                <c:manualLayout>
                  <c:x val="1.0546065546466601E-2"/>
                  <c:y val="-0.17254781192412041"/>
                </c:manualLayout>
              </c:layout>
              <c:showVal val="1"/>
            </c:dLbl>
            <c:txPr>
              <a:bodyPr/>
              <a:lstStyle/>
              <a:p>
                <a:pPr>
                  <a:defRPr sz="1400" b="1">
                    <a:latin typeface="Times New Roman" pitchFamily="18" charset="0"/>
                    <a:cs typeface="Times New Roman" pitchFamily="18" charset="0"/>
                  </a:defRPr>
                </a:pPr>
                <a:endParaRPr lang="ru-RU"/>
              </a:p>
            </c:txPr>
            <c:showVal val="1"/>
          </c:dLbls>
          <c:cat>
            <c:strRef>
              <c:f>Лист1!$A$2:$A$6</c:f>
              <c:strCache>
                <c:ptCount val="5"/>
                <c:pt idx="0">
                  <c:v>2020 год (Факт)</c:v>
                </c:pt>
                <c:pt idx="1">
                  <c:v>2021 год (Утвержденный прогноз)</c:v>
                </c:pt>
                <c:pt idx="2">
                  <c:v>2022 год (Прогноз)</c:v>
                </c:pt>
                <c:pt idx="3">
                  <c:v>2023 год (Прогноз)</c:v>
                </c:pt>
                <c:pt idx="4">
                  <c:v>2024 год  (Прогноз)</c:v>
                </c:pt>
              </c:strCache>
            </c:strRef>
          </c:cat>
          <c:val>
            <c:numRef>
              <c:f>Лист1!$B$2:$B$6</c:f>
              <c:numCache>
                <c:formatCode>#,##0</c:formatCode>
                <c:ptCount val="5"/>
                <c:pt idx="0">
                  <c:v>1406</c:v>
                </c:pt>
                <c:pt idx="1">
                  <c:v>1976</c:v>
                </c:pt>
                <c:pt idx="2" formatCode="General">
                  <c:v>27559</c:v>
                </c:pt>
                <c:pt idx="3" formatCode="General">
                  <c:v>581</c:v>
                </c:pt>
                <c:pt idx="4" formatCode="General">
                  <c:v>605</c:v>
                </c:pt>
              </c:numCache>
            </c:numRef>
          </c:val>
        </c:ser>
        <c:shape val="cylinder"/>
        <c:axId val="173400064"/>
        <c:axId val="173401600"/>
        <c:axId val="0"/>
      </c:bar3DChart>
      <c:catAx>
        <c:axId val="173400064"/>
        <c:scaling>
          <c:orientation val="minMax"/>
        </c:scaling>
        <c:axPos val="b"/>
        <c:tickLblPos val="nextTo"/>
        <c:txPr>
          <a:bodyPr/>
          <a:lstStyle/>
          <a:p>
            <a:pPr>
              <a:defRPr sz="900" b="1">
                <a:latin typeface="Times New Roman" pitchFamily="18" charset="0"/>
                <a:cs typeface="Times New Roman" pitchFamily="18" charset="0"/>
              </a:defRPr>
            </a:pPr>
            <a:endParaRPr lang="ru-RU"/>
          </a:p>
        </c:txPr>
        <c:crossAx val="173401600"/>
        <c:crosses val="autoZero"/>
        <c:lblAlgn val="ctr"/>
        <c:lblOffset val="100"/>
      </c:catAx>
      <c:valAx>
        <c:axId val="173401600"/>
        <c:scaling>
          <c:orientation val="minMax"/>
        </c:scaling>
        <c:axPos val="l"/>
        <c:majorGridlines/>
        <c:numFmt formatCode="#,##0" sourceLinked="1"/>
        <c:tickLblPos val="nextTo"/>
        <c:txPr>
          <a:bodyPr/>
          <a:lstStyle/>
          <a:p>
            <a:pPr>
              <a:defRPr sz="1000" baseline="0"/>
            </a:pPr>
            <a:endParaRPr lang="ru-RU"/>
          </a:p>
        </c:txPr>
        <c:crossAx val="173400064"/>
        <c:crosses val="autoZero"/>
        <c:crossBetween val="between"/>
      </c:valAx>
    </c:plotArea>
    <c:plotVisOnly val="1"/>
  </c:chart>
  <c:txPr>
    <a:bodyPr/>
    <a:lstStyle/>
    <a:p>
      <a:pPr>
        <a:defRPr sz="1800"/>
      </a:pPr>
      <a:endParaRPr lang="ru-RU"/>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70"/>
      <c:depthPercent val="100"/>
      <c:rAngAx val="1"/>
    </c:view3D>
    <c:floor>
      <c:spPr>
        <a:solidFill>
          <a:srgbClr val="C0C0C0"/>
        </a:solidFill>
        <a:ln w="3175">
          <a:solidFill>
            <a:srgbClr val="000000"/>
          </a:solidFill>
          <a:prstDash val="solid"/>
        </a:ln>
      </c:spPr>
    </c:floor>
    <c:sideWall>
      <c:spPr>
        <a:solidFill>
          <a:srgbClr val="C0C0C0"/>
        </a:solidFill>
        <a:ln w="12700">
          <a:solidFill>
            <a:srgbClr val="808080"/>
          </a:solidFill>
          <a:prstDash val="solid"/>
        </a:ln>
      </c:spPr>
    </c:sideWall>
    <c:backWall>
      <c:spPr>
        <a:solidFill>
          <a:srgbClr val="C0C0C0"/>
        </a:solidFill>
        <a:ln w="12700">
          <a:solidFill>
            <a:srgbClr val="808080"/>
          </a:solidFill>
          <a:prstDash val="solid"/>
        </a:ln>
      </c:spPr>
    </c:backWall>
    <c:plotArea>
      <c:layout>
        <c:manualLayout>
          <c:layoutTarget val="inner"/>
          <c:xMode val="edge"/>
          <c:yMode val="edge"/>
          <c:x val="6.8965517241379309E-2"/>
          <c:y val="2.8419182948490228E-2"/>
          <c:w val="0.81090100111234709"/>
          <c:h val="0.89165186500889226"/>
        </c:manualLayout>
      </c:layout>
      <c:bar3DChart>
        <c:barDir val="col"/>
        <c:grouping val="clustered"/>
        <c:ser>
          <c:idx val="0"/>
          <c:order val="0"/>
          <c:tx>
            <c:strRef>
              <c:f>Sheet1!$A$2</c:f>
              <c:strCache>
                <c:ptCount val="1"/>
                <c:pt idx="0">
                  <c:v>Дотации</c:v>
                </c:pt>
              </c:strCache>
            </c:strRef>
          </c:tx>
          <c:spPr>
            <a:solidFill>
              <a:srgbClr val="9999FF"/>
            </a:solidFill>
            <a:ln w="12672">
              <a:solidFill>
                <a:srgbClr val="000000"/>
              </a:solidFill>
              <a:prstDash val="solid"/>
            </a:ln>
          </c:spPr>
          <c:dLbls>
            <c:dLbl>
              <c:idx val="0"/>
              <c:layout>
                <c:manualLayout>
                  <c:x val="-6.9056362442016074E-3"/>
                  <c:y val="-1.2877290862202434E-2"/>
                </c:manualLayout>
              </c:layout>
              <c:tx>
                <c:rich>
                  <a:bodyPr/>
                  <a:lstStyle/>
                  <a:p>
                    <a:r>
                      <a:rPr lang="ru-RU" dirty="0" smtClean="0"/>
                      <a:t>218 290</a:t>
                    </a:r>
                    <a:endParaRPr lang="ru-RU" dirty="0"/>
                  </a:p>
                </c:rich>
              </c:tx>
            </c:dLbl>
            <c:dLbl>
              <c:idx val="1"/>
              <c:layout>
                <c:manualLayout>
                  <c:x val="1.3216539773763239E-3"/>
                  <c:y val="-9.723470430070583E-3"/>
                </c:manualLayout>
              </c:layout>
              <c:tx>
                <c:rich>
                  <a:bodyPr/>
                  <a:lstStyle/>
                  <a:p>
                    <a:r>
                      <a:rPr lang="ru-RU" dirty="0" smtClean="0"/>
                      <a:t>246 897</a:t>
                    </a:r>
                    <a:endParaRPr lang="ru-RU" dirty="0"/>
                  </a:p>
                </c:rich>
              </c:tx>
            </c:dLbl>
            <c:dLbl>
              <c:idx val="2"/>
              <c:layout>
                <c:manualLayout>
                  <c:x val="9.2419011051117599E-3"/>
                  <c:y val="-8.5946836835719548E-3"/>
                </c:manualLayout>
              </c:layout>
              <c:tx>
                <c:rich>
                  <a:bodyPr/>
                  <a:lstStyle/>
                  <a:p>
                    <a:r>
                      <a:rPr lang="ru-RU" dirty="0" smtClean="0"/>
                      <a:t>155 195</a:t>
                    </a:r>
                    <a:endParaRPr lang="ru-RU" dirty="0"/>
                  </a:p>
                </c:rich>
              </c:tx>
            </c:dLbl>
            <c:dLbl>
              <c:idx val="3"/>
              <c:layout>
                <c:manualLayout>
                  <c:x val="3.9936683768994142E-3"/>
                  <c:y val="-1.2855120858583783E-2"/>
                </c:manualLayout>
              </c:layout>
              <c:tx>
                <c:rich>
                  <a:bodyPr/>
                  <a:lstStyle/>
                  <a:p>
                    <a:r>
                      <a:rPr lang="ru-RU" dirty="0" smtClean="0"/>
                      <a:t>84 811</a:t>
                    </a:r>
                    <a:endParaRPr lang="ru-RU" dirty="0"/>
                  </a:p>
                </c:rich>
              </c:tx>
            </c:dLbl>
            <c:dLbl>
              <c:idx val="4"/>
              <c:layout>
                <c:manualLayout>
                  <c:x val="4.1492387872684834E-3"/>
                  <c:y val="-1.6339659113291466E-2"/>
                </c:manualLayout>
              </c:layout>
              <c:tx>
                <c:rich>
                  <a:bodyPr/>
                  <a:lstStyle/>
                  <a:p>
                    <a:r>
                      <a:rPr lang="ru-RU" dirty="0" smtClean="0"/>
                      <a:t>73 296</a:t>
                    </a:r>
                    <a:endParaRPr lang="ru-RU" dirty="0"/>
                  </a:p>
                </c:rich>
              </c:tx>
            </c:dLbl>
            <c:spPr>
              <a:noFill/>
              <a:ln w="25344">
                <a:noFill/>
              </a:ln>
            </c:spPr>
            <c:txPr>
              <a:bodyPr/>
              <a:lstStyle/>
              <a:p>
                <a:pPr>
                  <a:defRPr sz="1098" b="1" i="0" u="none" strike="noStrike" baseline="0">
                    <a:solidFill>
                      <a:srgbClr val="000000"/>
                    </a:solidFill>
                    <a:latin typeface="Calibri"/>
                    <a:ea typeface="Calibri"/>
                    <a:cs typeface="Calibri"/>
                  </a:defRPr>
                </a:pPr>
                <a:endParaRPr lang="ru-RU"/>
              </a:p>
            </c:txPr>
            <c:showVal val="1"/>
            <c:showCatName val="1"/>
            <c:showSerName val="1"/>
          </c:dLbls>
          <c:cat>
            <c:strRef>
              <c:f>Sheet1!$B$1:$F$1</c:f>
              <c:strCache>
                <c:ptCount val="5"/>
                <c:pt idx="0">
                  <c:v>Факт 2020</c:v>
                </c:pt>
                <c:pt idx="1">
                  <c:v>План 2021г.</c:v>
                </c:pt>
                <c:pt idx="2">
                  <c:v>Прогноз 2022г.</c:v>
                </c:pt>
                <c:pt idx="3">
                  <c:v>Прогноз 2023г.</c:v>
                </c:pt>
                <c:pt idx="4">
                  <c:v>Прогноз 2024г.</c:v>
                </c:pt>
              </c:strCache>
            </c:strRef>
          </c:cat>
          <c:val>
            <c:numRef>
              <c:f>Sheet1!$B$2:$F$2</c:f>
              <c:numCache>
                <c:formatCode>#,##0</c:formatCode>
                <c:ptCount val="5"/>
                <c:pt idx="0">
                  <c:v>218290</c:v>
                </c:pt>
                <c:pt idx="1">
                  <c:v>246897</c:v>
                </c:pt>
                <c:pt idx="2">
                  <c:v>155195</c:v>
                </c:pt>
                <c:pt idx="3">
                  <c:v>84811</c:v>
                </c:pt>
                <c:pt idx="4" formatCode="General">
                  <c:v>73296</c:v>
                </c:pt>
              </c:numCache>
            </c:numRef>
          </c:val>
        </c:ser>
        <c:ser>
          <c:idx val="1"/>
          <c:order val="1"/>
          <c:tx>
            <c:strRef>
              <c:f>Sheet1!$A$3</c:f>
              <c:strCache>
                <c:ptCount val="1"/>
                <c:pt idx="0">
                  <c:v>Субсидии</c:v>
                </c:pt>
              </c:strCache>
            </c:strRef>
          </c:tx>
          <c:spPr>
            <a:solidFill>
              <a:srgbClr val="993366"/>
            </a:solidFill>
            <a:ln w="12672">
              <a:solidFill>
                <a:srgbClr val="000000"/>
              </a:solidFill>
              <a:prstDash val="solid"/>
            </a:ln>
          </c:spPr>
          <c:dLbls>
            <c:dLbl>
              <c:idx val="0"/>
              <c:layout>
                <c:manualLayout>
                  <c:x val="1.6425179487624781E-3"/>
                  <c:y val="-1.6456555496008128E-2"/>
                </c:manualLayout>
              </c:layout>
              <c:tx>
                <c:rich>
                  <a:bodyPr/>
                  <a:lstStyle/>
                  <a:p>
                    <a:r>
                      <a:rPr lang="ru-RU" dirty="0" smtClean="0"/>
                      <a:t>38 616</a:t>
                    </a:r>
                    <a:endParaRPr lang="ru-RU" dirty="0"/>
                  </a:p>
                </c:rich>
              </c:tx>
            </c:dLbl>
            <c:dLbl>
              <c:idx val="1"/>
              <c:layout>
                <c:manualLayout>
                  <c:x val="3.8684249364088611E-3"/>
                  <c:y val="-1.3408271610027883E-2"/>
                </c:manualLayout>
              </c:layout>
              <c:tx>
                <c:rich>
                  <a:bodyPr/>
                  <a:lstStyle/>
                  <a:p>
                    <a:r>
                      <a:rPr lang="ru-RU" dirty="0"/>
                      <a:t> </a:t>
                    </a:r>
                    <a:r>
                      <a:rPr lang="ru-RU" dirty="0" smtClean="0"/>
                      <a:t>61 743</a:t>
                    </a:r>
                    <a:endParaRPr lang="ru-RU" dirty="0"/>
                  </a:p>
                </c:rich>
              </c:tx>
            </c:dLbl>
            <c:dLbl>
              <c:idx val="2"/>
              <c:layout>
                <c:manualLayout>
                  <c:x val="-3.5613354284408012E-3"/>
                  <c:y val="-1.2557749653021122E-2"/>
                </c:manualLayout>
              </c:layout>
              <c:tx>
                <c:rich>
                  <a:bodyPr/>
                  <a:lstStyle/>
                  <a:p>
                    <a:r>
                      <a:rPr lang="ru-RU" dirty="0" smtClean="0"/>
                      <a:t>35 257</a:t>
                    </a:r>
                    <a:endParaRPr lang="ru-RU" dirty="0"/>
                  </a:p>
                </c:rich>
              </c:tx>
            </c:dLbl>
            <c:dLbl>
              <c:idx val="3"/>
              <c:layout>
                <c:manualLayout>
                  <c:x val="5.1034965723000172E-3"/>
                  <c:y val="-5.6084612460091804E-3"/>
                </c:manualLayout>
              </c:layout>
              <c:tx>
                <c:rich>
                  <a:bodyPr/>
                  <a:lstStyle/>
                  <a:p>
                    <a:r>
                      <a:rPr lang="ru-RU" dirty="0"/>
                      <a:t> </a:t>
                    </a:r>
                    <a:r>
                      <a:rPr lang="ru-RU" dirty="0" smtClean="0"/>
                      <a:t>10 240</a:t>
                    </a:r>
                    <a:endParaRPr lang="ru-RU" dirty="0"/>
                  </a:p>
                </c:rich>
              </c:tx>
            </c:dLbl>
            <c:dLbl>
              <c:idx val="4"/>
              <c:layout>
                <c:manualLayout>
                  <c:x val="3.8343939091407412E-3"/>
                  <c:y val="-7.5841566924553334E-3"/>
                </c:manualLayout>
              </c:layout>
              <c:tx>
                <c:rich>
                  <a:bodyPr/>
                  <a:lstStyle/>
                  <a:p>
                    <a:r>
                      <a:rPr lang="ru-RU" dirty="0" smtClean="0"/>
                      <a:t>10 651</a:t>
                    </a:r>
                    <a:endParaRPr lang="ru-RU" dirty="0"/>
                  </a:p>
                </c:rich>
              </c:tx>
            </c:dLbl>
            <c:spPr>
              <a:noFill/>
              <a:ln w="25344">
                <a:noFill/>
              </a:ln>
            </c:spPr>
            <c:txPr>
              <a:bodyPr/>
              <a:lstStyle/>
              <a:p>
                <a:pPr>
                  <a:defRPr sz="1098" b="1" i="0" u="none" strike="noStrike" baseline="0">
                    <a:solidFill>
                      <a:srgbClr val="000000"/>
                    </a:solidFill>
                    <a:latin typeface="Calibri"/>
                    <a:ea typeface="Calibri"/>
                    <a:cs typeface="Calibri"/>
                  </a:defRPr>
                </a:pPr>
                <a:endParaRPr lang="ru-RU"/>
              </a:p>
            </c:txPr>
            <c:showVal val="1"/>
            <c:showCatName val="1"/>
            <c:showSerName val="1"/>
          </c:dLbls>
          <c:cat>
            <c:strRef>
              <c:f>Sheet1!$B$1:$F$1</c:f>
              <c:strCache>
                <c:ptCount val="5"/>
                <c:pt idx="0">
                  <c:v>Факт 2020</c:v>
                </c:pt>
                <c:pt idx="1">
                  <c:v>План 2021г.</c:v>
                </c:pt>
                <c:pt idx="2">
                  <c:v>Прогноз 2022г.</c:v>
                </c:pt>
                <c:pt idx="3">
                  <c:v>Прогноз 2023г.</c:v>
                </c:pt>
                <c:pt idx="4">
                  <c:v>Прогноз 2024г.</c:v>
                </c:pt>
              </c:strCache>
            </c:strRef>
          </c:cat>
          <c:val>
            <c:numRef>
              <c:f>Sheet1!$B$3:$F$3</c:f>
              <c:numCache>
                <c:formatCode>#,##0</c:formatCode>
                <c:ptCount val="5"/>
                <c:pt idx="0">
                  <c:v>38616</c:v>
                </c:pt>
                <c:pt idx="1">
                  <c:v>61743</c:v>
                </c:pt>
                <c:pt idx="2">
                  <c:v>35257</c:v>
                </c:pt>
                <c:pt idx="3" formatCode="General">
                  <c:v>10240</c:v>
                </c:pt>
                <c:pt idx="4" formatCode="General">
                  <c:v>10651</c:v>
                </c:pt>
              </c:numCache>
            </c:numRef>
          </c:val>
        </c:ser>
        <c:ser>
          <c:idx val="2"/>
          <c:order val="2"/>
          <c:tx>
            <c:strRef>
              <c:f>Sheet1!$A$4</c:f>
              <c:strCache>
                <c:ptCount val="1"/>
                <c:pt idx="0">
                  <c:v>Субвенции</c:v>
                </c:pt>
              </c:strCache>
            </c:strRef>
          </c:tx>
          <c:spPr>
            <a:solidFill>
              <a:srgbClr val="FFFFCC"/>
            </a:solidFill>
            <a:ln w="12672">
              <a:solidFill>
                <a:srgbClr val="000000"/>
              </a:solidFill>
              <a:prstDash val="solid"/>
            </a:ln>
          </c:spPr>
          <c:dLbls>
            <c:dLbl>
              <c:idx val="0"/>
              <c:layout>
                <c:manualLayout>
                  <c:x val="1.1889098206715505E-2"/>
                  <c:y val="-2.0753871734619601E-2"/>
                </c:manualLayout>
              </c:layout>
              <c:tx>
                <c:rich>
                  <a:bodyPr/>
                  <a:lstStyle/>
                  <a:p>
                    <a:r>
                      <a:rPr lang="ru-RU" dirty="0" smtClean="0"/>
                      <a:t>210 506</a:t>
                    </a:r>
                    <a:endParaRPr lang="ru-RU" dirty="0"/>
                  </a:p>
                </c:rich>
              </c:tx>
            </c:dLbl>
            <c:dLbl>
              <c:idx val="1"/>
              <c:layout>
                <c:manualLayout>
                  <c:x val="8.3168821096923379E-3"/>
                  <c:y val="-1.0672200006412821E-2"/>
                </c:manualLayout>
              </c:layout>
              <c:tx>
                <c:rich>
                  <a:bodyPr/>
                  <a:lstStyle/>
                  <a:p>
                    <a:r>
                      <a:rPr lang="ru-RU" dirty="0" smtClean="0"/>
                      <a:t>220 882</a:t>
                    </a:r>
                    <a:endParaRPr lang="ru-RU" dirty="0"/>
                  </a:p>
                </c:rich>
              </c:tx>
            </c:dLbl>
            <c:dLbl>
              <c:idx val="2"/>
              <c:layout>
                <c:manualLayout>
                  <c:x val="7.7239725823658534E-3"/>
                  <c:y val="-9.6616815889003747E-3"/>
                </c:manualLayout>
              </c:layout>
              <c:tx>
                <c:rich>
                  <a:bodyPr/>
                  <a:lstStyle/>
                  <a:p>
                    <a:r>
                      <a:rPr lang="ru-RU" dirty="0" smtClean="0"/>
                      <a:t>235 594</a:t>
                    </a:r>
                    <a:endParaRPr lang="ru-RU" dirty="0"/>
                  </a:p>
                </c:rich>
              </c:tx>
            </c:dLbl>
            <c:dLbl>
              <c:idx val="3"/>
              <c:layout>
                <c:manualLayout>
                  <c:x val="7.1703605957746325E-3"/>
                  <c:y val="-7.1521164566471056E-3"/>
                </c:manualLayout>
              </c:layout>
              <c:tx>
                <c:rich>
                  <a:bodyPr/>
                  <a:lstStyle/>
                  <a:p>
                    <a:r>
                      <a:rPr lang="ru-RU" dirty="0" smtClean="0"/>
                      <a:t>242 793</a:t>
                    </a:r>
                    <a:endParaRPr lang="ru-RU" dirty="0"/>
                  </a:p>
                </c:rich>
              </c:tx>
            </c:dLbl>
            <c:dLbl>
              <c:idx val="4"/>
              <c:layout>
                <c:manualLayout>
                  <c:x val="8.5277623063831007E-3"/>
                  <c:y val="-1.4653100894727081E-2"/>
                </c:manualLayout>
              </c:layout>
              <c:tx>
                <c:rich>
                  <a:bodyPr/>
                  <a:lstStyle/>
                  <a:p>
                    <a:r>
                      <a:rPr lang="ru-RU" dirty="0" smtClean="0"/>
                      <a:t>247 545</a:t>
                    </a:r>
                    <a:endParaRPr lang="ru-RU" dirty="0"/>
                  </a:p>
                </c:rich>
              </c:tx>
            </c:dLbl>
            <c:spPr>
              <a:noFill/>
              <a:ln w="25344">
                <a:noFill/>
              </a:ln>
            </c:spPr>
            <c:txPr>
              <a:bodyPr/>
              <a:lstStyle/>
              <a:p>
                <a:pPr>
                  <a:defRPr sz="1098" b="1" i="0" u="none" strike="noStrike" baseline="0">
                    <a:solidFill>
                      <a:srgbClr val="000000"/>
                    </a:solidFill>
                    <a:latin typeface="Calibri"/>
                    <a:ea typeface="Calibri"/>
                    <a:cs typeface="Calibri"/>
                  </a:defRPr>
                </a:pPr>
                <a:endParaRPr lang="ru-RU"/>
              </a:p>
            </c:txPr>
            <c:showVal val="1"/>
            <c:showCatName val="1"/>
            <c:showSerName val="1"/>
          </c:dLbls>
          <c:cat>
            <c:strRef>
              <c:f>Sheet1!$B$1:$F$1</c:f>
              <c:strCache>
                <c:ptCount val="5"/>
                <c:pt idx="0">
                  <c:v>Факт 2020</c:v>
                </c:pt>
                <c:pt idx="1">
                  <c:v>План 2021г.</c:v>
                </c:pt>
                <c:pt idx="2">
                  <c:v>Прогноз 2022г.</c:v>
                </c:pt>
                <c:pt idx="3">
                  <c:v>Прогноз 2023г.</c:v>
                </c:pt>
                <c:pt idx="4">
                  <c:v>Прогноз 2024г.</c:v>
                </c:pt>
              </c:strCache>
            </c:strRef>
          </c:cat>
          <c:val>
            <c:numRef>
              <c:f>Sheet1!$B$4:$F$4</c:f>
              <c:numCache>
                <c:formatCode>#,##0</c:formatCode>
                <c:ptCount val="5"/>
                <c:pt idx="0">
                  <c:v>210506</c:v>
                </c:pt>
                <c:pt idx="1">
                  <c:v>220882</c:v>
                </c:pt>
                <c:pt idx="2">
                  <c:v>235594</c:v>
                </c:pt>
                <c:pt idx="3" formatCode="General">
                  <c:v>242793</c:v>
                </c:pt>
                <c:pt idx="4" formatCode="General">
                  <c:v>247545</c:v>
                </c:pt>
              </c:numCache>
            </c:numRef>
          </c:val>
        </c:ser>
        <c:ser>
          <c:idx val="3"/>
          <c:order val="3"/>
          <c:tx>
            <c:strRef>
              <c:f>Sheet1!$A$5</c:f>
              <c:strCache>
                <c:ptCount val="1"/>
                <c:pt idx="0">
                  <c:v>Иные МБТ</c:v>
                </c:pt>
              </c:strCache>
            </c:strRef>
          </c:tx>
          <c:spPr>
            <a:solidFill>
              <a:srgbClr val="CCFFFF"/>
            </a:solidFill>
            <a:ln w="12672">
              <a:solidFill>
                <a:srgbClr val="000000"/>
              </a:solidFill>
              <a:prstDash val="solid"/>
            </a:ln>
          </c:spPr>
          <c:dLbls>
            <c:dLbl>
              <c:idx val="0"/>
              <c:layout>
                <c:manualLayout>
                  <c:x val="2.0266634256164505E-2"/>
                  <c:y val="-1.1634671320535311E-2"/>
                </c:manualLayout>
              </c:layout>
              <c:tx>
                <c:rich>
                  <a:bodyPr/>
                  <a:lstStyle/>
                  <a:p>
                    <a:r>
                      <a:rPr lang="ru-RU" sz="1100" b="1" i="0" strike="noStrike" dirty="0" smtClean="0">
                        <a:solidFill>
                          <a:srgbClr val="000000"/>
                        </a:solidFill>
                        <a:latin typeface="Calibri"/>
                        <a:cs typeface="Calibri"/>
                      </a:rPr>
                      <a:t>7 226</a:t>
                    </a:r>
                    <a:endParaRPr lang="ru-RU" sz="1100" b="1" i="0" strike="noStrike" dirty="0">
                      <a:solidFill>
                        <a:srgbClr val="000000"/>
                      </a:solidFill>
                      <a:latin typeface="Calibri"/>
                      <a:cs typeface="Calibri"/>
                    </a:endParaRPr>
                  </a:p>
                </c:rich>
              </c:tx>
            </c:dLbl>
            <c:dLbl>
              <c:idx val="1"/>
              <c:layout>
                <c:manualLayout>
                  <c:x val="1.6154783298173745E-2"/>
                  <c:y val="-9.261564817486953E-3"/>
                </c:manualLayout>
              </c:layout>
              <c:tx>
                <c:rich>
                  <a:bodyPr/>
                  <a:lstStyle/>
                  <a:p>
                    <a:pPr>
                      <a:defRPr sz="1098" b="1" i="0" u="none" strike="noStrike" baseline="0">
                        <a:solidFill>
                          <a:srgbClr val="000000"/>
                        </a:solidFill>
                        <a:latin typeface="Calibri"/>
                        <a:ea typeface="Calibri"/>
                        <a:cs typeface="Calibri"/>
                      </a:defRPr>
                    </a:pPr>
                    <a:r>
                      <a:rPr lang="ru-RU" dirty="0" smtClean="0"/>
                      <a:t>62 907</a:t>
                    </a:r>
                    <a:endParaRPr lang="ru-RU" dirty="0"/>
                  </a:p>
                </c:rich>
              </c:tx>
              <c:spPr>
                <a:noFill/>
                <a:ln w="25344">
                  <a:noFill/>
                </a:ln>
              </c:spPr>
            </c:dLbl>
            <c:dLbl>
              <c:idx val="2"/>
              <c:layout>
                <c:manualLayout>
                  <c:x val="1.3264832780392701E-2"/>
                  <c:y val="2.3087861493191991E-3"/>
                </c:manualLayout>
              </c:layout>
              <c:tx>
                <c:rich>
                  <a:bodyPr/>
                  <a:lstStyle/>
                  <a:p>
                    <a:r>
                      <a:rPr lang="ru-RU" dirty="0" smtClean="0"/>
                      <a:t> </a:t>
                    </a:r>
                    <a:r>
                      <a:rPr lang="ru-RU" sz="1100" dirty="0" smtClean="0"/>
                      <a:t>12 391</a:t>
                    </a:r>
                    <a:endParaRPr lang="ru-RU" sz="1100" dirty="0"/>
                  </a:p>
                </c:rich>
              </c:tx>
              <c:showVal val="1"/>
              <c:showCatName val="1"/>
              <c:showSerName val="1"/>
            </c:dLbl>
            <c:dLbl>
              <c:idx val="3"/>
              <c:layout>
                <c:manualLayout>
                  <c:x val="1.1760382212421925E-2"/>
                  <c:y val="0"/>
                </c:manualLayout>
              </c:layout>
              <c:tx>
                <c:rich>
                  <a:bodyPr/>
                  <a:lstStyle/>
                  <a:p>
                    <a:r>
                      <a:rPr lang="ru-RU" dirty="0" smtClean="0"/>
                      <a:t> </a:t>
                    </a:r>
                    <a:r>
                      <a:rPr lang="ru-RU" sz="1100" dirty="0" smtClean="0"/>
                      <a:t>12 061</a:t>
                    </a:r>
                    <a:endParaRPr lang="ru-RU" sz="1100" dirty="0"/>
                  </a:p>
                </c:rich>
              </c:tx>
              <c:showVal val="1"/>
              <c:showCatName val="1"/>
              <c:showSerName val="1"/>
            </c:dLbl>
            <c:dLbl>
              <c:idx val="4"/>
              <c:layout>
                <c:manualLayout>
                  <c:x val="1.6044408902499162E-2"/>
                  <c:y val="0"/>
                </c:manualLayout>
              </c:layout>
              <c:tx>
                <c:rich>
                  <a:bodyPr/>
                  <a:lstStyle/>
                  <a:p>
                    <a:pPr>
                      <a:defRPr sz="1100" b="1" i="0" u="none" strike="noStrike" baseline="0">
                        <a:solidFill>
                          <a:srgbClr val="000000"/>
                        </a:solidFill>
                        <a:latin typeface="Calibri"/>
                        <a:ea typeface="Calibri"/>
                        <a:cs typeface="Calibri"/>
                      </a:defRPr>
                    </a:pPr>
                    <a:r>
                      <a:rPr lang="ru-RU" sz="1100" dirty="0" smtClean="0"/>
                      <a:t> </a:t>
                    </a:r>
                    <a:r>
                      <a:rPr lang="ru-RU" sz="1100" dirty="0"/>
                      <a:t>12 243</a:t>
                    </a:r>
                  </a:p>
                </c:rich>
              </c:tx>
              <c:spPr>
                <a:noFill/>
                <a:ln w="25344">
                  <a:noFill/>
                </a:ln>
              </c:spPr>
              <c:showVal val="1"/>
              <c:showCatName val="1"/>
              <c:showSerName val="1"/>
            </c:dLbl>
            <c:spPr>
              <a:noFill/>
              <a:ln w="25344">
                <a:noFill/>
              </a:ln>
            </c:spPr>
            <c:txPr>
              <a:bodyPr/>
              <a:lstStyle/>
              <a:p>
                <a:pPr>
                  <a:defRPr sz="2470" b="1" i="0" u="none" strike="noStrike" baseline="0">
                    <a:solidFill>
                      <a:srgbClr val="000000"/>
                    </a:solidFill>
                    <a:latin typeface="Calibri"/>
                    <a:ea typeface="Calibri"/>
                    <a:cs typeface="Calibri"/>
                  </a:defRPr>
                </a:pPr>
                <a:endParaRPr lang="ru-RU"/>
              </a:p>
            </c:txPr>
            <c:showVal val="1"/>
            <c:showCatName val="1"/>
            <c:showSerName val="1"/>
          </c:dLbls>
          <c:cat>
            <c:strRef>
              <c:f>Sheet1!$B$1:$F$1</c:f>
              <c:strCache>
                <c:ptCount val="5"/>
                <c:pt idx="0">
                  <c:v>Факт 2020</c:v>
                </c:pt>
                <c:pt idx="1">
                  <c:v>План 2021г.</c:v>
                </c:pt>
                <c:pt idx="2">
                  <c:v>Прогноз 2022г.</c:v>
                </c:pt>
                <c:pt idx="3">
                  <c:v>Прогноз 2023г.</c:v>
                </c:pt>
                <c:pt idx="4">
                  <c:v>Прогноз 2024г.</c:v>
                </c:pt>
              </c:strCache>
            </c:strRef>
          </c:cat>
          <c:val>
            <c:numRef>
              <c:f>Sheet1!$B$5:$F$5</c:f>
              <c:numCache>
                <c:formatCode>#,##0</c:formatCode>
                <c:ptCount val="5"/>
                <c:pt idx="0">
                  <c:v>7226</c:v>
                </c:pt>
                <c:pt idx="1">
                  <c:v>62907</c:v>
                </c:pt>
                <c:pt idx="2">
                  <c:v>12391</c:v>
                </c:pt>
                <c:pt idx="3">
                  <c:v>12061</c:v>
                </c:pt>
                <c:pt idx="4">
                  <c:v>12243</c:v>
                </c:pt>
              </c:numCache>
            </c:numRef>
          </c:val>
        </c:ser>
        <c:gapDepth val="0"/>
        <c:shape val="box"/>
        <c:axId val="173497344"/>
        <c:axId val="173548288"/>
        <c:axId val="0"/>
      </c:bar3DChart>
      <c:catAx>
        <c:axId val="173497344"/>
        <c:scaling>
          <c:orientation val="minMax"/>
        </c:scaling>
        <c:axPos val="b"/>
        <c:numFmt formatCode="General" sourceLinked="1"/>
        <c:tickLblPos val="low"/>
        <c:spPr>
          <a:ln w="3168">
            <a:solidFill>
              <a:srgbClr val="000000"/>
            </a:solidFill>
            <a:prstDash val="solid"/>
          </a:ln>
        </c:spPr>
        <c:txPr>
          <a:bodyPr rot="0" vert="horz"/>
          <a:lstStyle/>
          <a:p>
            <a:pPr>
              <a:defRPr sz="1098" b="1" i="0" u="none" strike="noStrike" baseline="0">
                <a:solidFill>
                  <a:srgbClr val="000000"/>
                </a:solidFill>
                <a:latin typeface="Calibri"/>
                <a:ea typeface="Calibri"/>
                <a:cs typeface="Calibri"/>
              </a:defRPr>
            </a:pPr>
            <a:endParaRPr lang="ru-RU"/>
          </a:p>
        </c:txPr>
        <c:crossAx val="173548288"/>
        <c:crosses val="autoZero"/>
        <c:auto val="1"/>
        <c:lblAlgn val="ctr"/>
        <c:lblOffset val="100"/>
        <c:tickLblSkip val="1"/>
        <c:tickMarkSkip val="1"/>
      </c:catAx>
      <c:valAx>
        <c:axId val="173548288"/>
        <c:scaling>
          <c:orientation val="minMax"/>
        </c:scaling>
        <c:axPos val="l"/>
        <c:majorGridlines>
          <c:spPr>
            <a:ln w="3168">
              <a:solidFill>
                <a:srgbClr val="000000"/>
              </a:solidFill>
              <a:prstDash val="solid"/>
            </a:ln>
          </c:spPr>
        </c:majorGridlines>
        <c:numFmt formatCode="#,##0" sourceLinked="1"/>
        <c:tickLblPos val="nextTo"/>
        <c:spPr>
          <a:ln w="3168">
            <a:solidFill>
              <a:srgbClr val="000000"/>
            </a:solidFill>
            <a:prstDash val="solid"/>
          </a:ln>
        </c:spPr>
        <c:txPr>
          <a:bodyPr rot="0" vert="horz"/>
          <a:lstStyle/>
          <a:p>
            <a:pPr>
              <a:defRPr sz="1098" b="1" i="0" u="none" strike="noStrike" baseline="0">
                <a:solidFill>
                  <a:srgbClr val="000000"/>
                </a:solidFill>
                <a:latin typeface="Calibri"/>
                <a:ea typeface="Calibri"/>
                <a:cs typeface="Calibri"/>
              </a:defRPr>
            </a:pPr>
            <a:endParaRPr lang="ru-RU"/>
          </a:p>
        </c:txPr>
        <c:crossAx val="173497344"/>
        <c:crosses val="autoZero"/>
        <c:crossBetween val="between"/>
      </c:valAx>
      <c:spPr>
        <a:noFill/>
        <a:ln w="25344">
          <a:noFill/>
        </a:ln>
      </c:spPr>
    </c:plotArea>
    <c:legend>
      <c:legendPos val="r"/>
      <c:layout>
        <c:manualLayout>
          <c:xMode val="edge"/>
          <c:yMode val="edge"/>
          <c:x val="0.8921023359288095"/>
          <c:y val="0.41740674955595675"/>
          <c:w val="0.10344827586206895"/>
          <c:h val="0.16518650088809947"/>
        </c:manualLayout>
      </c:layout>
      <c:spPr>
        <a:noFill/>
        <a:ln w="3168">
          <a:solidFill>
            <a:srgbClr val="000000"/>
          </a:solidFill>
          <a:prstDash val="solid"/>
        </a:ln>
      </c:spPr>
      <c:txPr>
        <a:bodyPr/>
        <a:lstStyle/>
        <a:p>
          <a:pPr>
            <a:defRPr sz="1008" b="1" i="0" u="none" strike="noStrike" baseline="0">
              <a:solidFill>
                <a:srgbClr val="000000"/>
              </a:solidFill>
              <a:latin typeface="Calibri"/>
              <a:ea typeface="Calibri"/>
              <a:cs typeface="Calibri"/>
            </a:defRPr>
          </a:pPr>
          <a:endParaRPr lang="ru-RU"/>
        </a:p>
      </c:txPr>
    </c:legend>
    <c:plotVisOnly val="1"/>
    <c:dispBlanksAs val="gap"/>
  </c:chart>
  <c:spPr>
    <a:noFill/>
    <a:ln>
      <a:noFill/>
    </a:ln>
  </c:spPr>
  <c:txPr>
    <a:bodyPr/>
    <a:lstStyle/>
    <a:p>
      <a:pPr>
        <a:defRPr sz="2470" b="1" i="0" u="none" strike="noStrike" baseline="0">
          <a:solidFill>
            <a:srgbClr val="000000"/>
          </a:solidFill>
          <a:latin typeface="Calibri"/>
          <a:ea typeface="Calibri"/>
          <a:cs typeface="Calibri"/>
        </a:defRPr>
      </a:pPr>
      <a:endParaRPr lang="ru-RU"/>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lang val="ru-RU"/>
  <c:chart>
    <c:autoTitleDeleted val="1"/>
    <c:view3D>
      <c:rotX val="21"/>
      <c:hPercent val="58"/>
      <c:rotY val="44"/>
      <c:depthPercent val="100"/>
      <c:rAngAx val="1"/>
    </c:view3D>
    <c:floor>
      <c:spPr>
        <a:solidFill>
          <a:srgbClr val="C0C0C0"/>
        </a:solidFill>
        <a:ln w="3175">
          <a:solidFill>
            <a:srgbClr val="000000"/>
          </a:solidFill>
          <a:prstDash val="solid"/>
        </a:ln>
      </c:spPr>
    </c:floor>
    <c:sideWall>
      <c:spPr>
        <a:noFill/>
        <a:ln w="12700">
          <a:solidFill>
            <a:srgbClr val="808080"/>
          </a:solidFill>
          <a:prstDash val="solid"/>
        </a:ln>
      </c:spPr>
    </c:sideWall>
    <c:backWall>
      <c:spPr>
        <a:noFill/>
        <a:ln w="12700">
          <a:solidFill>
            <a:srgbClr val="808080"/>
          </a:solidFill>
          <a:prstDash val="solid"/>
        </a:ln>
      </c:spPr>
    </c:backWall>
    <c:plotArea>
      <c:layout>
        <c:manualLayout>
          <c:layoutTarget val="inner"/>
          <c:xMode val="edge"/>
          <c:yMode val="edge"/>
          <c:x val="7.0155902004454346E-2"/>
          <c:y val="1.9011406844106463E-2"/>
          <c:w val="0.92984409799555434"/>
          <c:h val="0.83840304182509506"/>
        </c:manualLayout>
      </c:layout>
      <c:bar3DChart>
        <c:barDir val="col"/>
        <c:grouping val="clustered"/>
        <c:ser>
          <c:idx val="0"/>
          <c:order val="0"/>
          <c:tx>
            <c:strRef>
              <c:f>Sheet1!$A$2</c:f>
              <c:strCache>
                <c:ptCount val="1"/>
              </c:strCache>
            </c:strRef>
          </c:tx>
          <c:spPr>
            <a:solidFill>
              <a:srgbClr val="9999FF"/>
            </a:solidFill>
            <a:ln w="12723">
              <a:solidFill>
                <a:srgbClr val="000000"/>
              </a:solidFill>
              <a:prstDash val="solid"/>
            </a:ln>
          </c:spPr>
          <c:dLbls>
            <c:dLbl>
              <c:idx val="0"/>
              <c:layout>
                <c:manualLayout>
                  <c:x val="2.3095268964046893E-2"/>
                  <c:y val="-1.2276621846850161E-2"/>
                </c:manualLayout>
              </c:layout>
              <c:tx>
                <c:rich>
                  <a:bodyPr/>
                  <a:lstStyle/>
                  <a:p>
                    <a:r>
                      <a:rPr lang="en-US" dirty="0" smtClean="0"/>
                      <a:t>43 344</a:t>
                    </a:r>
                    <a:endParaRPr lang="ru-RU" dirty="0"/>
                  </a:p>
                </c:rich>
              </c:tx>
            </c:dLbl>
            <c:dLbl>
              <c:idx val="1"/>
              <c:layout>
                <c:manualLayout>
                  <c:x val="3.1408823622624135E-2"/>
                  <c:y val="-2.2312937139840786E-2"/>
                </c:manualLayout>
              </c:layout>
              <c:tx>
                <c:rich>
                  <a:bodyPr/>
                  <a:lstStyle/>
                  <a:p>
                    <a:r>
                      <a:rPr lang="ru-RU" dirty="0" smtClean="0"/>
                      <a:t>172 968</a:t>
                    </a:r>
                    <a:endParaRPr lang="ru-RU" dirty="0"/>
                  </a:p>
                </c:rich>
              </c:tx>
            </c:dLbl>
            <c:dLbl>
              <c:idx val="2"/>
              <c:layout>
                <c:manualLayout>
                  <c:x val="1.4079996312206276E-2"/>
                  <c:y val="-1.9905081697190515E-2"/>
                </c:manualLayout>
              </c:layout>
              <c:tx>
                <c:rich>
                  <a:bodyPr/>
                  <a:lstStyle/>
                  <a:p>
                    <a:r>
                      <a:rPr lang="en-US" dirty="0" smtClean="0"/>
                      <a:t>376 198</a:t>
                    </a:r>
                    <a:endParaRPr lang="ru-RU" dirty="0" smtClean="0"/>
                  </a:p>
                  <a:p>
                    <a:endParaRPr lang="ru-RU" dirty="0"/>
                  </a:p>
                </c:rich>
              </c:tx>
            </c:dLbl>
            <c:dLbl>
              <c:idx val="3"/>
              <c:layout>
                <c:manualLayout>
                  <c:x val="2.7132020133048673E-2"/>
                  <c:y val="-3.6888126414366333E-2"/>
                </c:manualLayout>
              </c:layout>
              <c:tx>
                <c:rich>
                  <a:bodyPr/>
                  <a:lstStyle/>
                  <a:p>
                    <a:r>
                      <a:rPr lang="ru-RU" dirty="0" smtClean="0"/>
                      <a:t>56 </a:t>
                    </a:r>
                    <a:r>
                      <a:rPr lang="en-US" dirty="0" smtClean="0"/>
                      <a:t>289</a:t>
                    </a:r>
                    <a:endParaRPr lang="ru-RU" dirty="0"/>
                  </a:p>
                </c:rich>
              </c:tx>
            </c:dLbl>
            <c:dLbl>
              <c:idx val="4"/>
              <c:layout>
                <c:manualLayout>
                  <c:x val="2.8413874171326892E-2"/>
                  <c:y val="-2.2641192197344603E-2"/>
                </c:manualLayout>
              </c:layout>
              <c:tx>
                <c:rich>
                  <a:bodyPr/>
                  <a:lstStyle/>
                  <a:p>
                    <a:r>
                      <a:rPr lang="ru-RU" dirty="0" smtClean="0"/>
                      <a:t>55 404</a:t>
                    </a:r>
                    <a:endParaRPr lang="ru-RU" dirty="0"/>
                  </a:p>
                </c:rich>
              </c:tx>
            </c:dLbl>
            <c:dLbl>
              <c:idx val="5"/>
              <c:layout>
                <c:manualLayout>
                  <c:x val="2.3902895782374506E-2"/>
                  <c:y val="-2.0113100387591142E-2"/>
                </c:manualLayout>
              </c:layout>
              <c:tx>
                <c:rich>
                  <a:bodyPr/>
                  <a:lstStyle/>
                  <a:p>
                    <a:r>
                      <a:rPr lang="ru-RU" dirty="0" smtClean="0"/>
                      <a:t>7 </a:t>
                    </a:r>
                    <a:r>
                      <a:rPr lang="en-US" dirty="0" smtClean="0"/>
                      <a:t>282</a:t>
                    </a:r>
                    <a:endParaRPr lang="ru-RU" dirty="0"/>
                  </a:p>
                </c:rich>
              </c:tx>
            </c:dLbl>
            <c:dLbl>
              <c:idx val="6"/>
              <c:layout>
                <c:manualLayout>
                  <c:x val="1.9269183009643021E-2"/>
                  <c:y val="2.0377620395215972E-3"/>
                </c:manualLayout>
              </c:layout>
              <c:tx>
                <c:rich>
                  <a:bodyPr/>
                  <a:lstStyle/>
                  <a:p>
                    <a:r>
                      <a:rPr lang="ru-RU" dirty="0" smtClean="0"/>
                      <a:t>63 </a:t>
                    </a:r>
                    <a:r>
                      <a:rPr lang="en-US" dirty="0" smtClean="0"/>
                      <a:t>291</a:t>
                    </a:r>
                    <a:endParaRPr lang="ru-RU" dirty="0" smtClean="0"/>
                  </a:p>
                  <a:p>
                    <a:endParaRPr lang="ru-RU" dirty="0"/>
                  </a:p>
                </c:rich>
              </c:tx>
            </c:dLbl>
            <c:spPr>
              <a:noFill/>
              <a:ln w="25446">
                <a:noFill/>
              </a:ln>
            </c:spPr>
            <c:txPr>
              <a:bodyPr/>
              <a:lstStyle/>
              <a:p>
                <a:pPr>
                  <a:defRPr sz="1202" b="1" i="0" u="none" strike="noStrike" baseline="0">
                    <a:solidFill>
                      <a:srgbClr val="000000"/>
                    </a:solidFill>
                    <a:latin typeface="Calibri"/>
                    <a:ea typeface="Calibri"/>
                    <a:cs typeface="Calibri"/>
                  </a:defRPr>
                </a:pPr>
                <a:endParaRPr lang="ru-RU"/>
              </a:p>
            </c:txPr>
            <c:showVal val="1"/>
          </c:dLbls>
          <c:cat>
            <c:strRef>
              <c:f>Sheet1!$B$1:$H$1</c:f>
              <c:strCache>
                <c:ptCount val="7"/>
                <c:pt idx="0">
                  <c:v>Дорожная деятельность </c:v>
                </c:pt>
                <c:pt idx="1">
                  <c:v>Жилищно-коммунальное хозяйство</c:v>
                </c:pt>
                <c:pt idx="2">
                  <c:v>Образование</c:v>
                </c:pt>
                <c:pt idx="3">
                  <c:v>Культура</c:v>
                </c:pt>
                <c:pt idx="4">
                  <c:v>Социальная политика </c:v>
                </c:pt>
                <c:pt idx="5">
                  <c:v>Физическая культура и спорт</c:v>
                </c:pt>
                <c:pt idx="6">
                  <c:v>Прочие расходы</c:v>
                </c:pt>
              </c:strCache>
            </c:strRef>
          </c:cat>
          <c:val>
            <c:numRef>
              <c:f>Sheet1!$B$2:$H$2</c:f>
              <c:numCache>
                <c:formatCode>#,##0</c:formatCode>
                <c:ptCount val="7"/>
                <c:pt idx="0">
                  <c:v>43344</c:v>
                </c:pt>
                <c:pt idx="1">
                  <c:v>172968</c:v>
                </c:pt>
                <c:pt idx="2">
                  <c:v>376198</c:v>
                </c:pt>
                <c:pt idx="3">
                  <c:v>56289</c:v>
                </c:pt>
                <c:pt idx="4">
                  <c:v>55404</c:v>
                </c:pt>
                <c:pt idx="5">
                  <c:v>7282</c:v>
                </c:pt>
                <c:pt idx="6">
                  <c:v>63291</c:v>
                </c:pt>
              </c:numCache>
            </c:numRef>
          </c:val>
        </c:ser>
        <c:dLbls>
          <c:showVal val="1"/>
        </c:dLbls>
        <c:gapDepth val="0"/>
        <c:shape val="box"/>
        <c:axId val="173631360"/>
        <c:axId val="173632896"/>
        <c:axId val="0"/>
      </c:bar3DChart>
      <c:catAx>
        <c:axId val="173631360"/>
        <c:scaling>
          <c:orientation val="minMax"/>
        </c:scaling>
        <c:axPos val="b"/>
        <c:numFmt formatCode="General" sourceLinked="1"/>
        <c:tickLblPos val="low"/>
        <c:spPr>
          <a:ln w="3181">
            <a:solidFill>
              <a:srgbClr val="000000"/>
            </a:solidFill>
            <a:prstDash val="solid"/>
          </a:ln>
        </c:spPr>
        <c:txPr>
          <a:bodyPr rot="0" vert="horz"/>
          <a:lstStyle/>
          <a:p>
            <a:pPr>
              <a:defRPr sz="1152" b="1" i="0" u="none" strike="noStrike" baseline="0">
                <a:solidFill>
                  <a:srgbClr val="000000"/>
                </a:solidFill>
                <a:latin typeface="Calibri"/>
                <a:ea typeface="Calibri"/>
                <a:cs typeface="Calibri"/>
              </a:defRPr>
            </a:pPr>
            <a:endParaRPr lang="ru-RU"/>
          </a:p>
        </c:txPr>
        <c:crossAx val="173632896"/>
        <c:crosses val="autoZero"/>
        <c:auto val="1"/>
        <c:lblAlgn val="ctr"/>
        <c:lblOffset val="100"/>
        <c:tickLblSkip val="1"/>
        <c:tickMarkSkip val="1"/>
      </c:catAx>
      <c:valAx>
        <c:axId val="173632896"/>
        <c:scaling>
          <c:orientation val="minMax"/>
        </c:scaling>
        <c:axPos val="l"/>
        <c:majorGridlines>
          <c:spPr>
            <a:ln w="3181">
              <a:solidFill>
                <a:srgbClr val="000000"/>
              </a:solidFill>
              <a:prstDash val="solid"/>
            </a:ln>
          </c:spPr>
        </c:majorGridlines>
        <c:numFmt formatCode="#,##0" sourceLinked="1"/>
        <c:tickLblPos val="nextTo"/>
        <c:spPr>
          <a:ln w="3181">
            <a:solidFill>
              <a:srgbClr val="000000"/>
            </a:solidFill>
            <a:prstDash val="solid"/>
          </a:ln>
        </c:spPr>
        <c:txPr>
          <a:bodyPr rot="0" vert="horz"/>
          <a:lstStyle/>
          <a:p>
            <a:pPr>
              <a:defRPr sz="1152" b="1" i="0" u="none" strike="noStrike" baseline="0">
                <a:solidFill>
                  <a:srgbClr val="000000"/>
                </a:solidFill>
                <a:latin typeface="Calibri"/>
                <a:ea typeface="Calibri"/>
                <a:cs typeface="Calibri"/>
              </a:defRPr>
            </a:pPr>
            <a:endParaRPr lang="ru-RU"/>
          </a:p>
        </c:txPr>
        <c:crossAx val="173631360"/>
        <c:crosses val="autoZero"/>
        <c:crossBetween val="between"/>
      </c:valAx>
      <c:spPr>
        <a:noFill/>
        <a:ln w="25446">
          <a:noFill/>
        </a:ln>
      </c:spPr>
    </c:plotArea>
    <c:plotVisOnly val="1"/>
    <c:dispBlanksAs val="gap"/>
  </c:chart>
  <c:spPr>
    <a:noFill/>
    <a:ln>
      <a:noFill/>
    </a:ln>
  </c:spPr>
  <c:txPr>
    <a:bodyPr/>
    <a:lstStyle/>
    <a:p>
      <a:pPr>
        <a:defRPr sz="2304" b="1" i="0" u="none" strike="noStrike" baseline="0">
          <a:solidFill>
            <a:srgbClr val="000000"/>
          </a:solidFill>
          <a:latin typeface="Calibri"/>
          <a:ea typeface="Calibri"/>
          <a:cs typeface="Calibri"/>
        </a:defRPr>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9.3827160493828513E-2"/>
          <c:y val="5.0970873786407765E-2"/>
          <c:w val="0.76172839506172862"/>
          <c:h val="0.82766990291262132"/>
        </c:manualLayout>
      </c:layout>
      <c:lineChart>
        <c:grouping val="standard"/>
        <c:ser>
          <c:idx val="0"/>
          <c:order val="0"/>
          <c:tx>
            <c:strRef>
              <c:f>Sheet1!$A$2</c:f>
              <c:strCache>
                <c:ptCount val="1"/>
                <c:pt idx="0">
                  <c:v>Доходы</c:v>
                </c:pt>
              </c:strCache>
            </c:strRef>
          </c:tx>
          <c:spPr>
            <a:ln w="40075">
              <a:solidFill>
                <a:srgbClr val="000080"/>
              </a:solidFill>
              <a:prstDash val="solid"/>
            </a:ln>
          </c:spPr>
          <c:marker>
            <c:symbol val="diamond"/>
            <c:size val="9"/>
            <c:spPr>
              <a:solidFill>
                <a:srgbClr val="000080"/>
              </a:solidFill>
              <a:ln>
                <a:solidFill>
                  <a:srgbClr val="000080"/>
                </a:solidFill>
                <a:prstDash val="solid"/>
              </a:ln>
            </c:spPr>
          </c:marker>
          <c:dLbls>
            <c:dLbl>
              <c:idx val="0"/>
              <c:layout>
                <c:manualLayout>
                  <c:x val="-2.68319016672409E-2"/>
                  <c:y val="3.3220199549044142E-2"/>
                </c:manualLayout>
              </c:layout>
              <c:tx>
                <c:rich>
                  <a:bodyPr/>
                  <a:lstStyle/>
                  <a:p>
                    <a:r>
                      <a:rPr lang="ru-RU" dirty="0" smtClean="0"/>
                      <a:t>566 330</a:t>
                    </a:r>
                    <a:endParaRPr lang="ru-RU" dirty="0"/>
                  </a:p>
                </c:rich>
              </c:tx>
              <c:dLblPos val="r"/>
            </c:dLbl>
            <c:dLbl>
              <c:idx val="1"/>
              <c:layout>
                <c:manualLayout>
                  <c:x val="-4.4145181531689975E-2"/>
                  <c:y val="4.4160939986691211E-2"/>
                </c:manualLayout>
              </c:layout>
              <c:tx>
                <c:rich>
                  <a:bodyPr/>
                  <a:lstStyle/>
                  <a:p>
                    <a:r>
                      <a:rPr lang="ru-RU" dirty="0" smtClean="0"/>
                      <a:t>809 426</a:t>
                    </a:r>
                    <a:endParaRPr lang="ru-RU" dirty="0"/>
                  </a:p>
                </c:rich>
              </c:tx>
              <c:dLblPos val="r"/>
            </c:dLbl>
            <c:dLbl>
              <c:idx val="2"/>
              <c:layout>
                <c:manualLayout>
                  <c:x val="-8.6514667020475208E-3"/>
                  <c:y val="1.2901989245112028E-3"/>
                </c:manualLayout>
              </c:layout>
              <c:tx>
                <c:rich>
                  <a:bodyPr/>
                  <a:lstStyle/>
                  <a:p>
                    <a:r>
                      <a:rPr lang="ru-RU" dirty="0" smtClean="0"/>
                      <a:t>680</a:t>
                    </a:r>
                    <a:r>
                      <a:rPr lang="ru-RU" baseline="0" dirty="0" smtClean="0"/>
                      <a:t> 790</a:t>
                    </a:r>
                    <a:endParaRPr lang="ru-RU" dirty="0"/>
                  </a:p>
                </c:rich>
              </c:tx>
              <c:dLblPos val="r"/>
            </c:dLbl>
            <c:spPr>
              <a:noFill/>
              <a:ln w="26717">
                <a:noFill/>
              </a:ln>
            </c:spPr>
            <c:txPr>
              <a:bodyPr/>
              <a:lstStyle/>
              <a:p>
                <a:pPr>
                  <a:defRPr sz="1157" b="1" i="0" u="none" strike="noStrike" baseline="0">
                    <a:solidFill>
                      <a:srgbClr val="000000"/>
                    </a:solidFill>
                    <a:latin typeface="Times New Roman"/>
                    <a:ea typeface="Times New Roman"/>
                    <a:cs typeface="Times New Roman"/>
                  </a:defRPr>
                </a:pPr>
                <a:endParaRPr lang="ru-RU"/>
              </a:p>
            </c:txPr>
            <c:showVal val="1"/>
            <c:showCatName val="1"/>
            <c:showSerName val="1"/>
          </c:dLbls>
          <c:cat>
            <c:strRef>
              <c:f>Sheet1!$B$1:$E$1</c:f>
              <c:strCache>
                <c:ptCount val="3"/>
                <c:pt idx="0">
                  <c:v>2020 год</c:v>
                </c:pt>
                <c:pt idx="1">
                  <c:v>2021 год</c:v>
                </c:pt>
                <c:pt idx="2">
                  <c:v>2022 год</c:v>
                </c:pt>
              </c:strCache>
            </c:strRef>
          </c:cat>
          <c:val>
            <c:numRef>
              <c:f>Sheet1!$B$2:$E$2</c:f>
              <c:numCache>
                <c:formatCode>#,##0</c:formatCode>
                <c:ptCount val="4"/>
                <c:pt idx="0">
                  <c:v>566330</c:v>
                </c:pt>
                <c:pt idx="1">
                  <c:v>809426</c:v>
                </c:pt>
                <c:pt idx="2">
                  <c:v>680790</c:v>
                </c:pt>
              </c:numCache>
            </c:numRef>
          </c:val>
        </c:ser>
        <c:ser>
          <c:idx val="1"/>
          <c:order val="1"/>
          <c:tx>
            <c:strRef>
              <c:f>Sheet1!$A$3</c:f>
              <c:strCache>
                <c:ptCount val="1"/>
                <c:pt idx="0">
                  <c:v>Расходы</c:v>
                </c:pt>
              </c:strCache>
            </c:strRef>
          </c:tx>
          <c:spPr>
            <a:ln w="40075">
              <a:solidFill>
                <a:srgbClr val="FF00FF"/>
              </a:solidFill>
              <a:prstDash val="solid"/>
            </a:ln>
          </c:spPr>
          <c:marker>
            <c:symbol val="square"/>
            <c:size val="9"/>
            <c:spPr>
              <a:solidFill>
                <a:srgbClr val="FF00FF"/>
              </a:solidFill>
              <a:ln>
                <a:solidFill>
                  <a:srgbClr val="FF00FF"/>
                </a:solidFill>
                <a:prstDash val="solid"/>
              </a:ln>
            </c:spPr>
          </c:marker>
          <c:dLbls>
            <c:dLbl>
              <c:idx val="0"/>
              <c:layout>
                <c:manualLayout>
                  <c:x val="-7.7513246512329936E-2"/>
                  <c:y val="-2.4420530336149437E-2"/>
                </c:manualLayout>
              </c:layout>
              <c:tx>
                <c:rich>
                  <a:bodyPr/>
                  <a:lstStyle/>
                  <a:p>
                    <a:pPr>
                      <a:defRPr sz="1157" b="1" i="0" u="none" strike="noStrike" baseline="0">
                        <a:solidFill>
                          <a:srgbClr val="000000"/>
                        </a:solidFill>
                        <a:latin typeface="Times New Roman"/>
                        <a:ea typeface="Times New Roman"/>
                        <a:cs typeface="Times New Roman"/>
                      </a:defRPr>
                    </a:pPr>
                    <a:r>
                      <a:rPr lang="ru-RU" dirty="0" smtClean="0"/>
                      <a:t>568 453</a:t>
                    </a:r>
                    <a:endParaRPr lang="ru-RU" dirty="0"/>
                  </a:p>
                </c:rich>
              </c:tx>
              <c:spPr>
                <a:noFill/>
                <a:ln w="26717">
                  <a:noFill/>
                </a:ln>
              </c:spPr>
              <c:dLblPos val="r"/>
            </c:dLbl>
            <c:dLbl>
              <c:idx val="1"/>
              <c:layout>
                <c:manualLayout>
                  <c:x val="-4.2631311797277485E-2"/>
                  <c:y val="-2.7658841340635346E-2"/>
                </c:manualLayout>
              </c:layout>
              <c:tx>
                <c:rich>
                  <a:bodyPr/>
                  <a:lstStyle/>
                  <a:p>
                    <a:pPr>
                      <a:defRPr sz="1052" b="1" i="0" u="none" strike="noStrike" baseline="0">
                        <a:solidFill>
                          <a:srgbClr val="000000"/>
                        </a:solidFill>
                        <a:latin typeface="Times New Roman"/>
                        <a:ea typeface="Times New Roman"/>
                        <a:cs typeface="Times New Roman"/>
                      </a:defRPr>
                    </a:pPr>
                    <a:r>
                      <a:rPr lang="ru-RU" sz="1100" dirty="0" smtClean="0"/>
                      <a:t>816 002</a:t>
                    </a:r>
                    <a:endParaRPr lang="ru-RU" sz="1100" dirty="0"/>
                  </a:p>
                </c:rich>
              </c:tx>
              <c:spPr>
                <a:noFill/>
                <a:ln w="26717">
                  <a:noFill/>
                </a:ln>
              </c:spPr>
              <c:dLblPos val="r"/>
            </c:dLbl>
            <c:dLbl>
              <c:idx val="2"/>
              <c:layout>
                <c:manualLayout>
                  <c:x val="-8.3080859413513942E-3"/>
                  <c:y val="-2.0005513118422285E-2"/>
                </c:manualLayout>
              </c:layout>
              <c:tx>
                <c:rich>
                  <a:bodyPr/>
                  <a:lstStyle/>
                  <a:p>
                    <a:pPr>
                      <a:defRPr sz="1157" b="1" i="0" u="none" strike="noStrike" baseline="0">
                        <a:solidFill>
                          <a:srgbClr val="000000"/>
                        </a:solidFill>
                        <a:latin typeface="Times New Roman"/>
                        <a:ea typeface="Times New Roman"/>
                        <a:cs typeface="Times New Roman"/>
                      </a:defRPr>
                    </a:pPr>
                    <a:r>
                      <a:rPr lang="ru-RU" dirty="0" smtClean="0"/>
                      <a:t>774 776</a:t>
                    </a:r>
                    <a:endParaRPr lang="ru-RU" dirty="0"/>
                  </a:p>
                </c:rich>
              </c:tx>
              <c:spPr>
                <a:noFill/>
                <a:ln w="26717">
                  <a:noFill/>
                </a:ln>
              </c:spPr>
              <c:dLblPos val="r"/>
            </c:dLbl>
            <c:spPr>
              <a:noFill/>
              <a:ln w="26717">
                <a:noFill/>
              </a:ln>
            </c:spPr>
            <c:txPr>
              <a:bodyPr/>
              <a:lstStyle/>
              <a:p>
                <a:pPr>
                  <a:defRPr sz="1157" b="1" i="0" u="none" strike="noStrike" baseline="0">
                    <a:solidFill>
                      <a:srgbClr val="000000"/>
                    </a:solidFill>
                    <a:latin typeface="Calibri"/>
                    <a:ea typeface="Calibri"/>
                    <a:cs typeface="Calibri"/>
                  </a:defRPr>
                </a:pPr>
                <a:endParaRPr lang="ru-RU"/>
              </a:p>
            </c:txPr>
            <c:showVal val="1"/>
            <c:showCatName val="1"/>
            <c:showSerName val="1"/>
          </c:dLbls>
          <c:cat>
            <c:strRef>
              <c:f>Sheet1!$B$1:$E$1</c:f>
              <c:strCache>
                <c:ptCount val="3"/>
                <c:pt idx="0">
                  <c:v>2020 год</c:v>
                </c:pt>
                <c:pt idx="1">
                  <c:v>2021 год</c:v>
                </c:pt>
                <c:pt idx="2">
                  <c:v>2022 год</c:v>
                </c:pt>
              </c:strCache>
            </c:strRef>
          </c:cat>
          <c:val>
            <c:numRef>
              <c:f>Sheet1!$B$3:$E$3</c:f>
              <c:numCache>
                <c:formatCode>#,##0</c:formatCode>
                <c:ptCount val="4"/>
                <c:pt idx="0">
                  <c:v>568453</c:v>
                </c:pt>
                <c:pt idx="1">
                  <c:v>816002</c:v>
                </c:pt>
                <c:pt idx="2">
                  <c:v>774776</c:v>
                </c:pt>
              </c:numCache>
            </c:numRef>
          </c:val>
        </c:ser>
        <c:dLbls>
          <c:showVal val="1"/>
          <c:showCatName val="1"/>
          <c:showSerName val="1"/>
        </c:dLbls>
        <c:marker val="1"/>
        <c:axId val="170440960"/>
        <c:axId val="170471424"/>
      </c:lineChart>
      <c:catAx>
        <c:axId val="170440960"/>
        <c:scaling>
          <c:orientation val="minMax"/>
        </c:scaling>
        <c:axPos val="b"/>
        <c:numFmt formatCode="General" sourceLinked="1"/>
        <c:majorTickMark val="in"/>
        <c:tickLblPos val="nextTo"/>
        <c:spPr>
          <a:ln w="3340">
            <a:solidFill>
              <a:srgbClr val="000000"/>
            </a:solidFill>
            <a:prstDash val="solid"/>
          </a:ln>
        </c:spPr>
        <c:txPr>
          <a:bodyPr rot="0" vert="horz"/>
          <a:lstStyle/>
          <a:p>
            <a:pPr>
              <a:defRPr sz="1262" b="1" i="0" u="none" strike="noStrike" baseline="0">
                <a:solidFill>
                  <a:srgbClr val="000000"/>
                </a:solidFill>
                <a:latin typeface="Calibri"/>
                <a:ea typeface="Calibri"/>
                <a:cs typeface="Calibri"/>
              </a:defRPr>
            </a:pPr>
            <a:endParaRPr lang="ru-RU"/>
          </a:p>
        </c:txPr>
        <c:crossAx val="170471424"/>
        <c:crosses val="autoZero"/>
        <c:auto val="1"/>
        <c:lblAlgn val="ctr"/>
        <c:lblOffset val="100"/>
        <c:tickLblSkip val="1"/>
        <c:tickMarkSkip val="1"/>
      </c:catAx>
      <c:valAx>
        <c:axId val="170471424"/>
        <c:scaling>
          <c:orientation val="minMax"/>
        </c:scaling>
        <c:axPos val="l"/>
        <c:majorGridlines>
          <c:spPr>
            <a:ln w="3340">
              <a:solidFill>
                <a:srgbClr val="000000"/>
              </a:solidFill>
              <a:prstDash val="solid"/>
            </a:ln>
          </c:spPr>
        </c:majorGridlines>
        <c:numFmt formatCode="#,##0" sourceLinked="1"/>
        <c:tickLblPos val="nextTo"/>
        <c:spPr>
          <a:ln w="3340">
            <a:solidFill>
              <a:srgbClr val="000000"/>
            </a:solidFill>
            <a:prstDash val="solid"/>
          </a:ln>
        </c:spPr>
        <c:txPr>
          <a:bodyPr rot="0" vert="horz"/>
          <a:lstStyle/>
          <a:p>
            <a:pPr>
              <a:defRPr sz="1262" b="1" i="0" u="none" strike="noStrike" baseline="0">
                <a:solidFill>
                  <a:srgbClr val="000000"/>
                </a:solidFill>
                <a:latin typeface="Calibri"/>
                <a:ea typeface="Calibri"/>
                <a:cs typeface="Calibri"/>
              </a:defRPr>
            </a:pPr>
            <a:endParaRPr lang="ru-RU"/>
          </a:p>
        </c:txPr>
        <c:crossAx val="170440960"/>
        <c:crosses val="autoZero"/>
        <c:crossBetween val="between"/>
      </c:valAx>
      <c:spPr>
        <a:gradFill rotWithShape="0">
          <a:gsLst>
            <a:gs pos="0">
              <a:srgbClr val="CCCCFF"/>
            </a:gs>
            <a:gs pos="100000">
              <a:srgbClr val="CCCCFF">
                <a:gamma/>
                <a:shade val="46275"/>
                <a:invGamma/>
              </a:srgbClr>
            </a:gs>
          </a:gsLst>
          <a:lin ang="5400000" scaled="1"/>
        </a:gradFill>
        <a:ln w="26717">
          <a:noFill/>
        </a:ln>
      </c:spPr>
    </c:plotArea>
    <c:legend>
      <c:legendPos val="r"/>
      <c:layout>
        <c:manualLayout>
          <c:xMode val="edge"/>
          <c:yMode val="edge"/>
          <c:x val="0.8666666666666667"/>
          <c:y val="0.41019417475728182"/>
          <c:w val="0.12839506172839521"/>
          <c:h val="0.11893203883495153"/>
        </c:manualLayout>
      </c:layout>
      <c:spPr>
        <a:solidFill>
          <a:srgbClr val="FFFFFF"/>
        </a:solidFill>
        <a:ln w="3340">
          <a:solidFill>
            <a:srgbClr val="000000"/>
          </a:solidFill>
          <a:prstDash val="solid"/>
        </a:ln>
      </c:spPr>
      <c:txPr>
        <a:bodyPr/>
        <a:lstStyle/>
        <a:p>
          <a:pPr>
            <a:defRPr sz="1157" b="1" i="0" u="none" strike="noStrike" baseline="0">
              <a:solidFill>
                <a:srgbClr val="000000"/>
              </a:solidFill>
              <a:latin typeface="Calibri"/>
              <a:ea typeface="Calibri"/>
              <a:cs typeface="Calibri"/>
            </a:defRPr>
          </a:pPr>
          <a:endParaRPr lang="ru-RU"/>
        </a:p>
      </c:txPr>
    </c:legend>
    <c:plotVisOnly val="1"/>
    <c:dispBlanksAs val="gap"/>
  </c:chart>
  <c:spPr>
    <a:noFill/>
    <a:ln>
      <a:noFill/>
    </a:ln>
  </c:spPr>
  <c:txPr>
    <a:bodyPr/>
    <a:lstStyle/>
    <a:p>
      <a:pPr>
        <a:defRPr sz="1920" b="1" i="0" u="none" strike="noStrike" baseline="0">
          <a:solidFill>
            <a:srgbClr val="000000"/>
          </a:solidFill>
          <a:latin typeface="Calibri"/>
          <a:ea typeface="Calibri"/>
          <a:cs typeface="Calibri"/>
        </a:defRPr>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ru-RU" sz="1400" dirty="0" smtClean="0">
                <a:latin typeface="Times New Roman" pitchFamily="18" charset="0"/>
                <a:cs typeface="Times New Roman" pitchFamily="18" charset="0"/>
              </a:rPr>
              <a:t>Налог на доходы физических лиц, тыс. рублей</a:t>
            </a:r>
            <a:endParaRPr lang="ru-RU" sz="1400" dirty="0">
              <a:latin typeface="Times New Roman" pitchFamily="18" charset="0"/>
              <a:cs typeface="Times New Roman" pitchFamily="18" charset="0"/>
            </a:endParaRPr>
          </a:p>
        </c:rich>
      </c:tx>
      <c:layout/>
    </c:title>
    <c:view3D>
      <c:rAngAx val="1"/>
    </c:view3D>
    <c:plotArea>
      <c:layout>
        <c:manualLayout>
          <c:layoutTarget val="inner"/>
          <c:xMode val="edge"/>
          <c:yMode val="edge"/>
          <c:x val="0.11775186353367459"/>
          <c:y val="0.20828632973388689"/>
          <c:w val="0.76367405943094702"/>
          <c:h val="0.444874343253363"/>
        </c:manualLayout>
      </c:layout>
      <c:bar3DChart>
        <c:barDir val="col"/>
        <c:grouping val="stacked"/>
        <c:ser>
          <c:idx val="1"/>
          <c:order val="1"/>
          <c:tx>
            <c:strRef>
              <c:f>Лист1!$B$1</c:f>
              <c:strCache>
                <c:ptCount val="1"/>
                <c:pt idx="0">
                  <c:v>Столбец1</c:v>
                </c:pt>
              </c:strCache>
            </c:strRef>
          </c:tx>
          <c:spPr>
            <a:solidFill>
              <a:schemeClr val="accent2">
                <a:lumMod val="40000"/>
                <a:lumOff val="60000"/>
              </a:schemeClr>
            </a:solidFill>
          </c:spPr>
          <c:cat>
            <c:strRef>
              <c:f>Лист1!$A$2:$A$6</c:f>
              <c:strCache>
                <c:ptCount val="5"/>
                <c:pt idx="0">
                  <c:v>2020 год (Факт)</c:v>
                </c:pt>
                <c:pt idx="1">
                  <c:v>2021 год (Утвержденный прогноз)</c:v>
                </c:pt>
                <c:pt idx="2">
                  <c:v>2022 год (Прогноз)</c:v>
                </c:pt>
                <c:pt idx="3">
                  <c:v>2023 год (Прогноз)</c:v>
                </c:pt>
                <c:pt idx="4">
                  <c:v>2024 год  (Прогноз)</c:v>
                </c:pt>
              </c:strCache>
            </c:strRef>
          </c:cat>
          <c:val>
            <c:numRef>
              <c:f>Лист1!$B$2:$B$6</c:f>
              <c:numCache>
                <c:formatCode>#,##0</c:formatCode>
                <c:ptCount val="5"/>
                <c:pt idx="0">
                  <c:v>61794</c:v>
                </c:pt>
                <c:pt idx="1">
                  <c:v>160422</c:v>
                </c:pt>
                <c:pt idx="2">
                  <c:v>152302</c:v>
                </c:pt>
                <c:pt idx="3">
                  <c:v>155246</c:v>
                </c:pt>
                <c:pt idx="4">
                  <c:v>180475</c:v>
                </c:pt>
              </c:numCache>
            </c:numRef>
          </c:val>
        </c:ser>
        <c:ser>
          <c:idx val="0"/>
          <c:order val="0"/>
          <c:tx>
            <c:strRef>
              <c:f>Лист1!$B$1</c:f>
              <c:strCache>
                <c:ptCount val="1"/>
                <c:pt idx="0">
                  <c:v>Столбец1</c:v>
                </c:pt>
              </c:strCache>
            </c:strRef>
          </c:tx>
          <c:spPr>
            <a:gradFill rotWithShape="1">
              <a:gsLst>
                <a:gs pos="0">
                  <a:schemeClr val="accent2">
                    <a:tint val="30000"/>
                    <a:satMod val="250000"/>
                  </a:schemeClr>
                </a:gs>
                <a:gs pos="72000">
                  <a:schemeClr val="accent2">
                    <a:tint val="75000"/>
                    <a:satMod val="210000"/>
                  </a:schemeClr>
                </a:gs>
                <a:gs pos="100000">
                  <a:schemeClr val="accent2">
                    <a:tint val="85000"/>
                    <a:satMod val="21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c:spPr>
          <c:dLbls>
            <c:dLbl>
              <c:idx val="0"/>
              <c:layout>
                <c:manualLayout>
                  <c:x val="1.2102091048571753E-2"/>
                  <c:y val="-0.13350691042115775"/>
                </c:manualLayout>
              </c:layout>
              <c:showVal val="1"/>
            </c:dLbl>
            <c:dLbl>
              <c:idx val="1"/>
              <c:layout>
                <c:manualLayout>
                  <c:x val="9.1877216469720985E-3"/>
                  <c:y val="-0.13943279487107774"/>
                </c:manualLayout>
              </c:layout>
              <c:tx>
                <c:rich>
                  <a:bodyPr/>
                  <a:lstStyle/>
                  <a:p>
                    <a:r>
                      <a:rPr lang="ru-RU" dirty="0" smtClean="0"/>
                      <a:t>160 422</a:t>
                    </a:r>
                    <a:endParaRPr lang="en-US" dirty="0"/>
                  </a:p>
                </c:rich>
              </c:tx>
              <c:showVal val="1"/>
            </c:dLbl>
            <c:dLbl>
              <c:idx val="2"/>
              <c:layout>
                <c:manualLayout>
                  <c:x val="1.2151428798283901E-2"/>
                  <c:y val="-0.15198213835773769"/>
                </c:manualLayout>
              </c:layout>
              <c:tx>
                <c:rich>
                  <a:bodyPr/>
                  <a:lstStyle/>
                  <a:p>
                    <a:r>
                      <a:rPr lang="ru-RU" dirty="0" smtClean="0"/>
                      <a:t> 152 302</a:t>
                    </a:r>
                    <a:endParaRPr lang="en-US" dirty="0"/>
                  </a:p>
                </c:rich>
              </c:tx>
              <c:showVal val="1"/>
            </c:dLbl>
            <c:dLbl>
              <c:idx val="3"/>
              <c:layout>
                <c:manualLayout>
                  <c:x val="1.0496663620729887E-2"/>
                  <c:y val="-0.14222122679806271"/>
                </c:manualLayout>
              </c:layout>
              <c:tx>
                <c:rich>
                  <a:bodyPr/>
                  <a:lstStyle/>
                  <a:p>
                    <a:r>
                      <a:rPr lang="ru-RU" dirty="0" smtClean="0"/>
                      <a:t> 155 246</a:t>
                    </a:r>
                    <a:endParaRPr lang="en-US" dirty="0"/>
                  </a:p>
                </c:rich>
              </c:tx>
              <c:showVal val="1"/>
            </c:dLbl>
            <c:dLbl>
              <c:idx val="4"/>
              <c:layout>
                <c:manualLayout>
                  <c:x val="1.6374854912594161E-2"/>
                  <c:y val="-0.1488442192297284"/>
                </c:manualLayout>
              </c:layout>
              <c:tx>
                <c:rich>
                  <a:bodyPr/>
                  <a:lstStyle/>
                  <a:p>
                    <a:r>
                      <a:rPr lang="ru-RU" dirty="0" smtClean="0"/>
                      <a:t>180 475</a:t>
                    </a:r>
                    <a:endParaRPr lang="en-US" dirty="0"/>
                  </a:p>
                </c:rich>
              </c:tx>
              <c:showVal val="1"/>
            </c:dLbl>
            <c:txPr>
              <a:bodyPr/>
              <a:lstStyle/>
              <a:p>
                <a:pPr>
                  <a:defRPr sz="1200" b="1">
                    <a:latin typeface="Times New Roman" pitchFamily="18" charset="0"/>
                    <a:cs typeface="Times New Roman" pitchFamily="18" charset="0"/>
                  </a:defRPr>
                </a:pPr>
                <a:endParaRPr lang="ru-RU"/>
              </a:p>
            </c:txPr>
            <c:showVal val="1"/>
          </c:dLbls>
          <c:cat>
            <c:strRef>
              <c:f>Лист1!$A$2:$A$6</c:f>
              <c:strCache>
                <c:ptCount val="5"/>
                <c:pt idx="0">
                  <c:v>2020 год (Факт)</c:v>
                </c:pt>
                <c:pt idx="1">
                  <c:v>2021 год (Утвержденный прогноз)</c:v>
                </c:pt>
                <c:pt idx="2">
                  <c:v>2022 год (Прогноз)</c:v>
                </c:pt>
                <c:pt idx="3">
                  <c:v>2023 год (Прогноз)</c:v>
                </c:pt>
                <c:pt idx="4">
                  <c:v>2024 год  (Прогноз)</c:v>
                </c:pt>
              </c:strCache>
            </c:strRef>
          </c:cat>
          <c:val>
            <c:numRef>
              <c:f>Лист1!$B$2:$B$6</c:f>
              <c:numCache>
                <c:formatCode>#,##0</c:formatCode>
                <c:ptCount val="5"/>
                <c:pt idx="0">
                  <c:v>61794</c:v>
                </c:pt>
                <c:pt idx="1">
                  <c:v>160422</c:v>
                </c:pt>
                <c:pt idx="2">
                  <c:v>152302</c:v>
                </c:pt>
                <c:pt idx="3">
                  <c:v>155246</c:v>
                </c:pt>
                <c:pt idx="4">
                  <c:v>180475</c:v>
                </c:pt>
              </c:numCache>
            </c:numRef>
          </c:val>
        </c:ser>
        <c:shape val="cylinder"/>
        <c:axId val="172631936"/>
        <c:axId val="172633472"/>
        <c:axId val="0"/>
      </c:bar3DChart>
      <c:catAx>
        <c:axId val="172631936"/>
        <c:scaling>
          <c:orientation val="minMax"/>
        </c:scaling>
        <c:axPos val="b"/>
        <c:tickLblPos val="nextTo"/>
        <c:txPr>
          <a:bodyPr/>
          <a:lstStyle/>
          <a:p>
            <a:pPr>
              <a:defRPr sz="900" b="1">
                <a:latin typeface="Times New Roman" pitchFamily="18" charset="0"/>
                <a:cs typeface="Times New Roman" pitchFamily="18" charset="0"/>
              </a:defRPr>
            </a:pPr>
            <a:endParaRPr lang="ru-RU"/>
          </a:p>
        </c:txPr>
        <c:crossAx val="172633472"/>
        <c:crosses val="autoZero"/>
        <c:lblAlgn val="ctr"/>
        <c:lblOffset val="100"/>
      </c:catAx>
      <c:valAx>
        <c:axId val="172633472"/>
        <c:scaling>
          <c:orientation val="minMax"/>
        </c:scaling>
        <c:axPos val="l"/>
        <c:majorGridlines/>
        <c:numFmt formatCode="#,##0" sourceLinked="1"/>
        <c:tickLblPos val="nextTo"/>
        <c:txPr>
          <a:bodyPr/>
          <a:lstStyle/>
          <a:p>
            <a:pPr>
              <a:defRPr sz="1000" baseline="0"/>
            </a:pPr>
            <a:endParaRPr lang="ru-RU"/>
          </a:p>
        </c:txPr>
        <c:crossAx val="172631936"/>
        <c:crosses val="autoZero"/>
        <c:crossBetween val="between"/>
      </c:valAx>
    </c:plotArea>
    <c:plotVisOnly val="1"/>
  </c:chart>
  <c:txPr>
    <a:bodyPr/>
    <a:lstStyle/>
    <a:p>
      <a:pPr>
        <a:defRPr sz="1800"/>
      </a:pPr>
      <a:endParaRPr lang="ru-RU"/>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400" dirty="0" smtClean="0">
                <a:latin typeface="Times New Roman" pitchFamily="18" charset="0"/>
                <a:cs typeface="Times New Roman" pitchFamily="18" charset="0"/>
              </a:rPr>
              <a:t>Доходы от уплаты акцизов, тыс. рублей</a:t>
            </a:r>
            <a:endParaRPr lang="ru-RU" sz="1400" dirty="0">
              <a:latin typeface="Times New Roman" pitchFamily="18" charset="0"/>
              <a:cs typeface="Times New Roman" pitchFamily="18" charset="0"/>
            </a:endParaRPr>
          </a:p>
        </c:rich>
      </c:tx>
      <c:layout>
        <c:manualLayout>
          <c:xMode val="edge"/>
          <c:yMode val="edge"/>
          <c:x val="0.31269703546672623"/>
          <c:y val="3.555530669951569E-2"/>
        </c:manualLayout>
      </c:layout>
    </c:title>
    <c:view3D>
      <c:rAngAx val="1"/>
    </c:view3D>
    <c:plotArea>
      <c:layout>
        <c:manualLayout>
          <c:layoutTarget val="inner"/>
          <c:xMode val="edge"/>
          <c:yMode val="edge"/>
          <c:x val="0.11775186353367459"/>
          <c:y val="0.20828632973388689"/>
          <c:w val="0.76367405943094679"/>
          <c:h val="0.44487434325336289"/>
        </c:manualLayout>
      </c:layout>
      <c:bar3DChart>
        <c:barDir val="col"/>
        <c:grouping val="stacked"/>
        <c:ser>
          <c:idx val="0"/>
          <c:order val="0"/>
          <c:tx>
            <c:strRef>
              <c:f>Лист1!$B$1</c:f>
              <c:strCache>
                <c:ptCount val="1"/>
                <c:pt idx="0">
                  <c:v>Столбец1</c:v>
                </c:pt>
              </c:strCache>
            </c:strRef>
          </c:tx>
          <c:spPr>
            <a:gradFill rotWithShape="1">
              <a:gsLst>
                <a:gs pos="0">
                  <a:schemeClr val="accent2">
                    <a:tint val="30000"/>
                    <a:satMod val="250000"/>
                  </a:schemeClr>
                </a:gs>
                <a:gs pos="72000">
                  <a:schemeClr val="accent2">
                    <a:tint val="75000"/>
                    <a:satMod val="210000"/>
                  </a:schemeClr>
                </a:gs>
                <a:gs pos="100000">
                  <a:schemeClr val="accent2">
                    <a:tint val="85000"/>
                    <a:satMod val="21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c:spPr>
          <c:dLbls>
            <c:dLbl>
              <c:idx val="0"/>
              <c:layout>
                <c:manualLayout>
                  <c:x val="1.2102091048571753E-2"/>
                  <c:y val="-0.17498810157059444"/>
                </c:manualLayout>
              </c:layout>
              <c:showVal val="1"/>
            </c:dLbl>
            <c:dLbl>
              <c:idx val="1"/>
              <c:layout>
                <c:manualLayout>
                  <c:x val="1.2102091048571753E-2"/>
                  <c:y val="-0.1690622171206734"/>
                </c:manualLayout>
              </c:layout>
              <c:tx>
                <c:rich>
                  <a:bodyPr/>
                  <a:lstStyle/>
                  <a:p>
                    <a:r>
                      <a:rPr lang="ru-RU" dirty="0" smtClean="0"/>
                      <a:t>11 863</a:t>
                    </a:r>
                    <a:endParaRPr lang="en-US" dirty="0"/>
                  </a:p>
                </c:rich>
              </c:tx>
              <c:showVal val="1"/>
            </c:dLbl>
            <c:dLbl>
              <c:idx val="2"/>
              <c:layout>
                <c:manualLayout>
                  <c:x val="1.5065807923523642E-2"/>
                  <c:y val="-0.19346269821795289"/>
                </c:manualLayout>
              </c:layout>
              <c:tx>
                <c:rich>
                  <a:bodyPr/>
                  <a:lstStyle/>
                  <a:p>
                    <a:r>
                      <a:rPr lang="ru-RU" dirty="0" smtClean="0"/>
                      <a:t>12 510</a:t>
                    </a:r>
                    <a:endParaRPr lang="en-US" dirty="0"/>
                  </a:p>
                </c:rich>
              </c:tx>
              <c:showVal val="1"/>
            </c:dLbl>
            <c:dLbl>
              <c:idx val="3"/>
              <c:layout>
                <c:manualLayout>
                  <c:x val="1.0496663620729841E-2"/>
                  <c:y val="-0.18962830239741829"/>
                </c:manualLayout>
              </c:layout>
              <c:tx>
                <c:rich>
                  <a:bodyPr/>
                  <a:lstStyle/>
                  <a:p>
                    <a:r>
                      <a:rPr lang="ru-RU" dirty="0" smtClean="0"/>
                      <a:t>13 096</a:t>
                    </a:r>
                    <a:endParaRPr lang="en-US" dirty="0"/>
                  </a:p>
                </c:rich>
              </c:tx>
              <c:showVal val="1"/>
            </c:dLbl>
            <c:dLbl>
              <c:idx val="4"/>
              <c:layout>
                <c:manualLayout>
                  <c:x val="1.2003300810194694E-2"/>
                  <c:y val="-0.19032541037916328"/>
                </c:manualLayout>
              </c:layout>
              <c:tx>
                <c:rich>
                  <a:bodyPr/>
                  <a:lstStyle/>
                  <a:p>
                    <a:r>
                      <a:rPr lang="ru-RU" dirty="0" smtClean="0"/>
                      <a:t>13 524</a:t>
                    </a:r>
                    <a:endParaRPr lang="en-US" dirty="0"/>
                  </a:p>
                </c:rich>
              </c:tx>
              <c:showVal val="1"/>
            </c:dLbl>
            <c:txPr>
              <a:bodyPr/>
              <a:lstStyle/>
              <a:p>
                <a:pPr>
                  <a:defRPr sz="1200" b="1">
                    <a:latin typeface="Times New Roman" pitchFamily="18" charset="0"/>
                    <a:cs typeface="Times New Roman" pitchFamily="18" charset="0"/>
                  </a:defRPr>
                </a:pPr>
                <a:endParaRPr lang="ru-RU"/>
              </a:p>
            </c:txPr>
            <c:showVal val="1"/>
          </c:dLbls>
          <c:cat>
            <c:strRef>
              <c:f>Лист1!$A$2:$A$6</c:f>
              <c:strCache>
                <c:ptCount val="5"/>
                <c:pt idx="0">
                  <c:v>2020 год (Факт)</c:v>
                </c:pt>
                <c:pt idx="1">
                  <c:v>2021 год (Утвержденный прогноз)</c:v>
                </c:pt>
                <c:pt idx="2">
                  <c:v>2022 год (Прогноз)</c:v>
                </c:pt>
                <c:pt idx="3">
                  <c:v>2023 год (Прогноз)</c:v>
                </c:pt>
                <c:pt idx="4">
                  <c:v>2024 год  (Прогноз)</c:v>
                </c:pt>
              </c:strCache>
            </c:strRef>
          </c:cat>
          <c:val>
            <c:numRef>
              <c:f>Лист1!$B$2:$B$6</c:f>
              <c:numCache>
                <c:formatCode>General</c:formatCode>
                <c:ptCount val="5"/>
                <c:pt idx="0" formatCode="#,##0">
                  <c:v>10301</c:v>
                </c:pt>
                <c:pt idx="1">
                  <c:v>11863</c:v>
                </c:pt>
                <c:pt idx="2" formatCode="#,##0">
                  <c:v>12510</c:v>
                </c:pt>
                <c:pt idx="3" formatCode="#,##0">
                  <c:v>13096</c:v>
                </c:pt>
                <c:pt idx="4" formatCode="#,##0">
                  <c:v>13524</c:v>
                </c:pt>
              </c:numCache>
            </c:numRef>
          </c:val>
        </c:ser>
        <c:shape val="cylinder"/>
        <c:axId val="172576128"/>
        <c:axId val="172577920"/>
        <c:axId val="0"/>
      </c:bar3DChart>
      <c:catAx>
        <c:axId val="172576128"/>
        <c:scaling>
          <c:orientation val="minMax"/>
        </c:scaling>
        <c:axPos val="b"/>
        <c:tickLblPos val="nextTo"/>
        <c:txPr>
          <a:bodyPr/>
          <a:lstStyle/>
          <a:p>
            <a:pPr>
              <a:defRPr sz="900" b="1">
                <a:latin typeface="Times New Roman" pitchFamily="18" charset="0"/>
                <a:cs typeface="Times New Roman" pitchFamily="18" charset="0"/>
              </a:defRPr>
            </a:pPr>
            <a:endParaRPr lang="ru-RU"/>
          </a:p>
        </c:txPr>
        <c:crossAx val="172577920"/>
        <c:crosses val="autoZero"/>
        <c:lblAlgn val="ctr"/>
        <c:lblOffset val="100"/>
      </c:catAx>
      <c:valAx>
        <c:axId val="172577920"/>
        <c:scaling>
          <c:orientation val="minMax"/>
        </c:scaling>
        <c:axPos val="l"/>
        <c:majorGridlines/>
        <c:numFmt formatCode="#,##0" sourceLinked="1"/>
        <c:tickLblPos val="nextTo"/>
        <c:txPr>
          <a:bodyPr/>
          <a:lstStyle/>
          <a:p>
            <a:pPr>
              <a:defRPr sz="1000" baseline="0"/>
            </a:pPr>
            <a:endParaRPr lang="ru-RU"/>
          </a:p>
        </c:txPr>
        <c:crossAx val="172576128"/>
        <c:crosses val="autoZero"/>
        <c:crossBetween val="between"/>
      </c:valAx>
    </c:plotArea>
    <c:plotVisOnly val="1"/>
  </c:chart>
  <c:txPr>
    <a:bodyPr/>
    <a:lstStyle/>
    <a:p>
      <a:pPr>
        <a:defRPr sz="1800"/>
      </a:pPr>
      <a:endParaRPr lang="ru-RU"/>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lgn="ctr">
              <a:defRPr/>
            </a:pPr>
            <a:r>
              <a:rPr lang="ru-RU" sz="1400" dirty="0" smtClean="0">
                <a:latin typeface="Times New Roman" pitchFamily="18" charset="0"/>
                <a:cs typeface="Times New Roman" pitchFamily="18" charset="0"/>
              </a:rPr>
              <a:t>Налог,</a:t>
            </a:r>
            <a:r>
              <a:rPr lang="ru-RU" sz="1400" baseline="0" dirty="0" smtClean="0">
                <a:latin typeface="Times New Roman" pitchFamily="18" charset="0"/>
                <a:cs typeface="Times New Roman" pitchFamily="18" charset="0"/>
              </a:rPr>
              <a:t> взимаемый с применением упрощенной системы налогообложения, </a:t>
            </a:r>
          </a:p>
          <a:p>
            <a:pPr algn="ctr">
              <a:defRPr/>
            </a:pPr>
            <a:r>
              <a:rPr lang="ru-RU" sz="1400" baseline="0" dirty="0" smtClean="0">
                <a:latin typeface="Times New Roman" pitchFamily="18" charset="0"/>
                <a:cs typeface="Times New Roman" pitchFamily="18" charset="0"/>
              </a:rPr>
              <a:t>тыс. рублей</a:t>
            </a:r>
            <a:endParaRPr lang="ru-RU" sz="1400" dirty="0">
              <a:latin typeface="Times New Roman" pitchFamily="18" charset="0"/>
              <a:cs typeface="Times New Roman" pitchFamily="18" charset="0"/>
            </a:endParaRPr>
          </a:p>
        </c:rich>
      </c:tx>
      <c:layout>
        <c:manualLayout>
          <c:xMode val="edge"/>
          <c:yMode val="edge"/>
          <c:x val="0.1988175886405372"/>
          <c:y val="4.213962275498153E-2"/>
        </c:manualLayout>
      </c:layout>
    </c:title>
    <c:view3D>
      <c:rAngAx val="1"/>
    </c:view3D>
    <c:plotArea>
      <c:layout>
        <c:manualLayout>
          <c:layoutTarget val="inner"/>
          <c:xMode val="edge"/>
          <c:yMode val="edge"/>
          <c:x val="9.6418610307737199E-2"/>
          <c:y val="0.26754528402250904"/>
          <c:w val="0.8301799676092918"/>
          <c:h val="0.42709668990360838"/>
        </c:manualLayout>
      </c:layout>
      <c:bar3DChart>
        <c:barDir val="col"/>
        <c:grouping val="stacked"/>
        <c:ser>
          <c:idx val="0"/>
          <c:order val="0"/>
          <c:tx>
            <c:strRef>
              <c:f>Лист1!$B$1</c:f>
              <c:strCache>
                <c:ptCount val="1"/>
                <c:pt idx="0">
                  <c:v>Столбец1</c:v>
                </c:pt>
              </c:strCache>
            </c:strRef>
          </c:tx>
          <c:spPr>
            <a:gradFill rotWithShape="1">
              <a:gsLst>
                <a:gs pos="0">
                  <a:schemeClr val="accent2">
                    <a:tint val="30000"/>
                    <a:satMod val="250000"/>
                  </a:schemeClr>
                </a:gs>
                <a:gs pos="72000">
                  <a:schemeClr val="accent2">
                    <a:tint val="75000"/>
                    <a:satMod val="210000"/>
                  </a:schemeClr>
                </a:gs>
                <a:gs pos="100000">
                  <a:schemeClr val="accent2">
                    <a:tint val="85000"/>
                    <a:satMod val="21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c:spPr>
          <c:dLbls>
            <c:dLbl>
              <c:idx val="0"/>
              <c:layout>
                <c:manualLayout>
                  <c:x val="1.355921877936123E-2"/>
                  <c:y val="-0.15260111591195888"/>
                </c:manualLayout>
              </c:layout>
              <c:showVal val="1"/>
            </c:dLbl>
            <c:dLbl>
              <c:idx val="1"/>
              <c:layout>
                <c:manualLayout>
                  <c:x val="1.0714784050291398E-2"/>
                  <c:y val="-0.18552269618928821"/>
                </c:manualLayout>
              </c:layout>
              <c:tx>
                <c:rich>
                  <a:bodyPr/>
                  <a:lstStyle/>
                  <a:p>
                    <a:r>
                      <a:rPr lang="ru-RU" dirty="0" smtClean="0"/>
                      <a:t>10 169</a:t>
                    </a:r>
                    <a:endParaRPr lang="en-US" dirty="0"/>
                  </a:p>
                </c:rich>
              </c:tx>
              <c:showVal val="1"/>
            </c:dLbl>
            <c:dLbl>
              <c:idx val="2"/>
              <c:layout>
                <c:manualLayout>
                  <c:x val="1.5065807923523642E-2"/>
                  <c:y val="-0.19346269821795289"/>
                </c:manualLayout>
              </c:layout>
              <c:tx>
                <c:rich>
                  <a:bodyPr/>
                  <a:lstStyle/>
                  <a:p>
                    <a:r>
                      <a:rPr lang="ru-RU" dirty="0" smtClean="0"/>
                      <a:t>14 383</a:t>
                    </a:r>
                    <a:endParaRPr lang="en-US" dirty="0"/>
                  </a:p>
                </c:rich>
              </c:tx>
              <c:showVal val="1"/>
            </c:dLbl>
            <c:dLbl>
              <c:idx val="3"/>
              <c:layout>
                <c:manualLayout>
                  <c:x val="7.6172618217059083E-3"/>
                  <c:y val="-0.19094516560851005"/>
                </c:manualLayout>
              </c:layout>
              <c:tx>
                <c:rich>
                  <a:bodyPr/>
                  <a:lstStyle/>
                  <a:p>
                    <a:r>
                      <a:rPr lang="ru-RU" dirty="0" smtClean="0"/>
                      <a:t>15 869</a:t>
                    </a:r>
                    <a:endParaRPr lang="en-US" dirty="0"/>
                  </a:p>
                </c:rich>
              </c:tx>
              <c:showVal val="1"/>
            </c:dLbl>
            <c:dLbl>
              <c:idx val="4"/>
              <c:layout>
                <c:manualLayout>
                  <c:x val="1.1968239086609461E-2"/>
                  <c:y val="-0.22522249285316828"/>
                </c:manualLayout>
              </c:layout>
              <c:tx>
                <c:rich>
                  <a:bodyPr/>
                  <a:lstStyle/>
                  <a:p>
                    <a:r>
                      <a:rPr lang="ru-RU" dirty="0" smtClean="0"/>
                      <a:t> 17 622</a:t>
                    </a:r>
                    <a:endParaRPr lang="en-US" dirty="0"/>
                  </a:p>
                </c:rich>
              </c:tx>
              <c:showVal val="1"/>
            </c:dLbl>
            <c:txPr>
              <a:bodyPr/>
              <a:lstStyle/>
              <a:p>
                <a:pPr>
                  <a:defRPr sz="1200" b="1">
                    <a:latin typeface="Times New Roman" pitchFamily="18" charset="0"/>
                    <a:cs typeface="Times New Roman" pitchFamily="18" charset="0"/>
                  </a:defRPr>
                </a:pPr>
                <a:endParaRPr lang="ru-RU"/>
              </a:p>
            </c:txPr>
            <c:showVal val="1"/>
          </c:dLbls>
          <c:cat>
            <c:strRef>
              <c:f>Лист1!$A$2:$A$6</c:f>
              <c:strCache>
                <c:ptCount val="5"/>
                <c:pt idx="0">
                  <c:v>2020 год (Факт)</c:v>
                </c:pt>
                <c:pt idx="1">
                  <c:v>2021 год (Утвержденный прогноз)</c:v>
                </c:pt>
                <c:pt idx="2">
                  <c:v>2022 год (Прогноз)</c:v>
                </c:pt>
                <c:pt idx="3">
                  <c:v>2023 год (Прогноз)</c:v>
                </c:pt>
                <c:pt idx="4">
                  <c:v>2024 год  (Прогноз)</c:v>
                </c:pt>
              </c:strCache>
            </c:strRef>
          </c:cat>
          <c:val>
            <c:numRef>
              <c:f>Лист1!$B$2:$B$6</c:f>
              <c:numCache>
                <c:formatCode>#,##0</c:formatCode>
                <c:ptCount val="5"/>
                <c:pt idx="0">
                  <c:v>3819</c:v>
                </c:pt>
                <c:pt idx="1">
                  <c:v>11863</c:v>
                </c:pt>
                <c:pt idx="2">
                  <c:v>14383</c:v>
                </c:pt>
                <c:pt idx="3">
                  <c:v>15869</c:v>
                </c:pt>
                <c:pt idx="4">
                  <c:v>17622</c:v>
                </c:pt>
              </c:numCache>
            </c:numRef>
          </c:val>
        </c:ser>
        <c:shape val="cylinder"/>
        <c:axId val="172696320"/>
        <c:axId val="172697856"/>
        <c:axId val="0"/>
      </c:bar3DChart>
      <c:catAx>
        <c:axId val="172696320"/>
        <c:scaling>
          <c:orientation val="minMax"/>
        </c:scaling>
        <c:axPos val="b"/>
        <c:tickLblPos val="nextTo"/>
        <c:txPr>
          <a:bodyPr/>
          <a:lstStyle/>
          <a:p>
            <a:pPr>
              <a:defRPr sz="900" b="1">
                <a:latin typeface="Times New Roman" pitchFamily="18" charset="0"/>
                <a:cs typeface="Times New Roman" pitchFamily="18" charset="0"/>
              </a:defRPr>
            </a:pPr>
            <a:endParaRPr lang="ru-RU"/>
          </a:p>
        </c:txPr>
        <c:crossAx val="172697856"/>
        <c:crosses val="autoZero"/>
        <c:lblAlgn val="ctr"/>
        <c:lblOffset val="100"/>
      </c:catAx>
      <c:valAx>
        <c:axId val="172697856"/>
        <c:scaling>
          <c:orientation val="minMax"/>
        </c:scaling>
        <c:axPos val="l"/>
        <c:majorGridlines/>
        <c:numFmt formatCode="#,##0" sourceLinked="1"/>
        <c:tickLblPos val="nextTo"/>
        <c:txPr>
          <a:bodyPr/>
          <a:lstStyle/>
          <a:p>
            <a:pPr>
              <a:defRPr sz="1000" baseline="0"/>
            </a:pPr>
            <a:endParaRPr lang="ru-RU"/>
          </a:p>
        </c:txPr>
        <c:crossAx val="172696320"/>
        <c:crosses val="autoZero"/>
        <c:crossBetween val="between"/>
      </c:valAx>
    </c:plotArea>
    <c:plotVisOnly val="1"/>
  </c:chart>
  <c:txPr>
    <a:bodyPr/>
    <a:lstStyle/>
    <a:p>
      <a:pPr>
        <a:defRPr sz="1800"/>
      </a:pPr>
      <a:endParaRPr lang="ru-RU"/>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400" baseline="0" dirty="0" smtClean="0">
                <a:latin typeface="Times New Roman" pitchFamily="18" charset="0"/>
                <a:cs typeface="Times New Roman" pitchFamily="18" charset="0"/>
              </a:rPr>
              <a:t>Единый налог  на вмененный доход для отдельных видов деятельности, </a:t>
            </a:r>
          </a:p>
          <a:p>
            <a:pPr>
              <a:defRPr/>
            </a:pPr>
            <a:r>
              <a:rPr lang="ru-RU" sz="1400" baseline="0" dirty="0" smtClean="0">
                <a:latin typeface="Times New Roman" pitchFamily="18" charset="0"/>
                <a:cs typeface="Times New Roman" pitchFamily="18" charset="0"/>
              </a:rPr>
              <a:t>тыс. рублей</a:t>
            </a:r>
            <a:endParaRPr lang="ru-RU" sz="1400" dirty="0">
              <a:latin typeface="Times New Roman" pitchFamily="18" charset="0"/>
              <a:cs typeface="Times New Roman" pitchFamily="18" charset="0"/>
            </a:endParaRPr>
          </a:p>
        </c:rich>
      </c:tx>
      <c:layout>
        <c:manualLayout>
          <c:xMode val="edge"/>
          <c:yMode val="edge"/>
          <c:x val="0.20583745021195071"/>
          <c:y val="4.213962275498153E-2"/>
        </c:manualLayout>
      </c:layout>
    </c:title>
    <c:view3D>
      <c:rAngAx val="1"/>
    </c:view3D>
    <c:plotArea>
      <c:layout>
        <c:manualLayout>
          <c:layoutTarget val="inner"/>
          <c:xMode val="edge"/>
          <c:yMode val="edge"/>
          <c:x val="7.9841744771449369E-2"/>
          <c:y val="0.26754528402250904"/>
          <c:w val="0.85258560122722016"/>
          <c:h val="0.42709668990360855"/>
        </c:manualLayout>
      </c:layout>
      <c:bar3DChart>
        <c:barDir val="col"/>
        <c:grouping val="stacked"/>
        <c:ser>
          <c:idx val="0"/>
          <c:order val="0"/>
          <c:tx>
            <c:strRef>
              <c:f>Лист1!$B$1</c:f>
              <c:strCache>
                <c:ptCount val="1"/>
                <c:pt idx="0">
                  <c:v>Столбец1</c:v>
                </c:pt>
              </c:strCache>
            </c:strRef>
          </c:tx>
          <c:spPr>
            <a:gradFill rotWithShape="1">
              <a:gsLst>
                <a:gs pos="0">
                  <a:schemeClr val="accent2">
                    <a:tint val="30000"/>
                    <a:satMod val="250000"/>
                  </a:schemeClr>
                </a:gs>
                <a:gs pos="72000">
                  <a:schemeClr val="accent2">
                    <a:tint val="75000"/>
                    <a:satMod val="210000"/>
                  </a:schemeClr>
                </a:gs>
                <a:gs pos="100000">
                  <a:schemeClr val="accent2">
                    <a:tint val="85000"/>
                    <a:satMod val="21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c:spPr>
          <c:dLbls>
            <c:dLbl>
              <c:idx val="0"/>
              <c:layout>
                <c:manualLayout>
                  <c:x val="5.0936790785539414E-3"/>
                  <c:y val="-0.20527564435568577"/>
                </c:manualLayout>
              </c:layout>
              <c:showVal val="1"/>
            </c:dLbl>
            <c:dLbl>
              <c:idx val="1"/>
              <c:layout>
                <c:manualLayout>
                  <c:x val="7.9155388485657244E-3"/>
                  <c:y val="-0.19210701224475335"/>
                </c:manualLayout>
              </c:layout>
              <c:showVal val="1"/>
            </c:dLbl>
            <c:dLbl>
              <c:idx val="2"/>
              <c:layout>
                <c:manualLayout>
                  <c:x val="1.5065807923523642E-2"/>
                  <c:y val="-0.19346269821795289"/>
                </c:manualLayout>
              </c:layout>
              <c:showVal val="1"/>
            </c:dLbl>
            <c:dLbl>
              <c:idx val="3"/>
              <c:layout>
                <c:manualLayout>
                  <c:x val="9.0394847541141708E-3"/>
                  <c:y val="-0.17777653349757841"/>
                </c:manualLayout>
              </c:layout>
              <c:showVal val="1"/>
            </c:dLbl>
            <c:dLbl>
              <c:idx val="4"/>
              <c:layout>
                <c:manualLayout>
                  <c:x val="1.0546065546466601E-2"/>
                  <c:y val="-0.17254781192412041"/>
                </c:manualLayout>
              </c:layout>
              <c:showVal val="1"/>
            </c:dLbl>
            <c:txPr>
              <a:bodyPr/>
              <a:lstStyle/>
              <a:p>
                <a:pPr>
                  <a:defRPr sz="1200" b="1">
                    <a:latin typeface="Times New Roman" pitchFamily="18" charset="0"/>
                    <a:cs typeface="Times New Roman" pitchFamily="18" charset="0"/>
                  </a:defRPr>
                </a:pPr>
                <a:endParaRPr lang="ru-RU"/>
              </a:p>
            </c:txPr>
            <c:showVal val="1"/>
          </c:dLbls>
          <c:cat>
            <c:strRef>
              <c:f>Лист1!$A$2:$A$6</c:f>
              <c:strCache>
                <c:ptCount val="5"/>
                <c:pt idx="0">
                  <c:v>2020 год (Факт)</c:v>
                </c:pt>
                <c:pt idx="1">
                  <c:v>2021 год (Утвержденный прогноз)</c:v>
                </c:pt>
                <c:pt idx="2">
                  <c:v>2022 год (Прогноз)</c:v>
                </c:pt>
                <c:pt idx="3">
                  <c:v>2023 год (Прогноз)</c:v>
                </c:pt>
                <c:pt idx="4">
                  <c:v>2024 год  (Прогноз)</c:v>
                </c:pt>
              </c:strCache>
            </c:strRef>
          </c:cat>
          <c:val>
            <c:numRef>
              <c:f>Лист1!$B$2:$B$6</c:f>
              <c:numCache>
                <c:formatCode>#,##0</c:formatCode>
                <c:ptCount val="5"/>
                <c:pt idx="0">
                  <c:v>2802</c:v>
                </c:pt>
                <c:pt idx="1">
                  <c:v>1040</c:v>
                </c:pt>
                <c:pt idx="2">
                  <c:v>25</c:v>
                </c:pt>
                <c:pt idx="3">
                  <c:v>0</c:v>
                </c:pt>
                <c:pt idx="4">
                  <c:v>0</c:v>
                </c:pt>
              </c:numCache>
            </c:numRef>
          </c:val>
        </c:ser>
        <c:shape val="cylinder"/>
        <c:axId val="172776832"/>
        <c:axId val="172790912"/>
        <c:axId val="0"/>
      </c:bar3DChart>
      <c:catAx>
        <c:axId val="172776832"/>
        <c:scaling>
          <c:orientation val="minMax"/>
        </c:scaling>
        <c:axPos val="b"/>
        <c:tickLblPos val="nextTo"/>
        <c:txPr>
          <a:bodyPr/>
          <a:lstStyle/>
          <a:p>
            <a:pPr>
              <a:defRPr sz="900" b="1">
                <a:latin typeface="Times New Roman" pitchFamily="18" charset="0"/>
                <a:cs typeface="Times New Roman" pitchFamily="18" charset="0"/>
              </a:defRPr>
            </a:pPr>
            <a:endParaRPr lang="ru-RU"/>
          </a:p>
        </c:txPr>
        <c:crossAx val="172790912"/>
        <c:crosses val="autoZero"/>
        <c:lblAlgn val="ctr"/>
        <c:lblOffset val="100"/>
      </c:catAx>
      <c:valAx>
        <c:axId val="172790912"/>
        <c:scaling>
          <c:orientation val="minMax"/>
        </c:scaling>
        <c:axPos val="l"/>
        <c:majorGridlines/>
        <c:numFmt formatCode="#,##0" sourceLinked="1"/>
        <c:tickLblPos val="nextTo"/>
        <c:txPr>
          <a:bodyPr/>
          <a:lstStyle/>
          <a:p>
            <a:pPr>
              <a:defRPr sz="1000" baseline="0"/>
            </a:pPr>
            <a:endParaRPr lang="ru-RU"/>
          </a:p>
        </c:txPr>
        <c:crossAx val="172776832"/>
        <c:crosses val="autoZero"/>
        <c:crossBetween val="between"/>
      </c:valAx>
    </c:plotArea>
    <c:plotVisOnly val="1"/>
  </c:chart>
  <c:txPr>
    <a:bodyPr/>
    <a:lstStyle/>
    <a:p>
      <a:pPr>
        <a:defRPr sz="1800"/>
      </a:pPr>
      <a:endParaRPr lang="ru-RU"/>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400" baseline="0" dirty="0" smtClean="0">
                <a:latin typeface="Times New Roman" pitchFamily="18" charset="0"/>
                <a:cs typeface="Times New Roman" pitchFamily="18" charset="0"/>
              </a:rPr>
              <a:t>Налог, взимаемый в связи с применением  патентной системы налогообложения </a:t>
            </a:r>
          </a:p>
          <a:p>
            <a:pPr>
              <a:defRPr/>
            </a:pPr>
            <a:r>
              <a:rPr lang="ru-RU" sz="1400" baseline="0" dirty="0" smtClean="0">
                <a:latin typeface="Times New Roman" pitchFamily="18" charset="0"/>
                <a:cs typeface="Times New Roman" pitchFamily="18" charset="0"/>
              </a:rPr>
              <a:t>тыс. рублей</a:t>
            </a:r>
            <a:endParaRPr lang="ru-RU" sz="1400" dirty="0">
              <a:latin typeface="Times New Roman" pitchFamily="18" charset="0"/>
              <a:cs typeface="Times New Roman" pitchFamily="18" charset="0"/>
            </a:endParaRPr>
          </a:p>
        </c:rich>
      </c:tx>
      <c:layout>
        <c:manualLayout>
          <c:xMode val="edge"/>
          <c:yMode val="edge"/>
          <c:x val="0.14375653527169191"/>
          <c:y val="0"/>
        </c:manualLayout>
      </c:layout>
    </c:title>
    <c:view3D>
      <c:rAngAx val="1"/>
    </c:view3D>
    <c:plotArea>
      <c:layout>
        <c:manualLayout>
          <c:layoutTarget val="inner"/>
          <c:xMode val="edge"/>
          <c:yMode val="edge"/>
          <c:x val="6.9780259335578923E-2"/>
          <c:y val="0.26754512848748374"/>
          <c:w val="0.90337907708743193"/>
          <c:h val="0.42709668990360877"/>
        </c:manualLayout>
      </c:layout>
      <c:bar3DChart>
        <c:barDir val="col"/>
        <c:grouping val="stacked"/>
        <c:ser>
          <c:idx val="0"/>
          <c:order val="0"/>
          <c:tx>
            <c:strRef>
              <c:f>Лист1!$B$1</c:f>
              <c:strCache>
                <c:ptCount val="1"/>
                <c:pt idx="0">
                  <c:v>Столбец1</c:v>
                </c:pt>
              </c:strCache>
            </c:strRef>
          </c:tx>
          <c:spPr>
            <a:gradFill rotWithShape="1">
              <a:gsLst>
                <a:gs pos="0">
                  <a:schemeClr val="accent2">
                    <a:tint val="30000"/>
                    <a:satMod val="250000"/>
                  </a:schemeClr>
                </a:gs>
                <a:gs pos="72000">
                  <a:schemeClr val="accent2">
                    <a:tint val="75000"/>
                    <a:satMod val="210000"/>
                  </a:schemeClr>
                </a:gs>
                <a:gs pos="100000">
                  <a:schemeClr val="accent2">
                    <a:tint val="85000"/>
                    <a:satMod val="21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c:spPr>
          <c:dLbls>
            <c:dLbl>
              <c:idx val="0"/>
              <c:layout>
                <c:manualLayout>
                  <c:x val="9.3264687335715551E-3"/>
                  <c:y val="-0.13943248380102849"/>
                </c:manualLayout>
              </c:layout>
              <c:showVal val="1"/>
            </c:dLbl>
            <c:dLbl>
              <c:idx val="1"/>
              <c:layout>
                <c:manualLayout>
                  <c:x val="1.4970188273595145E-2"/>
                  <c:y val="-0.18552269618928821"/>
                </c:manualLayout>
              </c:layout>
              <c:tx>
                <c:rich>
                  <a:bodyPr/>
                  <a:lstStyle/>
                  <a:p>
                    <a:r>
                      <a:rPr lang="ru-RU" dirty="0" smtClean="0"/>
                      <a:t> </a:t>
                    </a:r>
                    <a:r>
                      <a:rPr lang="en-US" dirty="0" smtClean="0"/>
                      <a:t>1</a:t>
                    </a:r>
                    <a:r>
                      <a:rPr lang="ru-RU" dirty="0" smtClean="0"/>
                      <a:t> </a:t>
                    </a:r>
                    <a:r>
                      <a:rPr lang="en-US" dirty="0" smtClean="0"/>
                      <a:t>330</a:t>
                    </a:r>
                    <a:endParaRPr lang="en-US" dirty="0"/>
                  </a:p>
                </c:rich>
              </c:tx>
              <c:showVal val="1"/>
            </c:dLbl>
            <c:dLbl>
              <c:idx val="2"/>
              <c:layout>
                <c:manualLayout>
                  <c:x val="1.2243982883976236E-2"/>
                  <c:y val="-0.16712549499021684"/>
                </c:manualLayout>
              </c:layout>
              <c:tx>
                <c:rich>
                  <a:bodyPr/>
                  <a:lstStyle/>
                  <a:p>
                    <a:r>
                      <a:rPr lang="ru-RU" dirty="0" smtClean="0"/>
                      <a:t> </a:t>
                    </a:r>
                    <a:r>
                      <a:rPr lang="en-US" dirty="0" smtClean="0"/>
                      <a:t>2</a:t>
                    </a:r>
                    <a:r>
                      <a:rPr lang="ru-RU" dirty="0" smtClean="0"/>
                      <a:t> </a:t>
                    </a:r>
                    <a:r>
                      <a:rPr lang="en-US" dirty="0" smtClean="0"/>
                      <a:t>190</a:t>
                    </a:r>
                    <a:endParaRPr lang="en-US" dirty="0"/>
                  </a:p>
                </c:rich>
              </c:tx>
              <c:showVal val="1"/>
            </c:dLbl>
            <c:dLbl>
              <c:idx val="3"/>
              <c:layout>
                <c:manualLayout>
                  <c:x val="1.0450435477398679E-2"/>
                  <c:y val="-0.19752948166397591"/>
                </c:manualLayout>
              </c:layout>
              <c:tx>
                <c:rich>
                  <a:bodyPr/>
                  <a:lstStyle/>
                  <a:p>
                    <a:r>
                      <a:rPr lang="ru-RU" dirty="0" smtClean="0"/>
                      <a:t> </a:t>
                    </a:r>
                    <a:r>
                      <a:rPr lang="en-US" dirty="0" smtClean="0"/>
                      <a:t>2</a:t>
                    </a:r>
                    <a:r>
                      <a:rPr lang="ru-RU" dirty="0" smtClean="0"/>
                      <a:t> </a:t>
                    </a:r>
                    <a:r>
                      <a:rPr lang="en-US" dirty="0" smtClean="0"/>
                      <a:t>335</a:t>
                    </a:r>
                    <a:endParaRPr lang="en-US" dirty="0"/>
                  </a:p>
                </c:rich>
              </c:tx>
              <c:showVal val="1"/>
            </c:dLbl>
            <c:dLbl>
              <c:idx val="4"/>
              <c:layout>
                <c:manualLayout>
                  <c:x val="1.1957019742797528E-2"/>
                  <c:y val="-0.14621070018757587"/>
                </c:manualLayout>
              </c:layout>
              <c:tx>
                <c:rich>
                  <a:bodyPr/>
                  <a:lstStyle/>
                  <a:p>
                    <a:r>
                      <a:rPr lang="ru-RU" dirty="0" smtClean="0"/>
                      <a:t>2 520</a:t>
                    </a:r>
                  </a:p>
                  <a:p>
                    <a:endParaRPr lang="en-US" dirty="0"/>
                  </a:p>
                </c:rich>
              </c:tx>
              <c:showVal val="1"/>
            </c:dLbl>
            <c:txPr>
              <a:bodyPr/>
              <a:lstStyle/>
              <a:p>
                <a:pPr>
                  <a:defRPr sz="1200" b="1">
                    <a:latin typeface="Times New Roman" pitchFamily="18" charset="0"/>
                    <a:cs typeface="Times New Roman" pitchFamily="18" charset="0"/>
                  </a:defRPr>
                </a:pPr>
                <a:endParaRPr lang="ru-RU"/>
              </a:p>
            </c:txPr>
            <c:showVal val="1"/>
          </c:dLbls>
          <c:cat>
            <c:strRef>
              <c:f>Лист1!$A$2:$A$6</c:f>
              <c:strCache>
                <c:ptCount val="5"/>
                <c:pt idx="0">
                  <c:v>2020 год (Факт)</c:v>
                </c:pt>
                <c:pt idx="1">
                  <c:v>2021 год (Утвержденный прогноз)</c:v>
                </c:pt>
                <c:pt idx="2">
                  <c:v>2022 год (Прогноз)</c:v>
                </c:pt>
                <c:pt idx="3">
                  <c:v>2023 год (Прогноз)</c:v>
                </c:pt>
                <c:pt idx="4">
                  <c:v>2024 год  (Прогноз)</c:v>
                </c:pt>
              </c:strCache>
            </c:strRef>
          </c:cat>
          <c:val>
            <c:numRef>
              <c:f>Лист1!$B$2:$B$6</c:f>
              <c:numCache>
                <c:formatCode>General</c:formatCode>
                <c:ptCount val="5"/>
                <c:pt idx="0" formatCode="#,##0">
                  <c:v>266</c:v>
                </c:pt>
                <c:pt idx="1">
                  <c:v>1330</c:v>
                </c:pt>
                <c:pt idx="2">
                  <c:v>2190</c:v>
                </c:pt>
                <c:pt idx="3">
                  <c:v>2335</c:v>
                </c:pt>
                <c:pt idx="4">
                  <c:v>2520</c:v>
                </c:pt>
              </c:numCache>
            </c:numRef>
          </c:val>
        </c:ser>
        <c:shape val="cylinder"/>
        <c:axId val="172815488"/>
        <c:axId val="172817024"/>
        <c:axId val="0"/>
      </c:bar3DChart>
      <c:catAx>
        <c:axId val="172815488"/>
        <c:scaling>
          <c:orientation val="minMax"/>
        </c:scaling>
        <c:axPos val="b"/>
        <c:tickLblPos val="nextTo"/>
        <c:txPr>
          <a:bodyPr/>
          <a:lstStyle/>
          <a:p>
            <a:pPr>
              <a:defRPr sz="900" b="1">
                <a:latin typeface="Times New Roman" pitchFamily="18" charset="0"/>
                <a:cs typeface="Times New Roman" pitchFamily="18" charset="0"/>
              </a:defRPr>
            </a:pPr>
            <a:endParaRPr lang="ru-RU"/>
          </a:p>
        </c:txPr>
        <c:crossAx val="172817024"/>
        <c:crosses val="autoZero"/>
        <c:lblAlgn val="ctr"/>
        <c:lblOffset val="100"/>
      </c:catAx>
      <c:valAx>
        <c:axId val="172817024"/>
        <c:scaling>
          <c:orientation val="minMax"/>
        </c:scaling>
        <c:axPos val="l"/>
        <c:majorGridlines/>
        <c:numFmt formatCode="#,##0" sourceLinked="1"/>
        <c:tickLblPos val="nextTo"/>
        <c:txPr>
          <a:bodyPr/>
          <a:lstStyle/>
          <a:p>
            <a:pPr>
              <a:defRPr sz="1000" baseline="0"/>
            </a:pPr>
            <a:endParaRPr lang="ru-RU"/>
          </a:p>
        </c:txPr>
        <c:crossAx val="172815488"/>
        <c:crosses val="autoZero"/>
        <c:crossBetween val="between"/>
      </c:valAx>
    </c:plotArea>
    <c:plotVisOnly val="1"/>
  </c:chart>
  <c:txPr>
    <a:bodyPr/>
    <a:lstStyle/>
    <a:p>
      <a:pPr>
        <a:defRPr sz="1800"/>
      </a:pPr>
      <a:endParaRPr lang="ru-RU"/>
    </a:p>
  </c:txPr>
  <c:externalData r:id="rId1"/>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400" baseline="0" dirty="0" smtClean="0">
                <a:latin typeface="Times New Roman" pitchFamily="18" charset="0"/>
                <a:cs typeface="Times New Roman" pitchFamily="18" charset="0"/>
              </a:rPr>
              <a:t>Налог на имущество физических лиц, тыс. рублей</a:t>
            </a:r>
            <a:endParaRPr lang="ru-RU" sz="1400" dirty="0">
              <a:latin typeface="Times New Roman" pitchFamily="18" charset="0"/>
              <a:cs typeface="Times New Roman" pitchFamily="18" charset="0"/>
            </a:endParaRPr>
          </a:p>
        </c:rich>
      </c:tx>
      <c:layout>
        <c:manualLayout>
          <c:xMode val="edge"/>
          <c:yMode val="edge"/>
          <c:x val="0.295003256291481"/>
          <c:y val="6.518472894911212E-2"/>
        </c:manualLayout>
      </c:layout>
    </c:title>
    <c:view3D>
      <c:rAngAx val="1"/>
    </c:view3D>
    <c:plotArea>
      <c:layout>
        <c:manualLayout>
          <c:layoutTarget val="inner"/>
          <c:xMode val="edge"/>
          <c:yMode val="edge"/>
          <c:x val="0.11775186353367459"/>
          <c:y val="0.26754528402250904"/>
          <c:w val="0.8088467404269849"/>
          <c:h val="0.4209664324309193"/>
        </c:manualLayout>
      </c:layout>
      <c:bar3DChart>
        <c:barDir val="col"/>
        <c:grouping val="stacked"/>
        <c:ser>
          <c:idx val="0"/>
          <c:order val="0"/>
          <c:tx>
            <c:strRef>
              <c:f>Лист1!$B$1</c:f>
              <c:strCache>
                <c:ptCount val="1"/>
                <c:pt idx="0">
                  <c:v>Столбец1</c:v>
                </c:pt>
              </c:strCache>
            </c:strRef>
          </c:tx>
          <c:spPr>
            <a:gradFill rotWithShape="1">
              <a:gsLst>
                <a:gs pos="0">
                  <a:schemeClr val="accent2">
                    <a:tint val="30000"/>
                    <a:satMod val="250000"/>
                  </a:schemeClr>
                </a:gs>
                <a:gs pos="72000">
                  <a:schemeClr val="accent2">
                    <a:tint val="75000"/>
                    <a:satMod val="210000"/>
                  </a:schemeClr>
                </a:gs>
                <a:gs pos="100000">
                  <a:schemeClr val="accent2">
                    <a:tint val="85000"/>
                    <a:satMod val="21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c:spPr>
          <c:dLbls>
            <c:dLbl>
              <c:idx val="0"/>
              <c:layout>
                <c:manualLayout>
                  <c:x val="1.3559227131171218E-2"/>
                  <c:y val="-0.19869141979141144"/>
                </c:manualLayout>
              </c:layout>
              <c:showVal val="1"/>
            </c:dLbl>
            <c:dLbl>
              <c:idx val="1"/>
              <c:layout>
                <c:manualLayout>
                  <c:x val="1.3559227131171218E-2"/>
                  <c:y val="-0.19869141979141144"/>
                </c:manualLayout>
              </c:layout>
              <c:showVal val="1"/>
            </c:dLbl>
            <c:dLbl>
              <c:idx val="2"/>
              <c:layout>
                <c:manualLayout>
                  <c:x val="1.0694244097484051E-2"/>
                  <c:y val="-0.23790659632928454"/>
                </c:manualLayout>
              </c:layout>
              <c:showVal val="1"/>
            </c:dLbl>
            <c:dLbl>
              <c:idx val="3"/>
              <c:layout>
                <c:manualLayout>
                  <c:x val="1.7782587124729049E-2"/>
                  <c:y val="-0.23491899069323041"/>
                </c:manualLayout>
              </c:layout>
              <c:showVal val="1"/>
            </c:dLbl>
            <c:dLbl>
              <c:idx val="4"/>
              <c:layout>
                <c:manualLayout>
                  <c:x val="1.0546116109394854E-2"/>
                  <c:y val="-0.23603934280675098"/>
                </c:manualLayout>
              </c:layout>
              <c:showVal val="1"/>
            </c:dLbl>
            <c:txPr>
              <a:bodyPr/>
              <a:lstStyle/>
              <a:p>
                <a:pPr>
                  <a:defRPr sz="1200" b="1">
                    <a:latin typeface="Times New Roman" pitchFamily="18" charset="0"/>
                    <a:cs typeface="Times New Roman" pitchFamily="18" charset="0"/>
                  </a:defRPr>
                </a:pPr>
                <a:endParaRPr lang="ru-RU"/>
              </a:p>
            </c:txPr>
            <c:showVal val="1"/>
          </c:dLbls>
          <c:cat>
            <c:strRef>
              <c:f>Лист1!$A$2:$A$6</c:f>
              <c:strCache>
                <c:ptCount val="5"/>
                <c:pt idx="0">
                  <c:v>2020 год (Факт)</c:v>
                </c:pt>
                <c:pt idx="1">
                  <c:v>2021 год (Утвержденный прогноз)</c:v>
                </c:pt>
                <c:pt idx="2">
                  <c:v>2022 год (Прогноз)</c:v>
                </c:pt>
                <c:pt idx="3">
                  <c:v>2023 год (Прогноз)</c:v>
                </c:pt>
                <c:pt idx="4">
                  <c:v>2024 год  (Прогноз)</c:v>
                </c:pt>
              </c:strCache>
            </c:strRef>
          </c:cat>
          <c:val>
            <c:numRef>
              <c:f>Лист1!$B$2:$B$6</c:f>
              <c:numCache>
                <c:formatCode>#,##0</c:formatCode>
                <c:ptCount val="5"/>
                <c:pt idx="0">
                  <c:v>3239</c:v>
                </c:pt>
                <c:pt idx="1">
                  <c:v>2857</c:v>
                </c:pt>
                <c:pt idx="2">
                  <c:v>2500</c:v>
                </c:pt>
                <c:pt idx="3">
                  <c:v>2500</c:v>
                </c:pt>
                <c:pt idx="4">
                  <c:v>2630</c:v>
                </c:pt>
              </c:numCache>
            </c:numRef>
          </c:val>
        </c:ser>
        <c:shape val="cylinder"/>
        <c:axId val="172974848"/>
        <c:axId val="172977536"/>
        <c:axId val="0"/>
      </c:bar3DChart>
      <c:catAx>
        <c:axId val="172974848"/>
        <c:scaling>
          <c:orientation val="minMax"/>
        </c:scaling>
        <c:axPos val="b"/>
        <c:tickLblPos val="nextTo"/>
        <c:txPr>
          <a:bodyPr/>
          <a:lstStyle/>
          <a:p>
            <a:pPr>
              <a:defRPr sz="900" b="1">
                <a:latin typeface="Times New Roman" pitchFamily="18" charset="0"/>
                <a:cs typeface="Times New Roman" pitchFamily="18" charset="0"/>
              </a:defRPr>
            </a:pPr>
            <a:endParaRPr lang="ru-RU"/>
          </a:p>
        </c:txPr>
        <c:crossAx val="172977536"/>
        <c:crosses val="autoZero"/>
        <c:lblAlgn val="ctr"/>
        <c:lblOffset val="100"/>
      </c:catAx>
      <c:valAx>
        <c:axId val="172977536"/>
        <c:scaling>
          <c:orientation val="minMax"/>
        </c:scaling>
        <c:axPos val="l"/>
        <c:majorGridlines/>
        <c:numFmt formatCode="#,##0" sourceLinked="1"/>
        <c:tickLblPos val="nextTo"/>
        <c:txPr>
          <a:bodyPr/>
          <a:lstStyle/>
          <a:p>
            <a:pPr>
              <a:defRPr sz="1000" baseline="0"/>
            </a:pPr>
            <a:endParaRPr lang="ru-RU"/>
          </a:p>
        </c:txPr>
        <c:crossAx val="172974848"/>
        <c:crosses val="autoZero"/>
        <c:crossBetween val="between"/>
      </c:valAx>
    </c:plotArea>
    <c:plotVisOnly val="1"/>
  </c:chart>
  <c:txPr>
    <a:bodyPr/>
    <a:lstStyle/>
    <a:p>
      <a:pPr>
        <a:defRPr sz="1800"/>
      </a:pPr>
      <a:endParaRPr lang="ru-RU"/>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400" baseline="0" dirty="0" smtClean="0">
                <a:latin typeface="Times New Roman" pitchFamily="18" charset="0"/>
                <a:cs typeface="Times New Roman" pitchFamily="18" charset="0"/>
              </a:rPr>
              <a:t>Земельный налог, тыс. рублей</a:t>
            </a:r>
            <a:endParaRPr lang="ru-RU" sz="1400" dirty="0">
              <a:latin typeface="Times New Roman" pitchFamily="18" charset="0"/>
              <a:cs typeface="Times New Roman" pitchFamily="18" charset="0"/>
            </a:endParaRPr>
          </a:p>
        </c:rich>
      </c:tx>
      <c:layout>
        <c:manualLayout>
          <c:xMode val="edge"/>
          <c:yMode val="edge"/>
          <c:x val="0.295003256291481"/>
          <c:y val="6.518472894911212E-2"/>
        </c:manualLayout>
      </c:layout>
    </c:title>
    <c:view3D>
      <c:rAngAx val="1"/>
    </c:view3D>
    <c:plotArea>
      <c:layout>
        <c:manualLayout>
          <c:layoutTarget val="inner"/>
          <c:xMode val="edge"/>
          <c:yMode val="edge"/>
          <c:x val="0.11933364966764556"/>
          <c:y val="0.25484736014846038"/>
          <c:w val="0.8088467404269849"/>
          <c:h val="0.44280255006339164"/>
        </c:manualLayout>
      </c:layout>
      <c:bar3DChart>
        <c:barDir val="col"/>
        <c:grouping val="stacked"/>
        <c:ser>
          <c:idx val="0"/>
          <c:order val="0"/>
          <c:tx>
            <c:strRef>
              <c:f>Лист1!$B$1</c:f>
              <c:strCache>
                <c:ptCount val="1"/>
                <c:pt idx="0">
                  <c:v>Столбец1</c:v>
                </c:pt>
              </c:strCache>
            </c:strRef>
          </c:tx>
          <c:spPr>
            <a:gradFill rotWithShape="1">
              <a:gsLst>
                <a:gs pos="0">
                  <a:schemeClr val="accent2">
                    <a:tint val="30000"/>
                    <a:satMod val="250000"/>
                  </a:schemeClr>
                </a:gs>
                <a:gs pos="72000">
                  <a:schemeClr val="accent2">
                    <a:tint val="75000"/>
                    <a:satMod val="210000"/>
                  </a:schemeClr>
                </a:gs>
                <a:gs pos="100000">
                  <a:schemeClr val="accent2">
                    <a:tint val="85000"/>
                    <a:satMod val="21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c:spPr>
          <c:dLbls>
            <c:dLbl>
              <c:idx val="0"/>
              <c:layout>
                <c:manualLayout>
                  <c:x val="1.2026705578311939E-2"/>
                  <c:y val="-0.20461752382018908"/>
                </c:manualLayout>
              </c:layout>
              <c:showVal val="1"/>
            </c:dLbl>
            <c:dLbl>
              <c:idx val="1"/>
              <c:layout>
                <c:manualLayout>
                  <c:x val="1.3559227131171218E-2"/>
                  <c:y val="-0.19869141979141144"/>
                </c:manualLayout>
              </c:layout>
              <c:showVal val="1"/>
            </c:dLbl>
            <c:dLbl>
              <c:idx val="2"/>
              <c:layout>
                <c:manualLayout>
                  <c:x val="1.5065807923523642E-2"/>
                  <c:y val="-0.19346269821795289"/>
                </c:manualLayout>
              </c:layout>
              <c:showVal val="1"/>
            </c:dLbl>
            <c:dLbl>
              <c:idx val="3"/>
              <c:layout>
                <c:manualLayout>
                  <c:x val="9.0394274852271233E-3"/>
                  <c:y val="-0.18370241794749786"/>
                </c:manualLayout>
              </c:layout>
              <c:showVal val="1"/>
            </c:dLbl>
            <c:dLbl>
              <c:idx val="4"/>
              <c:layout>
                <c:manualLayout>
                  <c:x val="1.054603895734039E-2"/>
                  <c:y val="-0.19032541037916328"/>
                </c:manualLayout>
              </c:layout>
              <c:showVal val="1"/>
            </c:dLbl>
            <c:txPr>
              <a:bodyPr/>
              <a:lstStyle/>
              <a:p>
                <a:pPr>
                  <a:defRPr sz="1200" b="1">
                    <a:latin typeface="Times New Roman" pitchFamily="18" charset="0"/>
                    <a:cs typeface="Times New Roman" pitchFamily="18" charset="0"/>
                  </a:defRPr>
                </a:pPr>
                <a:endParaRPr lang="ru-RU"/>
              </a:p>
            </c:txPr>
            <c:showVal val="1"/>
          </c:dLbls>
          <c:cat>
            <c:strRef>
              <c:f>Лист1!$A$2:$A$6</c:f>
              <c:strCache>
                <c:ptCount val="5"/>
                <c:pt idx="0">
                  <c:v>2020 год (Факт)</c:v>
                </c:pt>
                <c:pt idx="1">
                  <c:v>2021 год (Утвержденный прогноз)</c:v>
                </c:pt>
                <c:pt idx="2">
                  <c:v>2022 год (Прогноз)</c:v>
                </c:pt>
                <c:pt idx="3">
                  <c:v>2023 год (Прогноз)</c:v>
                </c:pt>
                <c:pt idx="4">
                  <c:v>2024 год  (Прогноз)</c:v>
                </c:pt>
              </c:strCache>
            </c:strRef>
          </c:cat>
          <c:val>
            <c:numRef>
              <c:f>Лист1!$B$2:$B$6</c:f>
              <c:numCache>
                <c:formatCode>#,##0</c:formatCode>
                <c:ptCount val="5"/>
                <c:pt idx="0">
                  <c:v>4252</c:v>
                </c:pt>
                <c:pt idx="1">
                  <c:v>3495</c:v>
                </c:pt>
                <c:pt idx="2">
                  <c:v>3910</c:v>
                </c:pt>
                <c:pt idx="3">
                  <c:v>3910</c:v>
                </c:pt>
                <c:pt idx="4">
                  <c:v>3910</c:v>
                </c:pt>
              </c:numCache>
            </c:numRef>
          </c:val>
        </c:ser>
        <c:shape val="cylinder"/>
        <c:axId val="173072768"/>
        <c:axId val="173074304"/>
        <c:axId val="0"/>
      </c:bar3DChart>
      <c:catAx>
        <c:axId val="173072768"/>
        <c:scaling>
          <c:orientation val="minMax"/>
        </c:scaling>
        <c:axPos val="b"/>
        <c:tickLblPos val="nextTo"/>
        <c:txPr>
          <a:bodyPr/>
          <a:lstStyle/>
          <a:p>
            <a:pPr>
              <a:defRPr sz="900" b="1">
                <a:latin typeface="Times New Roman" pitchFamily="18" charset="0"/>
                <a:cs typeface="Times New Roman" pitchFamily="18" charset="0"/>
              </a:defRPr>
            </a:pPr>
            <a:endParaRPr lang="ru-RU"/>
          </a:p>
        </c:txPr>
        <c:crossAx val="173074304"/>
        <c:crosses val="autoZero"/>
        <c:lblAlgn val="ctr"/>
        <c:lblOffset val="100"/>
      </c:catAx>
      <c:valAx>
        <c:axId val="173074304"/>
        <c:scaling>
          <c:orientation val="minMax"/>
        </c:scaling>
        <c:axPos val="l"/>
        <c:majorGridlines/>
        <c:numFmt formatCode="#,##0" sourceLinked="1"/>
        <c:tickLblPos val="nextTo"/>
        <c:txPr>
          <a:bodyPr/>
          <a:lstStyle/>
          <a:p>
            <a:pPr>
              <a:defRPr sz="1000" baseline="0"/>
            </a:pPr>
            <a:endParaRPr lang="ru-RU"/>
          </a:p>
        </c:txPr>
        <c:crossAx val="173072768"/>
        <c:crosses val="autoZero"/>
        <c:crossBetween val="between"/>
      </c:valAx>
    </c:plotArea>
    <c:plotVisOnly val="1"/>
  </c:chart>
  <c:txPr>
    <a:bodyPr/>
    <a:lstStyle/>
    <a:p>
      <a:pPr>
        <a:defRPr sz="1800"/>
      </a:pPr>
      <a:endParaRPr lang="ru-RU"/>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drawing1.xml><?xml version="1.0" encoding="utf-8"?>
<c:userShapes xmlns:c="http://schemas.openxmlformats.org/drawingml/2006/chart">
  <cdr:relSizeAnchor xmlns:cdr="http://schemas.openxmlformats.org/drawingml/2006/chartDrawing">
    <cdr:from>
      <cdr:x>0</cdr:x>
      <cdr:y>0</cdr:y>
    </cdr:from>
    <cdr:to>
      <cdr:x>0.0212</cdr:x>
      <cdr:y>0.1175</cdr:y>
    </cdr:to>
    <cdr:sp macro="" textlink="">
      <cdr:nvSpPr>
        <cdr:cNvPr id="2" name="TextBox 2"/>
        <cdr:cNvSpPr txBox="1"/>
      </cdr:nvSpPr>
      <cdr:spPr>
        <a:xfrm xmlns:a="http://schemas.openxmlformats.org/drawingml/2006/main">
          <a:off x="0" y="0"/>
          <a:ext cx="184731" cy="27699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ru-RU"/>
          </a:defPPr>
          <a:lvl1pPr marL="0" algn="l" defTabSz="914400" rtl="0" eaLnBrk="1" latinLnBrk="0" hangingPunct="1">
            <a:defRPr sz="1800" kern="1200">
              <a:solidFill>
                <a:sysClr val="windowText" lastClr="000000"/>
              </a:solidFill>
              <a:latin typeface="Franklin Gothic Book"/>
            </a:defRPr>
          </a:lvl1pPr>
          <a:lvl2pPr marL="457200" algn="l" defTabSz="914400" rtl="0" eaLnBrk="1" latinLnBrk="0" hangingPunct="1">
            <a:defRPr sz="1800" kern="1200">
              <a:solidFill>
                <a:sysClr val="windowText" lastClr="000000"/>
              </a:solidFill>
              <a:latin typeface="Franklin Gothic Book"/>
            </a:defRPr>
          </a:lvl2pPr>
          <a:lvl3pPr marL="914400" algn="l" defTabSz="914400" rtl="0" eaLnBrk="1" latinLnBrk="0" hangingPunct="1">
            <a:defRPr sz="1800" kern="1200">
              <a:solidFill>
                <a:sysClr val="windowText" lastClr="000000"/>
              </a:solidFill>
              <a:latin typeface="Franklin Gothic Book"/>
            </a:defRPr>
          </a:lvl3pPr>
          <a:lvl4pPr marL="1371600" algn="l" defTabSz="914400" rtl="0" eaLnBrk="1" latinLnBrk="0" hangingPunct="1">
            <a:defRPr sz="1800" kern="1200">
              <a:solidFill>
                <a:sysClr val="windowText" lastClr="000000"/>
              </a:solidFill>
              <a:latin typeface="Franklin Gothic Book"/>
            </a:defRPr>
          </a:lvl4pPr>
          <a:lvl5pPr marL="1828800" algn="l" defTabSz="914400" rtl="0" eaLnBrk="1" latinLnBrk="0" hangingPunct="1">
            <a:defRPr sz="1800" kern="1200">
              <a:solidFill>
                <a:sysClr val="windowText" lastClr="000000"/>
              </a:solidFill>
              <a:latin typeface="Franklin Gothic Book"/>
            </a:defRPr>
          </a:lvl5pPr>
          <a:lvl6pPr marL="2286000" algn="l" defTabSz="914400" rtl="0" eaLnBrk="1" latinLnBrk="0" hangingPunct="1">
            <a:defRPr sz="1800" kern="1200">
              <a:solidFill>
                <a:sysClr val="windowText" lastClr="000000"/>
              </a:solidFill>
              <a:latin typeface="Franklin Gothic Book"/>
            </a:defRPr>
          </a:lvl6pPr>
          <a:lvl7pPr marL="2743200" algn="l" defTabSz="914400" rtl="0" eaLnBrk="1" latinLnBrk="0" hangingPunct="1">
            <a:defRPr sz="1800" kern="1200">
              <a:solidFill>
                <a:sysClr val="windowText" lastClr="000000"/>
              </a:solidFill>
              <a:latin typeface="Franklin Gothic Book"/>
            </a:defRPr>
          </a:lvl7pPr>
          <a:lvl8pPr marL="3200400" algn="l" defTabSz="914400" rtl="0" eaLnBrk="1" latinLnBrk="0" hangingPunct="1">
            <a:defRPr sz="1800" kern="1200">
              <a:solidFill>
                <a:sysClr val="windowText" lastClr="000000"/>
              </a:solidFill>
              <a:latin typeface="Franklin Gothic Book"/>
            </a:defRPr>
          </a:lvl8pPr>
          <a:lvl9pPr marL="3657600" algn="l" defTabSz="914400" rtl="0" eaLnBrk="1" latinLnBrk="0" hangingPunct="1">
            <a:defRPr sz="1800" kern="1200">
              <a:solidFill>
                <a:sysClr val="windowText" lastClr="000000"/>
              </a:solidFill>
              <a:latin typeface="Franklin Gothic Book"/>
            </a:defRPr>
          </a:lvl9pPr>
        </a:lstStyle>
        <a:p xmlns:a="http://schemas.openxmlformats.org/drawingml/2006/main">
          <a:endParaRPr lang="ru-RU" sz="1200" dirty="0">
            <a:latin typeface="Times New Roman" pitchFamily="18" charset="0"/>
            <a:cs typeface="Times New Roman" pitchFamily="18" charset="0"/>
          </a:endParaRPr>
        </a:p>
      </cdr:txBody>
    </cdr:sp>
  </cdr:relSizeAnchor>
  <cdr:relSizeAnchor xmlns:cdr="http://schemas.openxmlformats.org/drawingml/2006/chartDrawing">
    <cdr:from>
      <cdr:x>0.11111</cdr:x>
      <cdr:y>0.8</cdr:y>
    </cdr:from>
    <cdr:to>
      <cdr:x>0.31746</cdr:x>
      <cdr:y>1</cdr:y>
    </cdr:to>
    <cdr:sp macro="" textlink="">
      <cdr:nvSpPr>
        <cdr:cNvPr id="3" name="TextBox 2"/>
        <cdr:cNvSpPr txBox="1"/>
      </cdr:nvSpPr>
      <cdr:spPr>
        <a:xfrm xmlns:a="http://schemas.openxmlformats.org/drawingml/2006/main">
          <a:off x="1000132" y="1714512"/>
          <a:ext cx="1857388" cy="428628"/>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ru-RU"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A345E7-C782-4C71-B520-D74042FD9E66}" type="datetimeFigureOut">
              <a:rPr lang="ru-RU" smtClean="0"/>
              <a:pPr/>
              <a:t>13.01.2022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7CACF1-2239-4801-82B4-1D054A631B04}"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77CACF1-2239-4801-82B4-1D054A631B04}" type="slidenum">
              <a:rPr lang="ru-RU" smtClean="0"/>
              <a:pPr/>
              <a:t>11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77CACF1-2239-4801-82B4-1D054A631B04}" type="slidenum">
              <a:rPr lang="ru-RU" smtClean="0"/>
              <a:pPr/>
              <a:t>35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5C2BB34-D3ED-427A-9E97-0B63E679BDD4}" type="datetimeFigureOut">
              <a:rPr lang="ru-RU" smtClean="0"/>
              <a:pPr/>
              <a:t>13.01.2022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59518E-E263-4108-8EBA-BC8BD3A3F467}"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5C2BB34-D3ED-427A-9E97-0B63E679BDD4}" type="datetimeFigureOut">
              <a:rPr lang="ru-RU" smtClean="0"/>
              <a:pPr/>
              <a:t>13.01.2022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59518E-E263-4108-8EBA-BC8BD3A3F46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5C2BB34-D3ED-427A-9E97-0B63E679BDD4}" type="datetimeFigureOut">
              <a:rPr lang="ru-RU" smtClean="0"/>
              <a:pPr/>
              <a:t>13.01.2022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59518E-E263-4108-8EBA-BC8BD3A3F46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5C2BB34-D3ED-427A-9E97-0B63E679BDD4}" type="datetimeFigureOut">
              <a:rPr lang="ru-RU" smtClean="0"/>
              <a:pPr/>
              <a:t>13.01.2022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59518E-E263-4108-8EBA-BC8BD3A3F46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5C2BB34-D3ED-427A-9E97-0B63E679BDD4}" type="datetimeFigureOut">
              <a:rPr lang="ru-RU" smtClean="0"/>
              <a:pPr/>
              <a:t>13.01.2022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59518E-E263-4108-8EBA-BC8BD3A3F467}"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5C2BB34-D3ED-427A-9E97-0B63E679BDD4}" type="datetimeFigureOut">
              <a:rPr lang="ru-RU" smtClean="0"/>
              <a:pPr/>
              <a:t>13.01.2022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259518E-E263-4108-8EBA-BC8BD3A3F46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5C2BB34-D3ED-427A-9E97-0B63E679BDD4}" type="datetimeFigureOut">
              <a:rPr lang="ru-RU" smtClean="0"/>
              <a:pPr/>
              <a:t>13.01.2022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259518E-E263-4108-8EBA-BC8BD3A3F467}"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5C2BB34-D3ED-427A-9E97-0B63E679BDD4}" type="datetimeFigureOut">
              <a:rPr lang="ru-RU" smtClean="0"/>
              <a:pPr/>
              <a:t>13.01.2022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259518E-E263-4108-8EBA-BC8BD3A3F46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5C2BB34-D3ED-427A-9E97-0B63E679BDD4}" type="datetimeFigureOut">
              <a:rPr lang="ru-RU" smtClean="0"/>
              <a:pPr/>
              <a:t>13.01.2022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259518E-E263-4108-8EBA-BC8BD3A3F46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5C2BB34-D3ED-427A-9E97-0B63E679BDD4}" type="datetimeFigureOut">
              <a:rPr lang="ru-RU" smtClean="0"/>
              <a:pPr/>
              <a:t>13.01.2022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259518E-E263-4108-8EBA-BC8BD3A3F46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5C2BB34-D3ED-427A-9E97-0B63E679BDD4}" type="datetimeFigureOut">
              <a:rPr lang="ru-RU" smtClean="0"/>
              <a:pPr/>
              <a:t>13.01.2022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259518E-E263-4108-8EBA-BC8BD3A3F467}"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C2BB34-D3ED-427A-9E97-0B63E679BDD4}" type="datetimeFigureOut">
              <a:rPr lang="ru-RU" smtClean="0"/>
              <a:pPr/>
              <a:t>13.01.2022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9518E-E263-4108-8EBA-BC8BD3A3F467}"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 Id="rId4" Type="http://schemas.openxmlformats.org/officeDocument/2006/relationships/chart" Target="../charts/chart7.xml"/></Relationships>
</file>

<file path=ppt/slides/_rels/slide2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29" name="Rectangle 5"/>
          <p:cNvSpPr>
            <a:spLocks noChangeArrowheads="1"/>
          </p:cNvSpPr>
          <p:nvPr/>
        </p:nvSpPr>
        <p:spPr bwMode="auto">
          <a:xfrm>
            <a:off x="0" y="1819274"/>
            <a:ext cx="900115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outerShdw blurRad="38100" dist="38100" dir="2700000" algn="tl">
                    <a:srgbClr val="C0C0C0"/>
                  </a:outerShdw>
                </a:effectLst>
                <a:latin typeface="Cambria" pitchFamily="18" charset="0"/>
                <a:ea typeface="Arial Unicode MS" pitchFamily="34" charset="-128"/>
                <a:cs typeface="Calibri"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Прямоугольник 8"/>
          <p:cNvSpPr/>
          <p:nvPr/>
        </p:nvSpPr>
        <p:spPr>
          <a:xfrm>
            <a:off x="571472" y="3500438"/>
            <a:ext cx="7667652" cy="830997"/>
          </a:xfrm>
          <a:prstGeom prst="rect">
            <a:avLst/>
          </a:prstGeom>
        </p:spPr>
        <p:txBody>
          <a:bodyPr wrap="square">
            <a:spAutoFit/>
          </a:bodyPr>
          <a:lstStyle/>
          <a:p>
            <a:r>
              <a:rPr lang="ru-RU" sz="4800" b="1" i="1" dirty="0">
                <a:solidFill>
                  <a:srgbClr val="403152"/>
                </a:solidFill>
                <a:latin typeface="Times New Roman" pitchFamily="18" charset="0"/>
                <a:ea typeface="Times New Roman" pitchFamily="18" charset="0"/>
                <a:cs typeface="Times New Roman" pitchFamily="18" charset="0"/>
              </a:rPr>
              <a:t>БЮДЖЕТ ДЛЯ ГРАЖДАН</a:t>
            </a:r>
            <a:endParaRPr lang="ru-RU" dirty="0"/>
          </a:p>
        </p:txBody>
      </p:sp>
      <p:sp>
        <p:nvSpPr>
          <p:cNvPr id="10" name="Прямоугольник 9"/>
          <p:cNvSpPr/>
          <p:nvPr/>
        </p:nvSpPr>
        <p:spPr>
          <a:xfrm>
            <a:off x="428596" y="4714884"/>
            <a:ext cx="8358246" cy="1292662"/>
          </a:xfrm>
          <a:prstGeom prst="rect">
            <a:avLst/>
          </a:prstGeom>
        </p:spPr>
        <p:txBody>
          <a:bodyPr wrap="square">
            <a:spAutoFit/>
          </a:bodyPr>
          <a:lstStyle/>
          <a:p>
            <a:pPr lvl="0" algn="ctr" eaLnBrk="0" fontAlgn="base" hangingPunct="0">
              <a:spcBef>
                <a:spcPct val="0"/>
              </a:spcBef>
              <a:spcAft>
                <a:spcPct val="0"/>
              </a:spcAft>
              <a:tabLst>
                <a:tab pos="4286250" algn="l"/>
                <a:tab pos="5029200" algn="l"/>
              </a:tabLst>
            </a:pPr>
            <a:r>
              <a:rPr lang="ru-RU" sz="2000" b="1" dirty="0" smtClean="0">
                <a:solidFill>
                  <a:srgbClr val="403152"/>
                </a:solidFill>
                <a:latin typeface="Times New Roman" pitchFamily="18" charset="0"/>
                <a:ea typeface="Times New Roman" pitchFamily="18" charset="0"/>
                <a:cs typeface="Times New Roman" pitchFamily="18" charset="0"/>
              </a:rPr>
              <a:t>к </a:t>
            </a:r>
            <a:r>
              <a:rPr lang="ru-RU" sz="2000" b="1" dirty="0" smtClean="0">
                <a:solidFill>
                  <a:srgbClr val="403152"/>
                </a:solidFill>
                <a:effectLst>
                  <a:outerShdw blurRad="38100" dist="38100" dir="2700000" algn="tl">
                    <a:srgbClr val="C0C0C0"/>
                  </a:outerShdw>
                </a:effectLst>
                <a:latin typeface="Times New Roman" pitchFamily="18" charset="0"/>
                <a:ea typeface="Times New Roman" pitchFamily="18" charset="0"/>
                <a:cs typeface="Times New Roman" pitchFamily="18" charset="0"/>
              </a:rPr>
              <a:t>решению </a:t>
            </a:r>
            <a:r>
              <a:rPr lang="ru-RU" sz="2000" b="1" dirty="0">
                <a:solidFill>
                  <a:srgbClr val="403152"/>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Думы городского </a:t>
            </a:r>
            <a:r>
              <a:rPr lang="ru-RU" sz="2000" b="1" dirty="0" smtClean="0">
                <a:solidFill>
                  <a:srgbClr val="403152"/>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округа Верхний Тагил от 16.12.2021 года № 4/2  «</a:t>
            </a:r>
            <a:r>
              <a:rPr lang="ru-RU" sz="2000" b="1" dirty="0">
                <a:solidFill>
                  <a:srgbClr val="403152"/>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О бюджете городского округа </a:t>
            </a:r>
            <a:r>
              <a:rPr lang="ru-RU" sz="2000" b="1" dirty="0" smtClean="0">
                <a:solidFill>
                  <a:srgbClr val="403152"/>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Верхний </a:t>
            </a:r>
            <a:r>
              <a:rPr lang="ru-RU" sz="2000" b="1" dirty="0">
                <a:solidFill>
                  <a:srgbClr val="403152"/>
                </a:solidFill>
                <a:effectLst>
                  <a:outerShdw blurRad="38100" dist="38100" dir="2700000" algn="tl">
                    <a:srgbClr val="C0C0C0"/>
                  </a:outerShdw>
                </a:effectLst>
                <a:latin typeface="Times New Roman" pitchFamily="18" charset="0"/>
                <a:ea typeface="Times New Roman" pitchFamily="18" charset="0"/>
                <a:cs typeface="Times New Roman" pitchFamily="18" charset="0"/>
              </a:rPr>
              <a:t>Тагил на </a:t>
            </a:r>
            <a:r>
              <a:rPr lang="ru-RU" sz="2000" b="1" dirty="0" smtClean="0">
                <a:solidFill>
                  <a:srgbClr val="403152"/>
                </a:solidFill>
                <a:effectLst>
                  <a:outerShdw blurRad="38100" dist="38100" dir="2700000" algn="tl">
                    <a:srgbClr val="C0C0C0"/>
                  </a:outerShdw>
                </a:effectLst>
                <a:latin typeface="Times New Roman" pitchFamily="18" charset="0"/>
                <a:ea typeface="Times New Roman" pitchFamily="18" charset="0"/>
                <a:cs typeface="Times New Roman" pitchFamily="18" charset="0"/>
              </a:rPr>
              <a:t>2022 </a:t>
            </a:r>
            <a:r>
              <a:rPr lang="ru-RU" sz="2000" b="1" dirty="0">
                <a:solidFill>
                  <a:srgbClr val="403152"/>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год и плановый период </a:t>
            </a:r>
            <a:r>
              <a:rPr lang="ru-RU" sz="2000" b="1" dirty="0" smtClean="0">
                <a:solidFill>
                  <a:srgbClr val="403152"/>
                </a:solidFill>
                <a:effectLst>
                  <a:outerShdw blurRad="38100" dist="38100" dir="2700000" algn="tl">
                    <a:srgbClr val="C0C0C0"/>
                  </a:outerShdw>
                </a:effectLst>
                <a:latin typeface="Times New Roman" pitchFamily="18" charset="0"/>
                <a:ea typeface="Times New Roman" pitchFamily="18" charset="0"/>
                <a:cs typeface="Times New Roman" pitchFamily="18" charset="0"/>
              </a:rPr>
              <a:t>2023 </a:t>
            </a:r>
            <a:r>
              <a:rPr lang="ru-RU" sz="2000" b="1" dirty="0">
                <a:solidFill>
                  <a:srgbClr val="403152"/>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и </a:t>
            </a:r>
            <a:r>
              <a:rPr lang="ru-RU" sz="2000" b="1" dirty="0" smtClean="0">
                <a:solidFill>
                  <a:srgbClr val="403152"/>
                </a:solidFill>
                <a:effectLst>
                  <a:outerShdw blurRad="38100" dist="38100" dir="2700000" algn="tl">
                    <a:srgbClr val="C0C0C0"/>
                  </a:outerShdw>
                </a:effectLst>
                <a:latin typeface="Times New Roman" pitchFamily="18" charset="0"/>
                <a:ea typeface="Times New Roman" pitchFamily="18" charset="0"/>
                <a:cs typeface="Times New Roman" pitchFamily="18" charset="0"/>
              </a:rPr>
              <a:t>2024 </a:t>
            </a:r>
            <a:r>
              <a:rPr lang="ru-RU" sz="2000" b="1" dirty="0">
                <a:solidFill>
                  <a:srgbClr val="403152"/>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годов»</a:t>
            </a:r>
            <a:endParaRPr lang="ru-RU" sz="900" dirty="0">
              <a:solidFill>
                <a:prstClr val="black"/>
              </a:solidFill>
              <a:latin typeface="Arial" pitchFamily="34" charset="0"/>
              <a:cs typeface="Arial" pitchFamily="34" charset="0"/>
            </a:endParaRPr>
          </a:p>
          <a:p>
            <a:pPr lvl="0" algn="ctr" eaLnBrk="0" fontAlgn="base" hangingPunct="0">
              <a:spcBef>
                <a:spcPct val="0"/>
              </a:spcBef>
              <a:spcAft>
                <a:spcPct val="0"/>
              </a:spcAft>
              <a:tabLst>
                <a:tab pos="4286250" algn="l"/>
                <a:tab pos="5029200" algn="l"/>
              </a:tabLst>
            </a:pPr>
            <a:endParaRPr lang="ru-RU" dirty="0">
              <a:solidFill>
                <a:prstClr val="black"/>
              </a:solidFill>
              <a:latin typeface="Arial" pitchFamily="34" charset="0"/>
              <a:cs typeface="Arial" pitchFamily="34" charset="0"/>
            </a:endParaRPr>
          </a:p>
        </p:txBody>
      </p:sp>
      <p:sp>
        <p:nvSpPr>
          <p:cNvPr id="103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3" name="Рисунок 12" descr="C:\Users\User\Desktop\Бюджет для граждан\картинки по бюджету\IMG-20211111-WA0004.jpg"/>
          <p:cNvPicPr/>
          <p:nvPr/>
        </p:nvPicPr>
        <p:blipFill>
          <a:blip r:embed="rId4"/>
          <a:srcRect/>
          <a:stretch>
            <a:fillRect/>
          </a:stretch>
        </p:blipFill>
        <p:spPr bwMode="auto">
          <a:xfrm>
            <a:off x="3357554" y="214290"/>
            <a:ext cx="2143140" cy="2857496"/>
          </a:xfrm>
          <a:prstGeom prst="rect">
            <a:avLst/>
          </a:prstGeom>
          <a:noFill/>
          <a:ln w="9525">
            <a:noFill/>
            <a:miter lim="800000"/>
            <a:headEnd/>
            <a:tailEnd/>
          </a:ln>
        </p:spPr>
      </p:pic>
      <p:pic>
        <p:nvPicPr>
          <p:cNvPr id="15" name="Рисунок 14" descr="C:\Users\User\Desktop\Бюджет для граждан\картинки по бюджету\IMG-20211111-WA0000.jpg"/>
          <p:cNvPicPr/>
          <p:nvPr/>
        </p:nvPicPr>
        <p:blipFill>
          <a:blip r:embed="rId5"/>
          <a:srcRect/>
          <a:stretch>
            <a:fillRect/>
          </a:stretch>
        </p:blipFill>
        <p:spPr bwMode="auto">
          <a:xfrm>
            <a:off x="142844" y="642918"/>
            <a:ext cx="3063292" cy="2071702"/>
          </a:xfrm>
          <a:prstGeom prst="rect">
            <a:avLst/>
          </a:prstGeom>
          <a:noFill/>
          <a:ln w="9525">
            <a:noFill/>
            <a:miter lim="800000"/>
            <a:headEnd/>
            <a:tailEnd/>
          </a:ln>
        </p:spPr>
      </p:pic>
      <p:pic>
        <p:nvPicPr>
          <p:cNvPr id="16" name="Рисунок 15" descr="C:\Users\User\Desktop\Бюджет для граждан\картинки по бюджету\IMG-20211111-WA0001.jpg"/>
          <p:cNvPicPr/>
          <p:nvPr/>
        </p:nvPicPr>
        <p:blipFill>
          <a:blip r:embed="rId6"/>
          <a:srcRect/>
          <a:stretch>
            <a:fillRect/>
          </a:stretch>
        </p:blipFill>
        <p:spPr bwMode="auto">
          <a:xfrm>
            <a:off x="5643570" y="642918"/>
            <a:ext cx="3137581" cy="2143140"/>
          </a:xfrm>
          <a:prstGeom prst="rect">
            <a:avLst/>
          </a:prstGeom>
          <a:noFill/>
          <a:ln w="9525">
            <a:noFill/>
            <a:miter lim="800000"/>
            <a:headEnd/>
            <a:tailEnd/>
          </a:ln>
        </p:spPr>
      </p:pic>
    </p:spTree>
    <p:controls>
      <p:control spid="1030" name="SapphireHiddenControl" r:id="rId2" imgW="6095880" imgH="4067280"/>
    </p:controls>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69" name="Rectangle 1"/>
          <p:cNvSpPr>
            <a:spLocks noChangeArrowheads="1"/>
          </p:cNvSpPr>
          <p:nvPr/>
        </p:nvSpPr>
        <p:spPr bwMode="auto">
          <a:xfrm>
            <a:off x="0" y="0"/>
            <a:ext cx="580608"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34290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Прямоугольник 4"/>
          <p:cNvSpPr/>
          <p:nvPr/>
        </p:nvSpPr>
        <p:spPr>
          <a:xfrm>
            <a:off x="142844" y="142852"/>
            <a:ext cx="8786874" cy="6017032"/>
          </a:xfrm>
          <a:prstGeom prst="rect">
            <a:avLst/>
          </a:prstGeom>
        </p:spPr>
        <p:txBody>
          <a:bodyPr wrap="square">
            <a:spAutoFit/>
          </a:bodyPr>
          <a:lstStyle/>
          <a:p>
            <a:pPr algn="just"/>
            <a:r>
              <a:rPr lang="ru-RU" sz="1100" b="1" dirty="0" smtClean="0">
                <a:latin typeface="Times New Roman" pitchFamily="18" charset="0"/>
                <a:cs typeface="Times New Roman" pitchFamily="18" charset="0"/>
              </a:rPr>
              <a:t>5.Земельный налог</a:t>
            </a:r>
            <a:endParaRPr lang="ru-RU" sz="1100" dirty="0" smtClean="0">
              <a:latin typeface="Times New Roman" pitchFamily="18" charset="0"/>
              <a:cs typeface="Times New Roman" pitchFamily="18" charset="0"/>
            </a:endParaRPr>
          </a:p>
          <a:p>
            <a:pPr algn="just"/>
            <a:r>
              <a:rPr lang="ru-RU" sz="1100" dirty="0" smtClean="0">
                <a:latin typeface="Times New Roman" pitchFamily="18" charset="0"/>
                <a:cs typeface="Times New Roman" pitchFamily="18" charset="0"/>
              </a:rPr>
              <a:t>Норматив зачислений земельного налога в доходы бюджета городского округа Верхний Тагил  составляет 100%.</a:t>
            </a:r>
          </a:p>
          <a:p>
            <a:pPr algn="just"/>
            <a:r>
              <a:rPr lang="ru-RU" sz="1100" dirty="0" smtClean="0">
                <a:latin typeface="Times New Roman" pitchFamily="18" charset="0"/>
                <a:cs typeface="Times New Roman" pitchFamily="18" charset="0"/>
              </a:rPr>
              <a:t>С 01.01.2014 налоговые ставки в процентном отношении к кадастровой стоимости земельных участков установлены в предельных значениях в соответствии с подпунктом 1 (в размере 0,3 процента) и подпунктом 2 (в размере 1,5 процента) пункта 1 статьи 394 Налогового кодекса Российской Федерации (далее - НК РФ).</a:t>
            </a:r>
          </a:p>
          <a:p>
            <a:pPr algn="just"/>
            <a:r>
              <a:rPr lang="ru-RU" sz="1100" dirty="0" smtClean="0">
                <a:latin typeface="Times New Roman" pitchFamily="18" charset="0"/>
                <a:cs typeface="Times New Roman" pitchFamily="18" charset="0"/>
              </a:rPr>
              <a:t>В 2022 - 2024 годах коэффициент роста поступлений земельного налога планируется в размере 1,000 ежегодно от уровня 2021 года.</a:t>
            </a:r>
          </a:p>
          <a:p>
            <a:pPr algn="just"/>
            <a:r>
              <a:rPr lang="ru-RU" sz="1100" dirty="0" smtClean="0">
                <a:latin typeface="Times New Roman" pitchFamily="18" charset="0"/>
                <a:cs typeface="Times New Roman" pitchFamily="18" charset="0"/>
              </a:rPr>
              <a:t>Установление дополнительных налоговых льгот по уплате земельного налога не планируется.</a:t>
            </a:r>
          </a:p>
          <a:p>
            <a:pPr algn="just"/>
            <a:r>
              <a:rPr lang="ru-RU" sz="1100" b="1" dirty="0" smtClean="0">
                <a:latin typeface="Times New Roman" pitchFamily="18" charset="0"/>
                <a:cs typeface="Times New Roman" pitchFamily="18" charset="0"/>
              </a:rPr>
              <a:t>6.Налог на имущество физических лиц</a:t>
            </a:r>
            <a:endParaRPr lang="ru-RU" sz="1100" dirty="0" smtClean="0">
              <a:latin typeface="Times New Roman" pitchFamily="18" charset="0"/>
              <a:cs typeface="Times New Roman" pitchFamily="18" charset="0"/>
            </a:endParaRPr>
          </a:p>
          <a:p>
            <a:pPr algn="just"/>
            <a:r>
              <a:rPr lang="ru-RU" sz="1100" dirty="0" smtClean="0">
                <a:latin typeface="Times New Roman" pitchFamily="18" charset="0"/>
                <a:cs typeface="Times New Roman" pitchFamily="18" charset="0"/>
              </a:rPr>
              <a:t>Норматив зачислений налога на имущество физических лиц в доходы бюджета городского округа  Верхний Тагил составляет 100%.</a:t>
            </a:r>
          </a:p>
          <a:p>
            <a:pPr algn="just"/>
            <a:r>
              <a:rPr lang="ru-RU" sz="1100" dirty="0" smtClean="0">
                <a:latin typeface="Times New Roman" pitchFamily="18" charset="0"/>
                <a:cs typeface="Times New Roman" pitchFamily="18" charset="0"/>
              </a:rPr>
              <a:t>В соответствии Налоговым кодексом Российской Федерации, Законом Свердловской области от 26.03.2019г. № 23-ОЗ «Об установлении единой даты начала применения на территории Свердловской области порядка определения налоговой базы по налогу на имущество физических лиц исходя из кадастровой стоимости объектов налогообложения по этому налогу» решением Думы от  17.10.2019г. № 37/3  на территории городского округа Верхний Тагил с 1 января 2020 года  установлен и введен в действие налог на имущество физических лиц исходя из кадастровой стоимости объектов налогообложения с установлением  ставки налога в размере 0,3% в отношении следующих объектов:</a:t>
            </a:r>
            <a:endParaRPr lang="ru-RU" sz="1100" b="1" dirty="0" smtClean="0">
              <a:latin typeface="Times New Roman" pitchFamily="18" charset="0"/>
              <a:cs typeface="Times New Roman" pitchFamily="18" charset="0"/>
            </a:endParaRPr>
          </a:p>
          <a:p>
            <a:pPr lvl="0" algn="just"/>
            <a:r>
              <a:rPr lang="ru-RU" sz="1100" dirty="0" smtClean="0">
                <a:latin typeface="Times New Roman" pitchFamily="18" charset="0"/>
                <a:cs typeface="Times New Roman" pitchFamily="18" charset="0"/>
              </a:rPr>
              <a:t>жилых домов, частей жилых домов, квартир, частей квартир, комнат;</a:t>
            </a:r>
          </a:p>
          <a:p>
            <a:pPr algn="just"/>
            <a:r>
              <a:rPr lang="ru-RU" sz="1100" dirty="0" smtClean="0">
                <a:latin typeface="Times New Roman" pitchFamily="18" charset="0"/>
                <a:cs typeface="Times New Roman" pitchFamily="18" charset="0"/>
              </a:rPr>
              <a:t>2) объектов незавершенного строительства в случае, если проектируемым назначением таких объектов является жилой дом;</a:t>
            </a:r>
          </a:p>
          <a:p>
            <a:pPr algn="just"/>
            <a:r>
              <a:rPr lang="ru-RU" sz="1100" dirty="0" smtClean="0">
                <a:latin typeface="Times New Roman" pitchFamily="18" charset="0"/>
                <a:cs typeface="Times New Roman" pitchFamily="18" charset="0"/>
              </a:rPr>
              <a:t>3) единых недвижимых комплексов, в состав которых входит хотя бы один жилой дом;</a:t>
            </a:r>
          </a:p>
          <a:p>
            <a:pPr algn="just"/>
            <a:r>
              <a:rPr lang="ru-RU" sz="1100" dirty="0" smtClean="0">
                <a:latin typeface="Times New Roman" pitchFamily="18" charset="0"/>
                <a:cs typeface="Times New Roman" pitchFamily="18" charset="0"/>
              </a:rPr>
              <a:t>4) гаражей и </a:t>
            </a:r>
            <a:r>
              <a:rPr lang="ru-RU" sz="1100" dirty="0" err="1" smtClean="0">
                <a:latin typeface="Times New Roman" pitchFamily="18" charset="0"/>
                <a:cs typeface="Times New Roman" pitchFamily="18" charset="0"/>
              </a:rPr>
              <a:t>машино-мест</a:t>
            </a:r>
            <a:r>
              <a:rPr lang="ru-RU" sz="1100" dirty="0" smtClean="0">
                <a:latin typeface="Times New Roman" pitchFamily="18" charset="0"/>
                <a:cs typeface="Times New Roman" pitchFamily="18" charset="0"/>
              </a:rPr>
              <a:t>;</a:t>
            </a:r>
          </a:p>
          <a:p>
            <a:pPr algn="just"/>
            <a:r>
              <a:rPr lang="ru-RU" sz="1100" dirty="0" smtClean="0">
                <a:latin typeface="Times New Roman" pitchFamily="18" charset="0"/>
                <a:cs typeface="Times New Roman" pitchFamily="18" charset="0"/>
              </a:rPr>
              <a:t>и  в размере  0,5 процента в отношении прочих объектов налогообложения.</a:t>
            </a:r>
          </a:p>
          <a:p>
            <a:pPr algn="just"/>
            <a:r>
              <a:rPr lang="ru-RU" sz="1100" dirty="0" smtClean="0">
                <a:latin typeface="Times New Roman" pitchFamily="18" charset="0"/>
                <a:cs typeface="Times New Roman" pitchFamily="18" charset="0"/>
              </a:rPr>
              <a:t>Льготы по налогу на имущество физических лиц сохранены и будут предоставляться 15 льготным категориям.</a:t>
            </a:r>
          </a:p>
          <a:p>
            <a:pPr algn="just"/>
            <a:r>
              <a:rPr lang="ru-RU" sz="1100" dirty="0" smtClean="0">
                <a:latin typeface="Times New Roman" pitchFamily="18" charset="0"/>
                <a:cs typeface="Times New Roman" pitchFamily="18" charset="0"/>
              </a:rPr>
              <a:t>Кроме того, при этом будут применяться установленные статьей 403 Налогового кодекса Российской Федерации налоговые вычеты, например, в отношении квартиры налоговый вычет будет предоставляться в размере кадастровой стоимости 20 кв. метров каждой из квартир, находящихся в собственности налогоплательщика, в отношении комнат 10 кв. м, в отношении жилых домов 50 кв.м.</a:t>
            </a:r>
          </a:p>
          <a:p>
            <a:pPr algn="just"/>
            <a:r>
              <a:rPr lang="ru-RU" sz="1100" dirty="0" smtClean="0">
                <a:latin typeface="Times New Roman" pitchFamily="18" charset="0"/>
                <a:cs typeface="Times New Roman" pitchFamily="18" charset="0"/>
              </a:rPr>
              <a:t>Первые три года с момента введения нового порядка исчисления налога исходя из кадастровой стоимости имущества являются переходными. Для них установлен особый порядок расчета и применение временных понижающих коэффициентов, которые позволят снизить налоговую нагрузку на граждан: </a:t>
            </a:r>
          </a:p>
          <a:p>
            <a:pPr algn="just"/>
            <a:r>
              <a:rPr lang="ru-RU" sz="1100" dirty="0" smtClean="0">
                <a:latin typeface="Times New Roman" pitchFamily="18" charset="0"/>
                <a:cs typeface="Times New Roman" pitchFamily="18" charset="0"/>
              </a:rPr>
              <a:t>в первый год - 0,2;   во второй - 0,4;   в третий - 0,6.</a:t>
            </a:r>
          </a:p>
          <a:p>
            <a:pPr algn="just"/>
            <a:r>
              <a:rPr lang="ru-RU" sz="1100" dirty="0" smtClean="0">
                <a:latin typeface="Times New Roman" pitchFamily="18" charset="0"/>
                <a:cs typeface="Times New Roman" pitchFamily="18" charset="0"/>
              </a:rPr>
              <a:t>Если сумма налога исходя из кадастровой стоимости без учета переходных правил оказалась меньше, чем сумма налога исходя из инвентаризационной стоимости, налог рассчитают без учета переходных правил.</a:t>
            </a:r>
          </a:p>
          <a:p>
            <a:pPr algn="just"/>
            <a:r>
              <a:rPr lang="ru-RU" sz="1100" b="1" dirty="0" smtClean="0">
                <a:latin typeface="Times New Roman" pitchFamily="18" charset="0"/>
                <a:cs typeface="Times New Roman" pitchFamily="18" charset="0"/>
              </a:rPr>
              <a:t>7.Государственная пошлина</a:t>
            </a:r>
            <a:endParaRPr lang="ru-RU" sz="1100" dirty="0" smtClean="0">
              <a:latin typeface="Times New Roman" pitchFamily="18" charset="0"/>
              <a:cs typeface="Times New Roman" pitchFamily="18" charset="0"/>
            </a:endParaRPr>
          </a:p>
          <a:p>
            <a:pPr algn="just"/>
            <a:r>
              <a:rPr lang="ru-RU" sz="1100" dirty="0" smtClean="0">
                <a:latin typeface="Times New Roman" pitchFamily="18" charset="0"/>
                <a:cs typeface="Times New Roman" pitchFamily="18" charset="0"/>
              </a:rPr>
              <a:t>В связи с ростом среднего уровня цен  на потребительские товары, в том числе с учетом уровня инфляции, проведена индексация размера государственной пошлины.</a:t>
            </a:r>
          </a:p>
          <a:p>
            <a:pPr algn="just"/>
            <a:r>
              <a:rPr lang="ru-RU" sz="1100" dirty="0" smtClean="0">
                <a:latin typeface="Times New Roman" pitchFamily="18" charset="0"/>
                <a:cs typeface="Times New Roman" pitchFamily="18" charset="0"/>
              </a:rPr>
              <a:t>В плановом периоде коэффициент роста поступлений государственной пошлины в доходы бюджета городского округа  Верхний Тагил предусмотрен в размере: в 2022 году – 1,098%, в 2023 году – 1,000%; в 2024 году – 1,052%.</a:t>
            </a:r>
            <a:endParaRPr lang="ru-RU" sz="1100"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3" name="Rectangle 1"/>
          <p:cNvSpPr>
            <a:spLocks noChangeArrowheads="1"/>
          </p:cNvSpPr>
          <p:nvPr/>
        </p:nvSpPr>
        <p:spPr bwMode="auto">
          <a:xfrm>
            <a:off x="0" y="0"/>
            <a:ext cx="914400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l" defTabSz="914400" rtl="0" eaLnBrk="1" fontAlgn="base" latinLnBrk="0" hangingPunct="1">
              <a:lnSpc>
                <a:spcPct val="100000"/>
              </a:lnSpc>
              <a:spcBef>
                <a:spcPct val="0"/>
              </a:spcBef>
              <a:spcAft>
                <a:spcPct val="0"/>
              </a:spcAft>
              <a:buClrTx/>
              <a:buSzTx/>
              <a:buFontTx/>
              <a:buNone/>
              <a:tabLst/>
            </a:pPr>
            <a:r>
              <a:rPr lang="ru-RU" sz="1100" dirty="0" smtClean="0">
                <a:latin typeface="Times New Roman" pitchFamily="18" charset="0"/>
                <a:cs typeface="Times New Roman" pitchFamily="18" charset="0"/>
              </a:rPr>
              <a:t> </a:t>
            </a:r>
          </a:p>
          <a:p>
            <a:pPr algn="just"/>
            <a:endParaRPr lang="ru-RU" sz="1100" dirty="0" smtClean="0">
              <a:latin typeface="Times New Roman" pitchFamily="18" charset="0"/>
              <a:cs typeface="Times New Roman" pitchFamily="18" charset="0"/>
            </a:endParaRPr>
          </a:p>
          <a:p>
            <a:pPr algn="just"/>
            <a:r>
              <a:rPr lang="ru-RU" sz="1100" dirty="0" smtClean="0">
                <a:latin typeface="Times New Roman" pitchFamily="18" charset="0"/>
                <a:cs typeface="Times New Roman" pitchFamily="18" charset="0"/>
              </a:rPr>
              <a:t> </a:t>
            </a:r>
          </a:p>
          <a:p>
            <a:pPr marL="0" marR="0" lvl="0" indent="342900" algn="just"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TextBox 2"/>
          <p:cNvSpPr txBox="1"/>
          <p:nvPr/>
        </p:nvSpPr>
        <p:spPr>
          <a:xfrm>
            <a:off x="0" y="0"/>
            <a:ext cx="9144000" cy="7032694"/>
          </a:xfrm>
          <a:prstGeom prst="rect">
            <a:avLst/>
          </a:prstGeom>
          <a:noFill/>
        </p:spPr>
        <p:txBody>
          <a:bodyPr wrap="square" rtlCol="0">
            <a:spAutoFit/>
          </a:bodyPr>
          <a:lstStyle/>
          <a:p>
            <a:pPr algn="just"/>
            <a:endParaRPr lang="ru-RU" sz="1100" b="1" dirty="0" smtClean="0">
              <a:latin typeface="Times New Roman" pitchFamily="18" charset="0"/>
              <a:cs typeface="Times New Roman" pitchFamily="18" charset="0"/>
            </a:endParaRPr>
          </a:p>
          <a:p>
            <a:pPr algn="just"/>
            <a:r>
              <a:rPr lang="ru-RU" sz="1100" b="1" dirty="0" smtClean="0">
                <a:latin typeface="Times New Roman" pitchFamily="18" charset="0"/>
                <a:cs typeface="Times New Roman" pitchFamily="18" charset="0"/>
              </a:rPr>
              <a:t>     8.</a:t>
            </a:r>
            <a:r>
              <a:rPr lang="ru-RU" sz="1100" dirty="0" smtClean="0">
                <a:latin typeface="Times New Roman" pitchFamily="18" charset="0"/>
                <a:cs typeface="Times New Roman" pitchFamily="18" charset="0"/>
              </a:rPr>
              <a:t> </a:t>
            </a:r>
            <a:r>
              <a:rPr lang="ru-RU" sz="1100" b="1" dirty="0" smtClean="0">
                <a:latin typeface="Times New Roman" pitchFamily="18" charset="0"/>
                <a:cs typeface="Times New Roman" pitchFamily="18" charset="0"/>
              </a:rPr>
              <a:t>Неналоговые доходы бюджета</a:t>
            </a:r>
            <a:r>
              <a:rPr lang="ru-RU" sz="1100" dirty="0" smtClean="0">
                <a:latin typeface="Times New Roman" pitchFamily="18" charset="0"/>
                <a:cs typeface="Times New Roman" pitchFamily="18" charset="0"/>
              </a:rPr>
              <a:t> </a:t>
            </a:r>
            <a:r>
              <a:rPr lang="ru-RU" sz="1100" b="1" dirty="0" smtClean="0">
                <a:latin typeface="Times New Roman" pitchFamily="18" charset="0"/>
                <a:cs typeface="Times New Roman" pitchFamily="18" charset="0"/>
              </a:rPr>
              <a:t>городского округа Верхний Тагил в 2022 - 2024 годах.</a:t>
            </a:r>
            <a:endParaRPr lang="ru-RU" sz="1100" dirty="0" smtClean="0">
              <a:latin typeface="Times New Roman" pitchFamily="18" charset="0"/>
              <a:cs typeface="Times New Roman" pitchFamily="18" charset="0"/>
            </a:endParaRPr>
          </a:p>
          <a:p>
            <a:pPr algn="just"/>
            <a:r>
              <a:rPr lang="ru-RU" sz="1100" b="1" dirty="0" smtClean="0">
                <a:latin typeface="Times New Roman" pitchFamily="18" charset="0"/>
                <a:cs typeface="Times New Roman" pitchFamily="18" charset="0"/>
              </a:rPr>
              <a:t>        Использование имущества, находящегося в муниципальной собственности</a:t>
            </a:r>
            <a:endParaRPr lang="ru-RU" sz="1100" dirty="0" smtClean="0">
              <a:latin typeface="Times New Roman" pitchFamily="18" charset="0"/>
              <a:cs typeface="Times New Roman" pitchFamily="18" charset="0"/>
            </a:endParaRPr>
          </a:p>
          <a:p>
            <a:pPr algn="just"/>
            <a:r>
              <a:rPr lang="ru-RU" sz="1100" dirty="0" smtClean="0">
                <a:latin typeface="Times New Roman" pitchFamily="18" charset="0"/>
                <a:cs typeface="Times New Roman" pitchFamily="18" charset="0"/>
              </a:rPr>
              <a:t>С 2012 года базовая ставка арендной платы за использование недвижимого муниципального имущества составляет 180 рублей за 1 кв. м в год с применением повышающих (понижающих) коэффициентов. </a:t>
            </a:r>
          </a:p>
          <a:p>
            <a:pPr algn="just"/>
            <a:r>
              <a:rPr lang="ru-RU" sz="1100" b="1" dirty="0" smtClean="0">
                <a:latin typeface="Times New Roman" pitchFamily="18" charset="0"/>
                <a:cs typeface="Times New Roman" pitchFamily="18" charset="0"/>
              </a:rPr>
              <a:t>        Платежи при пользовании природными ресурсами</a:t>
            </a:r>
            <a:endParaRPr lang="ru-RU" sz="1100" dirty="0" smtClean="0">
              <a:latin typeface="Times New Roman" pitchFamily="18" charset="0"/>
              <a:cs typeface="Times New Roman" pitchFamily="18" charset="0"/>
            </a:endParaRPr>
          </a:p>
          <a:p>
            <a:pPr algn="just"/>
            <a:r>
              <a:rPr lang="ru-RU" sz="1100" dirty="0" smtClean="0">
                <a:latin typeface="Times New Roman" pitchFamily="18" charset="0"/>
                <a:cs typeface="Times New Roman" pitchFamily="18" charset="0"/>
              </a:rPr>
              <a:t>Норматив зачислений платы за негативное воздействие на окружающую среду в доходы бюджета городского округа  Верхний Тагил в 2022 году составляет 60%.</a:t>
            </a:r>
          </a:p>
          <a:p>
            <a:pPr algn="just"/>
            <a:r>
              <a:rPr lang="ru-RU" sz="1100" dirty="0" smtClean="0">
                <a:latin typeface="Times New Roman" pitchFamily="18" charset="0"/>
                <a:cs typeface="Times New Roman" pitchFamily="18" charset="0"/>
              </a:rPr>
              <a:t>В плановом периоде темп роста поступлений платы за негативное воздействие на окружающую среду предусмотрен в размере 1,040 ежегодно.</a:t>
            </a:r>
          </a:p>
          <a:p>
            <a:pPr algn="just"/>
            <a:r>
              <a:rPr lang="ru-RU" sz="1100" dirty="0" smtClean="0">
                <a:latin typeface="Times New Roman" pitchFamily="18" charset="0"/>
                <a:cs typeface="Times New Roman" pitchFamily="18" charset="0"/>
              </a:rPr>
              <a:t>В связи с  внесенными изменениями в Бюджетный кодекс Российской Федерации изменился порядок зачисления штрафов в бюджеты Российской Федерации.</a:t>
            </a:r>
          </a:p>
          <a:p>
            <a:pPr algn="ctr"/>
            <a:r>
              <a:rPr lang="ru-RU" sz="1100" b="1" dirty="0" smtClean="0">
                <a:solidFill>
                  <a:schemeClr val="accent4">
                    <a:lumMod val="75000"/>
                  </a:schemeClr>
                </a:solidFill>
                <a:latin typeface="Times New Roman" pitchFamily="18" charset="0"/>
                <a:cs typeface="Times New Roman" pitchFamily="18" charset="0"/>
              </a:rPr>
              <a:t>Основные направления</a:t>
            </a:r>
          </a:p>
          <a:p>
            <a:pPr algn="ctr"/>
            <a:r>
              <a:rPr lang="ru-RU" sz="1100" b="1" dirty="0" smtClean="0">
                <a:solidFill>
                  <a:schemeClr val="accent4">
                    <a:lumMod val="75000"/>
                  </a:schemeClr>
                </a:solidFill>
                <a:latin typeface="Times New Roman" pitchFamily="18" charset="0"/>
                <a:cs typeface="Times New Roman" pitchFamily="18" charset="0"/>
              </a:rPr>
              <a:t>бюджетной политики городского округа Верхний Тагил на 2022-2024 годы</a:t>
            </a:r>
          </a:p>
          <a:p>
            <a:pPr algn="ctr"/>
            <a:r>
              <a:rPr lang="ru-RU" sz="1100" b="1" dirty="0" smtClean="0">
                <a:solidFill>
                  <a:schemeClr val="accent2"/>
                </a:solidFill>
                <a:latin typeface="Times New Roman" pitchFamily="18" charset="0"/>
                <a:cs typeface="Times New Roman" pitchFamily="18" charset="0"/>
              </a:rPr>
              <a:t> </a:t>
            </a:r>
          </a:p>
          <a:p>
            <a:pPr algn="just"/>
            <a:r>
              <a:rPr lang="ru-RU" sz="1100" dirty="0" smtClean="0">
                <a:latin typeface="Times New Roman" pitchFamily="18" charset="0"/>
                <a:cs typeface="Times New Roman" pitchFamily="18" charset="0"/>
              </a:rPr>
              <a:t>      Основной целью бюджетной политики городского округа  Верхний Тагил является эффективное управление средствами бюджета городского округа при достижении приоритетных целей социально-экономического развития территории.</a:t>
            </a:r>
          </a:p>
          <a:p>
            <a:pPr algn="just"/>
            <a:r>
              <a:rPr lang="ru-RU" sz="1100" dirty="0" smtClean="0">
                <a:latin typeface="Times New Roman" pitchFamily="18" charset="0"/>
                <a:cs typeface="Times New Roman" pitchFamily="18" charset="0"/>
              </a:rPr>
              <a:t>Бюджетная политика городского округа Верхний Тагил ориентирована на достижение национальных целей развития Российской Федерации, установленных в Указе Президента Российской Федерации от 7 мая 2018 года № 204 «О национальных целях и стратегических задачах развития Российской Федерации на период до 2024 года», на повышение качества жизни населения городского округа,  и на ключевые направления развития экономики и социальной сферы.</a:t>
            </a:r>
          </a:p>
          <a:p>
            <a:pPr algn="just"/>
            <a:r>
              <a:rPr lang="ru-RU" sz="1100" dirty="0" smtClean="0">
                <a:latin typeface="Times New Roman" pitchFamily="18" charset="0"/>
                <a:cs typeface="Times New Roman" pitchFamily="18" charset="0"/>
              </a:rPr>
              <a:t>     В 2022 - 2024 годах необходимо обеспечить оплату труда отдельных категорий работников бюджетной сферы, определенных указами Президента Российской Федерации, с учетом установленных показателей соотношения заработной платы соответствующих категорий работников и уровня среднемесячного дохода от трудовой деятельности в Свердловской области, а также проведение ежегодной индексации заработной платы иных категорий работников организаций бюджетного сектора экономики.</a:t>
            </a:r>
          </a:p>
          <a:p>
            <a:pPr algn="ctr"/>
            <a:endParaRPr lang="ru-RU" sz="1100" b="1" dirty="0" smtClean="0">
              <a:solidFill>
                <a:schemeClr val="accent4">
                  <a:lumMod val="75000"/>
                </a:schemeClr>
              </a:solidFill>
              <a:latin typeface="Times New Roman" pitchFamily="18" charset="0"/>
              <a:cs typeface="Times New Roman" pitchFamily="18" charset="0"/>
            </a:endParaRPr>
          </a:p>
          <a:p>
            <a:pPr algn="ctr"/>
            <a:r>
              <a:rPr lang="ru-RU" sz="1100" b="1" dirty="0" smtClean="0">
                <a:solidFill>
                  <a:schemeClr val="accent4">
                    <a:lumMod val="75000"/>
                  </a:schemeClr>
                </a:solidFill>
                <a:latin typeface="Times New Roman" pitchFamily="18" charset="0"/>
                <a:cs typeface="Times New Roman" pitchFamily="18" charset="0"/>
              </a:rPr>
              <a:t>Приоритетные направления бюджетной политики в 2021 году </a:t>
            </a:r>
            <a:endParaRPr lang="ru-RU" sz="1100" dirty="0" smtClean="0">
              <a:solidFill>
                <a:schemeClr val="accent4">
                  <a:lumMod val="75000"/>
                </a:schemeClr>
              </a:solidFill>
              <a:latin typeface="Times New Roman" pitchFamily="18" charset="0"/>
              <a:cs typeface="Times New Roman" pitchFamily="18" charset="0"/>
            </a:endParaRPr>
          </a:p>
          <a:p>
            <a:pPr algn="ctr"/>
            <a:r>
              <a:rPr lang="ru-RU" sz="1100" b="1" dirty="0" smtClean="0">
                <a:solidFill>
                  <a:schemeClr val="accent4">
                    <a:lumMod val="75000"/>
                  </a:schemeClr>
                </a:solidFill>
                <a:latin typeface="Times New Roman" pitchFamily="18" charset="0"/>
                <a:cs typeface="Times New Roman" pitchFamily="18" charset="0"/>
              </a:rPr>
              <a:t>и плановом периоде 2022 и 2023 годов</a:t>
            </a:r>
          </a:p>
          <a:p>
            <a:pPr algn="ctr"/>
            <a:endParaRPr lang="ru-RU" sz="1100" dirty="0" smtClean="0">
              <a:solidFill>
                <a:schemeClr val="accent4">
                  <a:lumMod val="75000"/>
                </a:schemeClr>
              </a:solidFill>
              <a:latin typeface="Times New Roman" pitchFamily="18" charset="0"/>
              <a:cs typeface="Times New Roman" pitchFamily="18" charset="0"/>
            </a:endParaRPr>
          </a:p>
          <a:p>
            <a:pPr algn="just"/>
            <a:r>
              <a:rPr lang="ru-RU" sz="1100" dirty="0" smtClean="0">
                <a:latin typeface="Times New Roman" pitchFamily="18" charset="0"/>
                <a:cs typeface="Times New Roman" pitchFamily="18" charset="0"/>
              </a:rPr>
              <a:t>       В 2022 году бюджетная политика городского округа Верхний Тагил, как и прежде,  сохранит свою социальную направленность и будет ориентирована на обеспечение сбалансированности и устойчивости бюджета городского округа, повышение качества бюджетного планирования и исполнения бюджета, сдерживание роста долговых обязательств, выполнение задач, поставленных Президентом Российской Федерации в ежегодных Посланиях Федеральному Собранию, указах Президента Российской Федерации.</a:t>
            </a:r>
          </a:p>
          <a:p>
            <a:pPr algn="just"/>
            <a:r>
              <a:rPr lang="ru-RU" sz="1100" dirty="0" smtClean="0">
                <a:latin typeface="Times New Roman" pitchFamily="18" charset="0"/>
                <a:cs typeface="Times New Roman" pitchFamily="18" charset="0"/>
              </a:rPr>
              <a:t>Приоритетом бюджетной политики в сфере  расходов в 2022-2024 годах будут предоставление качественных муниципальных услуг на основе  целей и задач, определенных майскими Указами Президента  Российской Федерации 2012 года, планами мероприятий («дорожными картами») по развитию отраслей социальной сферы. </a:t>
            </a:r>
          </a:p>
          <a:p>
            <a:pPr algn="just"/>
            <a:r>
              <a:rPr lang="ru-RU" sz="1100" dirty="0" smtClean="0">
                <a:latin typeface="Times New Roman" pitchFamily="18" charset="0"/>
                <a:cs typeface="Times New Roman" pitchFamily="18" charset="0"/>
              </a:rPr>
              <a:t> </a:t>
            </a:r>
          </a:p>
          <a:p>
            <a:pPr algn="just"/>
            <a:r>
              <a:rPr lang="ru-RU" sz="1100" dirty="0" smtClean="0">
                <a:latin typeface="Times New Roman" pitchFamily="18" charset="0"/>
                <a:cs typeface="Times New Roman" pitchFamily="18" charset="0"/>
              </a:rPr>
              <a:t>.</a:t>
            </a:r>
          </a:p>
          <a:p>
            <a:pPr algn="just"/>
            <a:endParaRPr lang="ru-RU" sz="1100" dirty="0" smtClean="0">
              <a:latin typeface="Times New Roman" pitchFamily="18" charset="0"/>
              <a:cs typeface="Times New Roman" pitchFamily="18" charset="0"/>
            </a:endParaRPr>
          </a:p>
          <a:p>
            <a:pPr algn="just"/>
            <a:endParaRPr lang="ru-RU" sz="1100" dirty="0" smtClean="0">
              <a:latin typeface="Times New Roman" pitchFamily="18" charset="0"/>
              <a:cs typeface="Times New Roman" pitchFamily="18" charset="0"/>
            </a:endParaRPr>
          </a:p>
          <a:p>
            <a:pPr algn="just"/>
            <a:endParaRPr lang="ru-RU" sz="1100" dirty="0" smtClean="0">
              <a:latin typeface="Times New Roman" pitchFamily="18" charset="0"/>
              <a:cs typeface="Times New Roman" pitchFamily="18" charset="0"/>
            </a:endParaRPr>
          </a:p>
          <a:p>
            <a:pPr algn="just"/>
            <a:endParaRPr lang="ru-RU" sz="1100"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497" name="Rectangle 1"/>
          <p:cNvSpPr>
            <a:spLocks noChangeArrowheads="1"/>
          </p:cNvSpPr>
          <p:nvPr/>
        </p:nvSpPr>
        <p:spPr bwMode="auto">
          <a:xfrm>
            <a:off x="0" y="0"/>
            <a:ext cx="9144000" cy="72019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100" dirty="0" smtClean="0">
                <a:latin typeface="Times New Roman" pitchFamily="18" charset="0"/>
                <a:cs typeface="Times New Roman" pitchFamily="18" charset="0"/>
              </a:rPr>
              <a:t>      В 2022 - 2024 годах необходимо обеспечить оплату труда отдельных категорий работников бюджетной сферы, определенных Указами Президента Российской Федерации, с учетом установленных показателей соотношения заработной платы соответствующих категорий работников и уровня среднемесячного дохода от трудовой деятельности в Свердловской области, а также проведение ежегодной индексации заработной платы иных категорий работников организаций бюджетного сектора экономики на прогнозный уровень инфляции.</a:t>
            </a:r>
          </a:p>
          <a:p>
            <a:pPr algn="just"/>
            <a:r>
              <a:rPr lang="ru-RU" sz="1100" dirty="0" smtClean="0">
                <a:latin typeface="Times New Roman" pitchFamily="18" charset="0"/>
                <a:cs typeface="Times New Roman" pitchFamily="18" charset="0"/>
              </a:rPr>
              <a:t>Бюджетная политика направлена:</a:t>
            </a:r>
          </a:p>
          <a:p>
            <a:pPr algn="just"/>
            <a:r>
              <a:rPr lang="ru-RU" sz="1100" dirty="0" smtClean="0">
                <a:latin typeface="Times New Roman" pitchFamily="18" charset="0"/>
                <a:cs typeface="Times New Roman" pitchFamily="18" charset="0"/>
              </a:rPr>
              <a:t>   </a:t>
            </a:r>
            <a:r>
              <a:rPr lang="ru-RU" sz="1100" b="1" dirty="0" smtClean="0">
                <a:latin typeface="Times New Roman" pitchFamily="18" charset="0"/>
                <a:cs typeface="Times New Roman" pitchFamily="18" charset="0"/>
              </a:rPr>
              <a:t>1. Образование</a:t>
            </a:r>
          </a:p>
          <a:p>
            <a:pPr algn="just"/>
            <a:r>
              <a:rPr lang="ru-RU" sz="1100" dirty="0" smtClean="0">
                <a:latin typeface="Times New Roman" pitchFamily="18" charset="0"/>
                <a:cs typeface="Times New Roman" pitchFamily="18" charset="0"/>
              </a:rPr>
              <a:t>Ключевым направлением развития общего образования является обеспечение высокого качества образования. Для обеспечения качества общего образования вся система должна быть ориентирована на обеспечение возможности получения образования, отвечающего требованиям современной экономики, формирование гармоничной, социально адаптированной, конкурентоспособной, мобильной личности, создание условий для ее самореализации.</a:t>
            </a:r>
          </a:p>
          <a:p>
            <a:pPr algn="just"/>
            <a:r>
              <a:rPr lang="ru-RU" sz="1100" dirty="0" smtClean="0">
                <a:latin typeface="Times New Roman" pitchFamily="18" charset="0"/>
                <a:cs typeface="Times New Roman" pitchFamily="18" charset="0"/>
              </a:rPr>
              <a:t>Бюджетная политика городского округа Верхний Тагил в сфере образования направлена на:</a:t>
            </a:r>
          </a:p>
          <a:p>
            <a:pPr algn="just"/>
            <a:r>
              <a:rPr lang="ru-RU" sz="1100" dirty="0" smtClean="0">
                <a:latin typeface="Times New Roman" pitchFamily="18" charset="0"/>
                <a:cs typeface="Times New Roman" pitchFamily="18" charset="0"/>
              </a:rPr>
              <a:t>1) сохранение и улучшение материальных и организационных условий для обучения детей;</a:t>
            </a:r>
          </a:p>
          <a:p>
            <a:pPr algn="just"/>
            <a:r>
              <a:rPr lang="ru-RU" sz="1100" dirty="0" smtClean="0">
                <a:latin typeface="Times New Roman" pitchFamily="18" charset="0"/>
                <a:cs typeface="Times New Roman" pitchFamily="18" charset="0"/>
              </a:rPr>
              <a:t>2) сохранение и укрепление кадрового потенциала системы образования;</a:t>
            </a:r>
          </a:p>
          <a:p>
            <a:pPr algn="just"/>
            <a:r>
              <a:rPr lang="ru-RU" sz="1100" dirty="0" smtClean="0">
                <a:latin typeface="Times New Roman" pitchFamily="18" charset="0"/>
                <a:cs typeface="Times New Roman" pitchFamily="18" charset="0"/>
              </a:rPr>
              <a:t>3) обеспечение условий для реализации проектов, направленных на раннюю профориентацию школьников;</a:t>
            </a:r>
          </a:p>
          <a:p>
            <a:pPr algn="just"/>
            <a:r>
              <a:rPr lang="ru-RU" sz="1100" dirty="0" smtClean="0">
                <a:latin typeface="Times New Roman" pitchFamily="18" charset="0"/>
                <a:cs typeface="Times New Roman" pitchFamily="18" charset="0"/>
              </a:rPr>
              <a:t>4) обеспечение доступности всех уровней образования для обучающихся с инвалидностью и ограниченными возможностями здоровья, в том числе с использованием дистанционных технологий;</a:t>
            </a:r>
          </a:p>
          <a:p>
            <a:pPr algn="just"/>
            <a:r>
              <a:rPr lang="ru-RU" sz="1100" dirty="0" smtClean="0">
                <a:latin typeface="Times New Roman" pitchFamily="18" charset="0"/>
                <a:cs typeface="Times New Roman" pitchFamily="18" charset="0"/>
              </a:rPr>
              <a:t>5) развитие организаций отдыха и оздоровления детей, увеличение охвата детей, получающих услуги этих организаций;</a:t>
            </a:r>
          </a:p>
          <a:p>
            <a:pPr algn="just"/>
            <a:r>
              <a:rPr lang="ru-RU" sz="1100" dirty="0" smtClean="0">
                <a:latin typeface="Times New Roman" pitchFamily="18" charset="0"/>
                <a:cs typeface="Times New Roman" pitchFamily="18" charset="0"/>
              </a:rPr>
              <a:t>6) обеспечение детей в возрасте от 5 до 18 лет доступными и качественными условиями для воспитания гармонично развитой и социально ответственной личности путем увеличения охвата дополнительным образованием;</a:t>
            </a:r>
          </a:p>
          <a:p>
            <a:pPr algn="just"/>
            <a:r>
              <a:rPr lang="ru-RU" sz="1100" dirty="0" smtClean="0">
                <a:latin typeface="Times New Roman" pitchFamily="18" charset="0"/>
                <a:cs typeface="Times New Roman" pitchFamily="18" charset="0"/>
              </a:rPr>
              <a:t>7) обеспечение дополнительных выплат (включая денежное вознаграждение) за классное руководство педагогическим работникам муниципальных общеобразовательных организаций;</a:t>
            </a:r>
          </a:p>
          <a:p>
            <a:pPr algn="just"/>
            <a:r>
              <a:rPr lang="ru-RU" sz="1100" dirty="0" smtClean="0">
                <a:latin typeface="Times New Roman" pitchFamily="18" charset="0"/>
                <a:cs typeface="Times New Roman" pitchFamily="18" charset="0"/>
              </a:rPr>
              <a:t>8) обеспечение бесплатным горячим питанием обучающихся, получающих начальное общее образование в государственных и муниципальных общеобразовательных организациях.</a:t>
            </a:r>
          </a:p>
          <a:p>
            <a:pPr algn="just"/>
            <a:r>
              <a:rPr lang="ru-RU" sz="1100" b="1" dirty="0" smtClean="0">
                <a:latin typeface="Times New Roman" pitchFamily="18" charset="0"/>
                <a:cs typeface="Times New Roman" pitchFamily="18" charset="0"/>
              </a:rPr>
              <a:t> 2. В сфере жилищно-коммунального хозяйства бюджетная политика направлена на: </a:t>
            </a:r>
          </a:p>
          <a:p>
            <a:pPr algn="just"/>
            <a:r>
              <a:rPr lang="ru-RU" sz="1100" dirty="0" smtClean="0">
                <a:latin typeface="Times New Roman" pitchFamily="18" charset="0"/>
                <a:cs typeface="Times New Roman" pitchFamily="18" charset="0"/>
              </a:rPr>
              <a:t>1) ремонт  сетей тепло- и водоснабжения населения;</a:t>
            </a:r>
          </a:p>
          <a:p>
            <a:pPr algn="just"/>
            <a:r>
              <a:rPr lang="ru-RU" sz="1100" dirty="0" smtClean="0">
                <a:latin typeface="Times New Roman" pitchFamily="18" charset="0"/>
                <a:cs typeface="Times New Roman" pitchFamily="18" charset="0"/>
              </a:rPr>
              <a:t>2) повышение энергетической эффективности;</a:t>
            </a:r>
          </a:p>
          <a:p>
            <a:pPr algn="just"/>
            <a:r>
              <a:rPr lang="ru-RU" sz="1100" dirty="0" smtClean="0">
                <a:latin typeface="Times New Roman" pitchFamily="18" charset="0"/>
                <a:cs typeface="Times New Roman" pitchFamily="18" charset="0"/>
              </a:rPr>
              <a:t>3)создание условий для повышения уровня комфортности проживания граждан на территории городского округа Верхний Тагил  </a:t>
            </a:r>
          </a:p>
          <a:p>
            <a:pPr algn="just"/>
            <a:r>
              <a:rPr lang="ru-RU" sz="1100" dirty="0" smtClean="0">
                <a:latin typeface="Times New Roman" pitchFamily="18" charset="0"/>
                <a:cs typeface="Times New Roman" pitchFamily="18" charset="0"/>
              </a:rPr>
              <a:t>4) благоустройство общественной территории «Набережная огней»;</a:t>
            </a:r>
          </a:p>
          <a:p>
            <a:pPr algn="just"/>
            <a:r>
              <a:rPr lang="ru-RU" sz="1100" b="1" dirty="0" smtClean="0">
                <a:latin typeface="Times New Roman" pitchFamily="18" charset="0"/>
                <a:cs typeface="Times New Roman" pitchFamily="18" charset="0"/>
              </a:rPr>
              <a:t>  3. В 2022 - 2024 годах в сфере дорожной деятельности бюджетная политика городского округа Верхний Тагил направлена на </a:t>
            </a:r>
            <a:r>
              <a:rPr lang="ru-RU" sz="1100" dirty="0" smtClean="0">
                <a:latin typeface="Times New Roman" pitchFamily="18" charset="0"/>
                <a:cs typeface="Times New Roman" pitchFamily="18" charset="0"/>
              </a:rPr>
              <a:t>:</a:t>
            </a:r>
          </a:p>
          <a:p>
            <a:pPr algn="just"/>
            <a:r>
              <a:rPr lang="ru-RU" sz="1100" dirty="0" smtClean="0">
                <a:latin typeface="Times New Roman" pitchFamily="18" charset="0"/>
                <a:cs typeface="Times New Roman" pitchFamily="18" charset="0"/>
              </a:rPr>
              <a:t>1) на содержание улично-дорожной сети, ремонт дорог </a:t>
            </a:r>
            <a:r>
              <a:rPr lang="en-US" sz="1100" dirty="0" smtClean="0">
                <a:latin typeface="Times New Roman" pitchFamily="18" charset="0"/>
                <a:cs typeface="Times New Roman" pitchFamily="18" charset="0"/>
              </a:rPr>
              <a:t>IV </a:t>
            </a:r>
            <a:r>
              <a:rPr lang="ru-RU" sz="1100" dirty="0" smtClean="0">
                <a:latin typeface="Times New Roman" pitchFamily="18" charset="0"/>
                <a:cs typeface="Times New Roman" pitchFamily="18" charset="0"/>
              </a:rPr>
              <a:t>и  </a:t>
            </a:r>
            <a:r>
              <a:rPr lang="en-US" sz="1100" dirty="0" smtClean="0">
                <a:latin typeface="Times New Roman" pitchFamily="18" charset="0"/>
                <a:cs typeface="Times New Roman" pitchFamily="18" charset="0"/>
              </a:rPr>
              <a:t>V </a:t>
            </a:r>
            <a:r>
              <a:rPr lang="ru-RU" sz="1100" dirty="0" smtClean="0">
                <a:latin typeface="Times New Roman" pitchFamily="18" charset="0"/>
                <a:cs typeface="Times New Roman" pitchFamily="18" charset="0"/>
              </a:rPr>
              <a:t> категории;</a:t>
            </a:r>
          </a:p>
          <a:p>
            <a:pPr algn="just"/>
            <a:r>
              <a:rPr lang="ru-RU" sz="1100" dirty="0" smtClean="0">
                <a:latin typeface="Times New Roman" pitchFamily="18" charset="0"/>
                <a:cs typeface="Times New Roman" pitchFamily="18" charset="0"/>
              </a:rPr>
              <a:t>2)на обустройство пешеходных переходов вблизи образовательных учреждений  в соответствии с национальными стандартами;</a:t>
            </a:r>
          </a:p>
          <a:p>
            <a:pPr algn="just"/>
            <a:r>
              <a:rPr lang="ru-RU" sz="1100" dirty="0" smtClean="0">
                <a:latin typeface="Times New Roman" pitchFamily="18" charset="0"/>
                <a:cs typeface="Times New Roman" pitchFamily="18" charset="0"/>
              </a:rPr>
              <a:t>3) на установку дорожных знаков и нанесение дорожной разметки.</a:t>
            </a:r>
          </a:p>
          <a:p>
            <a:pPr algn="just"/>
            <a:r>
              <a:rPr lang="ru-RU" sz="1100" b="1" dirty="0" smtClean="0">
                <a:latin typeface="Times New Roman" pitchFamily="18" charset="0"/>
                <a:cs typeface="Times New Roman" pitchFamily="18" charset="0"/>
              </a:rPr>
              <a:t>4</a:t>
            </a:r>
            <a:r>
              <a:rPr lang="ru-RU" sz="1100" dirty="0" smtClean="0">
                <a:latin typeface="Times New Roman" pitchFamily="18" charset="0"/>
                <a:cs typeface="Times New Roman" pitchFamily="18" charset="0"/>
              </a:rPr>
              <a:t>. </a:t>
            </a:r>
            <a:r>
              <a:rPr lang="ru-RU" sz="1100" b="1" dirty="0" smtClean="0">
                <a:latin typeface="Times New Roman" pitchFamily="18" charset="0"/>
                <a:cs typeface="Times New Roman" pitchFamily="18" charset="0"/>
              </a:rPr>
              <a:t>В области культуры </a:t>
            </a:r>
            <a:r>
              <a:rPr lang="ru-RU" sz="1100" dirty="0" smtClean="0">
                <a:latin typeface="Times New Roman" pitchFamily="18" charset="0"/>
                <a:cs typeface="Times New Roman" pitchFamily="18" charset="0"/>
              </a:rPr>
              <a:t>бюджетная политика направлена на оказание муниципальных услуг в сфере культуры, ориентированных на максимальное удобство для граждан и организаций, пополнение книжных фондов, выполнение предписания надзорных органов и сохранение объектов культурного наследия.</a:t>
            </a:r>
          </a:p>
          <a:p>
            <a:pPr algn="just"/>
            <a:r>
              <a:rPr lang="ru-RU" sz="1100" dirty="0" smtClean="0">
                <a:latin typeface="Times New Roman" pitchFamily="18" charset="0"/>
                <a:cs typeface="Times New Roman" pitchFamily="18" charset="0"/>
              </a:rPr>
              <a:t> </a:t>
            </a:r>
            <a:r>
              <a:rPr lang="ru-RU" sz="1100" b="1" dirty="0" smtClean="0">
                <a:latin typeface="Times New Roman" pitchFamily="18" charset="0"/>
                <a:cs typeface="Times New Roman" pitchFamily="18" charset="0"/>
              </a:rPr>
              <a:t>5. Физическая культура и спорт</a:t>
            </a:r>
            <a:r>
              <a:rPr lang="ru-RU" sz="1100" dirty="0" smtClean="0">
                <a:latin typeface="Times New Roman" pitchFamily="18" charset="0"/>
                <a:cs typeface="Times New Roman" pitchFamily="18" charset="0"/>
              </a:rPr>
              <a:t>.</a:t>
            </a:r>
          </a:p>
          <a:p>
            <a:pPr algn="just"/>
            <a:r>
              <a:rPr lang="ru-RU" sz="1100" dirty="0" smtClean="0">
                <a:latin typeface="Times New Roman" pitchFamily="18" charset="0"/>
                <a:cs typeface="Times New Roman" pitchFamily="18" charset="0"/>
              </a:rPr>
              <a:t>Основной целью развития  физической культуры и спорта является формирование у горожан потребности в здоровом образе жизни и создание условий для ее реализации. </a:t>
            </a:r>
          </a:p>
          <a:p>
            <a:pPr algn="just"/>
            <a:endParaRPr lang="ru-RU" sz="1100" dirty="0" smtClean="0">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449" name="Rectangle 1"/>
          <p:cNvSpPr>
            <a:spLocks noChangeArrowheads="1"/>
          </p:cNvSpPr>
          <p:nvPr/>
        </p:nvSpPr>
        <p:spPr bwMode="auto">
          <a:xfrm>
            <a:off x="0" y="0"/>
            <a:ext cx="9001156"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5F497A"/>
                </a:solidFill>
                <a:effectLst/>
                <a:latin typeface="Times New Roman" pitchFamily="18" charset="0"/>
                <a:ea typeface="Times New Roman" pitchFamily="18" charset="0"/>
                <a:cs typeface="Times New Roman" pitchFamily="18" charset="0"/>
              </a:rPr>
              <a:t>Прогноз социально-экономического развития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5F497A"/>
                </a:solidFill>
                <a:effectLst/>
                <a:latin typeface="Times New Roman" pitchFamily="18" charset="0"/>
                <a:ea typeface="Times New Roman" pitchFamily="18" charset="0"/>
                <a:cs typeface="Times New Roman" pitchFamily="18" charset="0"/>
              </a:rPr>
              <a:t>городского округа Верхний Тагил</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Таблица 4"/>
          <p:cNvGraphicFramePr>
            <a:graphicFrameLocks noGrp="1"/>
          </p:cNvGraphicFramePr>
          <p:nvPr/>
        </p:nvGraphicFramePr>
        <p:xfrm>
          <a:off x="500033" y="785794"/>
          <a:ext cx="7881952" cy="5357842"/>
        </p:xfrm>
        <a:graphic>
          <a:graphicData uri="http://schemas.openxmlformats.org/drawingml/2006/table">
            <a:tbl>
              <a:tblPr/>
              <a:tblGrid>
                <a:gridCol w="2311683"/>
                <a:gridCol w="782416"/>
                <a:gridCol w="657941"/>
                <a:gridCol w="657941"/>
                <a:gridCol w="657941"/>
                <a:gridCol w="657941"/>
                <a:gridCol w="653494"/>
                <a:gridCol w="1502595"/>
              </a:tblGrid>
              <a:tr h="162807">
                <a:tc rowSpan="2">
                  <a:txBody>
                    <a:bodyPr/>
                    <a:lstStyle/>
                    <a:p>
                      <a:pPr algn="ctr" fontAlgn="ctr"/>
                      <a:r>
                        <a:rPr lang="ru-RU" sz="900" b="1" i="0" u="none" strike="noStrike" dirty="0">
                          <a:solidFill>
                            <a:schemeClr val="tx2">
                              <a:lumMod val="75000"/>
                            </a:schemeClr>
                          </a:solidFill>
                          <a:latin typeface="Times New Roman" pitchFamily="18" charset="0"/>
                          <a:cs typeface="Times New Roman" pitchFamily="18" charset="0"/>
                        </a:rPr>
                        <a:t>Наименование показателя</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rowSpan="2">
                  <a:txBody>
                    <a:bodyPr/>
                    <a:lstStyle/>
                    <a:p>
                      <a:pPr algn="ctr" fontAlgn="ctr"/>
                      <a:r>
                        <a:rPr lang="ru-RU" sz="900" b="1" i="0" u="none" strike="noStrike" dirty="0">
                          <a:solidFill>
                            <a:schemeClr val="tx2">
                              <a:lumMod val="75000"/>
                            </a:schemeClr>
                          </a:solidFill>
                          <a:latin typeface="Times New Roman" pitchFamily="18" charset="0"/>
                          <a:cs typeface="Times New Roman" pitchFamily="18" charset="0"/>
                        </a:rPr>
                        <a:t>Единица измерения</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1" i="0" u="none" strike="noStrike">
                          <a:solidFill>
                            <a:schemeClr val="tx1"/>
                          </a:solidFill>
                          <a:latin typeface="Times New Roman" pitchFamily="18" charset="0"/>
                          <a:cs typeface="Times New Roman" pitchFamily="18" charset="0"/>
                        </a:rPr>
                        <a:t>Отчет</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1" i="0" u="none" strike="noStrike">
                          <a:solidFill>
                            <a:schemeClr val="tx1"/>
                          </a:solidFill>
                          <a:latin typeface="Times New Roman" pitchFamily="18" charset="0"/>
                          <a:cs typeface="Times New Roman" pitchFamily="18" charset="0"/>
                        </a:rPr>
                        <a:t>Оценка</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gridSpan="3">
                  <a:txBody>
                    <a:bodyPr/>
                    <a:lstStyle/>
                    <a:p>
                      <a:pPr algn="ctr" fontAlgn="ctr"/>
                      <a:r>
                        <a:rPr lang="ru-RU" sz="900" b="1" i="0" u="none" strike="noStrike">
                          <a:solidFill>
                            <a:schemeClr val="tx1"/>
                          </a:solidFill>
                          <a:latin typeface="Times New Roman" pitchFamily="18" charset="0"/>
                          <a:cs typeface="Times New Roman" pitchFamily="18" charset="0"/>
                        </a:rPr>
                        <a:t>Прогноз</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hMerge="1">
                  <a:txBody>
                    <a:bodyPr/>
                    <a:lstStyle/>
                    <a:p>
                      <a:endParaRPr lang="ru-RU"/>
                    </a:p>
                  </a:txBody>
                  <a:tcPr/>
                </a:tc>
                <a:tc hMerge="1">
                  <a:txBody>
                    <a:bodyPr/>
                    <a:lstStyle/>
                    <a:p>
                      <a:endParaRPr lang="ru-RU"/>
                    </a:p>
                  </a:txBody>
                  <a:tcPr/>
                </a:tc>
                <a:tc rowSpan="2">
                  <a:txBody>
                    <a:bodyPr/>
                    <a:lstStyle/>
                    <a:p>
                      <a:pPr algn="ctr" fontAlgn="ctr"/>
                      <a:r>
                        <a:rPr lang="ru-RU" sz="900" b="1" i="0" u="none" strike="noStrike" dirty="0">
                          <a:solidFill>
                            <a:schemeClr val="tx2">
                              <a:lumMod val="75000"/>
                            </a:schemeClr>
                          </a:solidFill>
                          <a:latin typeface="Times New Roman" pitchFamily="18" charset="0"/>
                          <a:cs typeface="Times New Roman" pitchFamily="18" charset="0"/>
                        </a:rPr>
                        <a:t>Пояснения</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2807">
                <a:tc vMerge="1">
                  <a:txBody>
                    <a:bodyPr/>
                    <a:lstStyle/>
                    <a:p>
                      <a:endParaRPr lang="ru-RU"/>
                    </a:p>
                  </a:txBody>
                  <a:tcPr/>
                </a:tc>
                <a:tc vMerge="1">
                  <a:txBody>
                    <a:bodyPr/>
                    <a:lstStyle/>
                    <a:p>
                      <a:endParaRPr lang="ru-RU"/>
                    </a:p>
                  </a:txBody>
                  <a:tcPr/>
                </a:tc>
                <a:tc>
                  <a:txBody>
                    <a:bodyPr/>
                    <a:lstStyle/>
                    <a:p>
                      <a:pPr algn="ctr" fontAlgn="ctr"/>
                      <a:r>
                        <a:rPr lang="ru-RU" sz="900" b="1" i="0" u="none" strike="noStrike" dirty="0">
                          <a:solidFill>
                            <a:schemeClr val="tx2">
                              <a:lumMod val="75000"/>
                            </a:schemeClr>
                          </a:solidFill>
                          <a:latin typeface="Times New Roman" pitchFamily="18" charset="0"/>
                          <a:cs typeface="Times New Roman" pitchFamily="18" charset="0"/>
                        </a:rPr>
                        <a:t>2020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1" i="0" u="none" strike="noStrike" dirty="0">
                          <a:solidFill>
                            <a:schemeClr val="tx2">
                              <a:lumMod val="75000"/>
                            </a:schemeClr>
                          </a:solidFill>
                          <a:latin typeface="Times New Roman" pitchFamily="18" charset="0"/>
                          <a:cs typeface="Times New Roman" pitchFamily="18" charset="0"/>
                        </a:rPr>
                        <a:t>2021</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1" i="0" u="none" strike="noStrike" dirty="0">
                          <a:solidFill>
                            <a:schemeClr val="tx2">
                              <a:lumMod val="75000"/>
                            </a:schemeClr>
                          </a:solidFill>
                          <a:latin typeface="Times New Roman" pitchFamily="18" charset="0"/>
                          <a:cs typeface="Times New Roman" pitchFamily="18" charset="0"/>
                        </a:rPr>
                        <a:t>2022</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1" i="0" u="none" strike="noStrike" dirty="0">
                          <a:solidFill>
                            <a:schemeClr val="tx2">
                              <a:lumMod val="75000"/>
                            </a:schemeClr>
                          </a:solidFill>
                          <a:latin typeface="Times New Roman" pitchFamily="18" charset="0"/>
                          <a:cs typeface="Times New Roman" pitchFamily="18" charset="0"/>
                        </a:rPr>
                        <a:t>2023</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1" i="0" u="none" strike="noStrike" dirty="0">
                          <a:solidFill>
                            <a:schemeClr val="tx2">
                              <a:lumMod val="75000"/>
                            </a:schemeClr>
                          </a:solidFill>
                          <a:latin typeface="Times New Roman" pitchFamily="18" charset="0"/>
                          <a:cs typeface="Times New Roman" pitchFamily="18" charset="0"/>
                        </a:rPr>
                        <a:t>2024</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vMerge="1">
                  <a:txBody>
                    <a:bodyPr/>
                    <a:lstStyle/>
                    <a:p>
                      <a:endParaRPr lang="ru-RU"/>
                    </a:p>
                  </a:txBody>
                  <a:tcPr/>
                </a:tc>
              </a:tr>
              <a:tr h="162807">
                <a:tc>
                  <a:txBody>
                    <a:bodyPr/>
                    <a:lstStyle/>
                    <a:p>
                      <a:pPr algn="l" fontAlgn="ctr"/>
                      <a:r>
                        <a:rPr lang="en-US" sz="900" b="0" i="0" u="none" strike="noStrike" dirty="0">
                          <a:solidFill>
                            <a:srgbClr val="000080"/>
                          </a:solidFill>
                          <a:latin typeface="Times New Roman" pitchFamily="18" charset="0"/>
                          <a:cs typeface="Times New Roman" pitchFamily="18" charset="0"/>
                        </a:rPr>
                        <a:t>I. </a:t>
                      </a:r>
                      <a:r>
                        <a:rPr lang="ru-RU" sz="900" b="0" i="0" u="none" strike="noStrike" dirty="0">
                          <a:solidFill>
                            <a:srgbClr val="000080"/>
                          </a:solidFill>
                          <a:latin typeface="Times New Roman" pitchFamily="18" charset="0"/>
                          <a:cs typeface="Times New Roman" pitchFamily="18" charset="0"/>
                        </a:rPr>
                        <a:t>Финансы</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8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2807">
                <a:tc>
                  <a:txBody>
                    <a:bodyPr/>
                    <a:lstStyle/>
                    <a:p>
                      <a:pPr algn="l" fontAlgn="ctr"/>
                      <a:r>
                        <a:rPr lang="ru-RU" sz="900" b="0" i="0" u="none" strike="noStrike" dirty="0">
                          <a:solidFill>
                            <a:srgbClr val="000080"/>
                          </a:solidFill>
                          <a:latin typeface="Times New Roman" pitchFamily="18" charset="0"/>
                          <a:cs typeface="Times New Roman" pitchFamily="18" charset="0"/>
                        </a:rPr>
                        <a:t>1. Доходы, всего (стр. 1.12 + стр. 1.13)</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566,30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798,70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581,70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543,20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543,20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2807">
                <a:tc>
                  <a:txBody>
                    <a:bodyPr/>
                    <a:lstStyle/>
                    <a:p>
                      <a:pPr algn="l" fontAlgn="ctr"/>
                      <a:r>
                        <a:rPr lang="ru-RU" sz="900" b="0" i="0" u="none" strike="noStrike" dirty="0">
                          <a:solidFill>
                            <a:srgbClr val="000080"/>
                          </a:solidFill>
                          <a:latin typeface="Times New Roman" pitchFamily="18" charset="0"/>
                          <a:cs typeface="Times New Roman" pitchFamily="18" charset="0"/>
                        </a:rPr>
                        <a:t>1.1.Прибыль прибыльных организаций</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endParaRPr lang="ru-RU" sz="900" b="0" i="0" u="none" strike="noStrike" dirty="0">
                        <a:solidFill>
                          <a:srgbClr val="000000"/>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306509">
                <a:tc>
                  <a:txBody>
                    <a:bodyPr/>
                    <a:lstStyle/>
                    <a:p>
                      <a:pPr algn="l" fontAlgn="ctr"/>
                      <a:r>
                        <a:rPr lang="ru-RU" sz="900" b="0" i="0" u="none" strike="noStrike" dirty="0">
                          <a:solidFill>
                            <a:srgbClr val="000080"/>
                          </a:solidFill>
                          <a:latin typeface="Times New Roman" pitchFamily="18" charset="0"/>
                          <a:cs typeface="Times New Roman" pitchFamily="18" charset="0"/>
                        </a:rPr>
                        <a:t>1.1.1. сальдо прибылей и убытков (</a:t>
                      </a:r>
                      <a:r>
                        <a:rPr lang="ru-RU" sz="900" b="0" i="0" u="none" strike="noStrike" dirty="0" err="1">
                          <a:solidFill>
                            <a:srgbClr val="000080"/>
                          </a:solidFill>
                          <a:latin typeface="Times New Roman" pitchFamily="18" charset="0"/>
                          <a:cs typeface="Times New Roman" pitchFamily="18" charset="0"/>
                        </a:rPr>
                        <a:t>справочно</a:t>
                      </a:r>
                      <a:r>
                        <a:rPr lang="ru-RU" sz="900" b="0" i="0" u="none" strike="noStrike" dirty="0">
                          <a:solidFill>
                            <a:srgbClr val="000080"/>
                          </a:solidFill>
                          <a:latin typeface="Times New Roman" pitchFamily="18" charset="0"/>
                          <a:cs typeface="Times New Roman" pitchFamily="18" charset="0"/>
                        </a:rPr>
                        <a:t>)</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endParaRPr lang="ru-RU" sz="900" b="0" i="0" u="none" strike="noStrike" dirty="0">
                        <a:solidFill>
                          <a:srgbClr val="000000"/>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56081">
                <a:tc>
                  <a:txBody>
                    <a:bodyPr/>
                    <a:lstStyle/>
                    <a:p>
                      <a:pPr algn="l" fontAlgn="ctr"/>
                      <a:r>
                        <a:rPr lang="ru-RU" sz="900" b="0" i="0" u="none" strike="noStrike">
                          <a:solidFill>
                            <a:srgbClr val="000080"/>
                          </a:solidFill>
                          <a:latin typeface="Times New Roman" pitchFamily="18" charset="0"/>
                          <a:cs typeface="Times New Roman" pitchFamily="18" charset="0"/>
                        </a:rPr>
                        <a:t>1.2. Амортизационные отчисления</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333,30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1 013,80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506,80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87,50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26,80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2807">
                <a:tc>
                  <a:txBody>
                    <a:bodyPr/>
                    <a:lstStyle/>
                    <a:p>
                      <a:pPr algn="l" fontAlgn="ctr"/>
                      <a:r>
                        <a:rPr lang="ru-RU" sz="900" b="0" i="0" u="none" strike="noStrike" dirty="0">
                          <a:solidFill>
                            <a:srgbClr val="000080"/>
                          </a:solidFill>
                          <a:latin typeface="Times New Roman" pitchFamily="18" charset="0"/>
                          <a:cs typeface="Times New Roman" pitchFamily="18" charset="0"/>
                        </a:rPr>
                        <a:t>1.3. Налог на доходы физических лиц</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61,80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160,40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178,60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176,80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176,80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2807">
                <a:tc>
                  <a:txBody>
                    <a:bodyPr/>
                    <a:lstStyle/>
                    <a:p>
                      <a:pPr algn="l" fontAlgn="ctr"/>
                      <a:r>
                        <a:rPr lang="ru-RU" sz="900" b="0" i="0" u="none" strike="noStrike">
                          <a:solidFill>
                            <a:srgbClr val="000080"/>
                          </a:solidFill>
                          <a:latin typeface="Times New Roman" pitchFamily="18" charset="0"/>
                          <a:cs typeface="Times New Roman" pitchFamily="18" charset="0"/>
                        </a:rPr>
                        <a:t>1.4. Единый налог на вмененный доход</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2,80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306509">
                <a:tc>
                  <a:txBody>
                    <a:bodyPr/>
                    <a:lstStyle/>
                    <a:p>
                      <a:pPr algn="l" fontAlgn="ctr"/>
                      <a:r>
                        <a:rPr lang="ru-RU" sz="900" b="0" i="0" u="none" strike="noStrike">
                          <a:solidFill>
                            <a:srgbClr val="000080"/>
                          </a:solidFill>
                          <a:latin typeface="Times New Roman" pitchFamily="18" charset="0"/>
                          <a:cs typeface="Times New Roman" pitchFamily="18" charset="0"/>
                        </a:rPr>
                        <a:t>1.4.1 налоговая база (сумма исчисленного вмененного дохода)</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40,00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15,00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306509">
                <a:tc>
                  <a:txBody>
                    <a:bodyPr/>
                    <a:lstStyle/>
                    <a:p>
                      <a:pPr algn="l" fontAlgn="ctr"/>
                      <a:r>
                        <a:rPr lang="ru-RU" sz="900" b="0" i="0" u="none" strike="noStrike">
                          <a:solidFill>
                            <a:srgbClr val="000080"/>
                          </a:solidFill>
                          <a:latin typeface="Times New Roman" pitchFamily="18" charset="0"/>
                          <a:cs typeface="Times New Roman" pitchFamily="18" charset="0"/>
                        </a:rPr>
                        <a:t>1.5. Налог с патентной системы налогообложения</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0,30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0,80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0,40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0,50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0,50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2807">
                <a:tc>
                  <a:txBody>
                    <a:bodyPr/>
                    <a:lstStyle/>
                    <a:p>
                      <a:pPr algn="l" fontAlgn="ctr"/>
                      <a:r>
                        <a:rPr lang="ru-RU" sz="900" b="0" i="0" u="none" strike="noStrike">
                          <a:solidFill>
                            <a:srgbClr val="000080"/>
                          </a:solidFill>
                          <a:latin typeface="Times New Roman" pitchFamily="18" charset="0"/>
                          <a:cs typeface="Times New Roman" pitchFamily="18" charset="0"/>
                        </a:rPr>
                        <a:t>1.6. Земельный налог</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4,20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3,50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3,50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2807">
                <a:tc>
                  <a:txBody>
                    <a:bodyPr/>
                    <a:lstStyle/>
                    <a:p>
                      <a:pPr algn="l" fontAlgn="ctr"/>
                      <a:r>
                        <a:rPr lang="ru-RU" sz="900" b="0" i="0" u="none" strike="noStrike">
                          <a:solidFill>
                            <a:srgbClr val="000080"/>
                          </a:solidFill>
                          <a:latin typeface="Times New Roman" pitchFamily="18" charset="0"/>
                          <a:cs typeface="Times New Roman" pitchFamily="18" charset="0"/>
                        </a:rPr>
                        <a:t>1.7. Единый сельскохозяйственный налог</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2807">
                <a:tc>
                  <a:txBody>
                    <a:bodyPr/>
                    <a:lstStyle/>
                    <a:p>
                      <a:pPr algn="l" fontAlgn="ctr"/>
                      <a:r>
                        <a:rPr lang="ru-RU" sz="900" b="0" i="0" u="none" strike="noStrike">
                          <a:solidFill>
                            <a:srgbClr val="000080"/>
                          </a:solidFill>
                          <a:latin typeface="Times New Roman" pitchFamily="18" charset="0"/>
                          <a:cs typeface="Times New Roman" pitchFamily="18" charset="0"/>
                        </a:rPr>
                        <a:t>1.7.1. налоговая база</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2807">
                <a:tc>
                  <a:txBody>
                    <a:bodyPr/>
                    <a:lstStyle/>
                    <a:p>
                      <a:pPr algn="l" fontAlgn="ctr"/>
                      <a:r>
                        <a:rPr lang="ru-RU" sz="900" b="0" i="0" u="none" strike="noStrike">
                          <a:solidFill>
                            <a:srgbClr val="000080"/>
                          </a:solidFill>
                          <a:latin typeface="Times New Roman" pitchFamily="18" charset="0"/>
                          <a:cs typeface="Times New Roman" pitchFamily="18" charset="0"/>
                        </a:rPr>
                        <a:t>1.8. Налог на имущество физических лиц</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3,20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2,90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2,90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2,90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2,90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2807">
                <a:tc>
                  <a:txBody>
                    <a:bodyPr/>
                    <a:lstStyle/>
                    <a:p>
                      <a:pPr algn="l" fontAlgn="ctr"/>
                      <a:r>
                        <a:rPr lang="ru-RU" sz="900" b="0" i="0" u="none" strike="noStrike">
                          <a:solidFill>
                            <a:srgbClr val="000080"/>
                          </a:solidFill>
                          <a:latin typeface="Times New Roman" pitchFamily="18" charset="0"/>
                          <a:cs typeface="Times New Roman" pitchFamily="18" charset="0"/>
                        </a:rPr>
                        <a:t>1.9. Прочие налоги и сборы</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16,00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24,50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26,00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27,70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27,70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2807">
                <a:tc>
                  <a:txBody>
                    <a:bodyPr/>
                    <a:lstStyle/>
                    <a:p>
                      <a:pPr algn="l" fontAlgn="ctr"/>
                      <a:r>
                        <a:rPr lang="ru-RU" sz="900" b="0" i="0" u="none" strike="noStrike">
                          <a:solidFill>
                            <a:srgbClr val="000080"/>
                          </a:solidFill>
                          <a:latin typeface="Times New Roman" pitchFamily="18" charset="0"/>
                          <a:cs typeface="Times New Roman" pitchFamily="18" charset="0"/>
                        </a:rPr>
                        <a:t>1.10. Неналоговые доходы</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17,50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56,10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22,00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22,00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2807">
                <a:tc>
                  <a:txBody>
                    <a:bodyPr/>
                    <a:lstStyle/>
                    <a:p>
                      <a:pPr algn="l" fontAlgn="ctr"/>
                      <a:r>
                        <a:rPr lang="ru-RU" sz="900" b="0" i="0" u="none" strike="noStrike">
                          <a:solidFill>
                            <a:srgbClr val="000080"/>
                          </a:solidFill>
                          <a:latin typeface="Times New Roman" pitchFamily="18" charset="0"/>
                          <a:cs typeface="Times New Roman" pitchFamily="18" charset="0"/>
                        </a:rPr>
                        <a:t>1.11. Прочие доходы</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-14,10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0,10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306509">
                <a:tc>
                  <a:txBody>
                    <a:bodyPr/>
                    <a:lstStyle/>
                    <a:p>
                      <a:pPr algn="l" fontAlgn="ctr"/>
                      <a:r>
                        <a:rPr lang="ru-RU" sz="900" b="0" i="0" u="none" strike="noStrike">
                          <a:solidFill>
                            <a:srgbClr val="000080"/>
                          </a:solidFill>
                          <a:latin typeface="Times New Roman" pitchFamily="18" charset="0"/>
                          <a:cs typeface="Times New Roman" pitchFamily="18" charset="0"/>
                        </a:rPr>
                        <a:t>1.12. Итого доходов (сумма строк 1.3, 1.4, 1.5, 1.6, 1.7, 1.8, 1.9, 1.10, 1.11)</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91,70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213,20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267,50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233,40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233,40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306509">
                <a:tc>
                  <a:txBody>
                    <a:bodyPr/>
                    <a:lstStyle/>
                    <a:p>
                      <a:pPr algn="l" fontAlgn="ctr"/>
                      <a:r>
                        <a:rPr lang="ru-RU" sz="900" b="0" i="0" u="none" strike="noStrike">
                          <a:solidFill>
                            <a:srgbClr val="000080"/>
                          </a:solidFill>
                          <a:latin typeface="Times New Roman" pitchFamily="18" charset="0"/>
                          <a:cs typeface="Times New Roman" pitchFamily="18" charset="0"/>
                        </a:rPr>
                        <a:t>1.13. Средства, получаемые от вышестоящих уровней власти</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474,60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585,50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314,20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309,80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309,80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306509">
                <a:tc>
                  <a:txBody>
                    <a:bodyPr/>
                    <a:lstStyle/>
                    <a:p>
                      <a:pPr algn="l" fontAlgn="ctr"/>
                      <a:r>
                        <a:rPr lang="ru-RU" sz="900" b="0" i="0" u="none" strike="noStrike">
                          <a:solidFill>
                            <a:srgbClr val="000080"/>
                          </a:solidFill>
                          <a:latin typeface="Times New Roman" pitchFamily="18" charset="0"/>
                          <a:cs typeface="Times New Roman" pitchFamily="18" charset="0"/>
                        </a:rPr>
                        <a:t>2. Финансирование муниципальных программ (справочно)</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553,60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801,90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583,50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542,30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542,30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757795">
                <a:tc>
                  <a:txBody>
                    <a:bodyPr/>
                    <a:lstStyle/>
                    <a:p>
                      <a:pPr algn="l" fontAlgn="ctr"/>
                      <a:r>
                        <a:rPr lang="ru-RU" sz="900" b="0" i="0" u="none" strike="noStrike">
                          <a:solidFill>
                            <a:srgbClr val="000080"/>
                          </a:solidFill>
                          <a:latin typeface="Times New Roman" pitchFamily="18" charset="0"/>
                          <a:cs typeface="Times New Roman" pitchFamily="18" charset="0"/>
                        </a:rPr>
                        <a:t>3. Недополученные доходы муниципальных образований от предоставления налоговых преференций, предусмотренных решениями органов местного самоуправления (справочно):</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3,10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3,00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3,00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3,00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3,00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2807">
                <a:tc>
                  <a:txBody>
                    <a:bodyPr/>
                    <a:lstStyle/>
                    <a:p>
                      <a:pPr algn="l" fontAlgn="ctr"/>
                      <a:r>
                        <a:rPr lang="ru-RU" sz="900" b="0" i="0" u="none" strike="noStrike">
                          <a:solidFill>
                            <a:srgbClr val="000080"/>
                          </a:solidFill>
                          <a:latin typeface="Times New Roman" pitchFamily="18" charset="0"/>
                          <a:cs typeface="Times New Roman" pitchFamily="18" charset="0"/>
                        </a:rPr>
                        <a:t>3.1. Земельный налог</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3,10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3,00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2807">
                <a:tc>
                  <a:txBody>
                    <a:bodyPr/>
                    <a:lstStyle/>
                    <a:p>
                      <a:pPr algn="l" fontAlgn="ctr"/>
                      <a:r>
                        <a:rPr lang="ru-RU" sz="900" b="0" i="0" u="none" strike="noStrike">
                          <a:solidFill>
                            <a:srgbClr val="000080"/>
                          </a:solidFill>
                          <a:latin typeface="Times New Roman" pitchFamily="18" charset="0"/>
                          <a:cs typeface="Times New Roman" pitchFamily="18" charset="0"/>
                        </a:rPr>
                        <a:t>3.2. Налог на имущество физических лиц</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428594" y="357165"/>
          <a:ext cx="8072497" cy="6033622"/>
        </p:xfrm>
        <a:graphic>
          <a:graphicData uri="http://schemas.openxmlformats.org/drawingml/2006/table">
            <a:tbl>
              <a:tblPr/>
              <a:tblGrid>
                <a:gridCol w="2500332"/>
                <a:gridCol w="666779"/>
                <a:gridCol w="673467"/>
                <a:gridCol w="673467"/>
                <a:gridCol w="673467"/>
                <a:gridCol w="673467"/>
                <a:gridCol w="673467"/>
                <a:gridCol w="1538051"/>
              </a:tblGrid>
              <a:tr h="142877">
                <a:tc>
                  <a:txBody>
                    <a:bodyPr/>
                    <a:lstStyle/>
                    <a:p>
                      <a:pPr algn="l" fontAlgn="ctr"/>
                      <a:r>
                        <a:rPr lang="en-US" sz="900" b="0" i="0" u="none" strike="noStrike" dirty="0">
                          <a:solidFill>
                            <a:srgbClr val="000080"/>
                          </a:solidFill>
                          <a:latin typeface="Times New Roman" pitchFamily="18" charset="0"/>
                          <a:cs typeface="Times New Roman" pitchFamily="18" charset="0"/>
                        </a:rPr>
                        <a:t>II. </a:t>
                      </a:r>
                      <a:r>
                        <a:rPr lang="ru-RU" sz="900" b="0" i="0" u="none" strike="noStrike" dirty="0">
                          <a:solidFill>
                            <a:srgbClr val="000080"/>
                          </a:solidFill>
                          <a:latin typeface="Times New Roman" pitchFamily="18" charset="0"/>
                          <a:cs typeface="Times New Roman" pitchFamily="18" charset="0"/>
                        </a:rPr>
                        <a:t>Производственная деятельность</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8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71860">
                <a:tc>
                  <a:txBody>
                    <a:bodyPr/>
                    <a:lstStyle/>
                    <a:p>
                      <a:pPr algn="l" fontAlgn="ctr"/>
                      <a:r>
                        <a:rPr lang="ru-RU" sz="900" b="0" i="0" u="none" strike="noStrike" dirty="0">
                          <a:solidFill>
                            <a:srgbClr val="000080"/>
                          </a:solidFill>
                          <a:latin typeface="Times New Roman" pitchFamily="18" charset="0"/>
                          <a:cs typeface="Times New Roman" pitchFamily="18" charset="0"/>
                        </a:rPr>
                        <a:t>1. Оборот организаций (по полному кругу) по видам экономической деятельности*, всего</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12 530,00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13 031,20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13 031,20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13 031,20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13 031,20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3415">
                <a:tc>
                  <a:txBody>
                    <a:bodyPr/>
                    <a:lstStyle/>
                    <a:p>
                      <a:pPr algn="l" fontAlgn="ctr"/>
                      <a:r>
                        <a:rPr lang="ru-RU" sz="900" b="0" i="0" u="none" strike="noStrike" dirty="0">
                          <a:solidFill>
                            <a:srgbClr val="000080"/>
                          </a:solidFill>
                          <a:latin typeface="Times New Roman" pitchFamily="18" charset="0"/>
                          <a:cs typeface="Times New Roman" pitchFamily="18" charset="0"/>
                        </a:rPr>
                        <a:t>в том числе:</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71860">
                <a:tc>
                  <a:txBody>
                    <a:bodyPr/>
                    <a:lstStyle/>
                    <a:p>
                      <a:pPr algn="l" fontAlgn="ctr"/>
                      <a:r>
                        <a:rPr lang="ru-RU" sz="900" b="0" i="0" u="none" strike="noStrike" dirty="0">
                          <a:solidFill>
                            <a:srgbClr val="000080"/>
                          </a:solidFill>
                          <a:latin typeface="Times New Roman" pitchFamily="18" charset="0"/>
                          <a:cs typeface="Times New Roman" pitchFamily="18" charset="0"/>
                        </a:rPr>
                        <a:t>1.1. Сельское хозяйство, охота и лесное хозяйство</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1 412,00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1 468,50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1 468,50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1 468,50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1 468,50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3415">
                <a:tc>
                  <a:txBody>
                    <a:bodyPr/>
                    <a:lstStyle/>
                    <a:p>
                      <a:pPr algn="l" fontAlgn="ctr"/>
                      <a:r>
                        <a:rPr lang="ru-RU" sz="900" b="0" i="0" u="none" strike="noStrike" dirty="0">
                          <a:solidFill>
                            <a:srgbClr val="000080"/>
                          </a:solidFill>
                          <a:latin typeface="Times New Roman" pitchFamily="18" charset="0"/>
                          <a:cs typeface="Times New Roman" pitchFamily="18" charset="0"/>
                        </a:rPr>
                        <a:t>1.2. Добыча полезных ископаемых</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3415">
                <a:tc>
                  <a:txBody>
                    <a:bodyPr/>
                    <a:lstStyle/>
                    <a:p>
                      <a:pPr algn="l" fontAlgn="ctr"/>
                      <a:r>
                        <a:rPr lang="ru-RU" sz="900" b="0" i="0" u="none" strike="noStrike">
                          <a:solidFill>
                            <a:srgbClr val="000080"/>
                          </a:solidFill>
                          <a:latin typeface="Times New Roman" pitchFamily="18" charset="0"/>
                          <a:cs typeface="Times New Roman" pitchFamily="18" charset="0"/>
                        </a:rPr>
                        <a:t>1.3. Обрабатывающие производства</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71860">
                <a:tc>
                  <a:txBody>
                    <a:bodyPr/>
                    <a:lstStyle/>
                    <a:p>
                      <a:pPr algn="l" fontAlgn="ctr"/>
                      <a:r>
                        <a:rPr lang="ru-RU" sz="900" b="0" i="0" u="none" strike="noStrike" dirty="0">
                          <a:solidFill>
                            <a:srgbClr val="000080"/>
                          </a:solidFill>
                          <a:latin typeface="Times New Roman" pitchFamily="18" charset="0"/>
                          <a:cs typeface="Times New Roman" pitchFamily="18" charset="0"/>
                        </a:rPr>
                        <a:t>1.4. Обеспечение электрической энергией, газом и паром</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9 117,00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9 481,70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9 481,70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9 481,70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9 481,70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3415">
                <a:tc>
                  <a:txBody>
                    <a:bodyPr/>
                    <a:lstStyle/>
                    <a:p>
                      <a:pPr algn="l" fontAlgn="ctr"/>
                      <a:r>
                        <a:rPr lang="en-US" sz="900" b="0" i="0" u="none" strike="noStrike">
                          <a:solidFill>
                            <a:srgbClr val="000080"/>
                          </a:solidFill>
                          <a:latin typeface="Times New Roman" pitchFamily="18" charset="0"/>
                          <a:cs typeface="Times New Roman" pitchFamily="18" charset="0"/>
                        </a:rPr>
                        <a:t>1.5. C</a:t>
                      </a:r>
                      <a:r>
                        <a:rPr lang="ru-RU" sz="900" b="0" i="0" u="none" strike="noStrike">
                          <a:solidFill>
                            <a:srgbClr val="000080"/>
                          </a:solidFill>
                          <a:latin typeface="Times New Roman" pitchFamily="18" charset="0"/>
                          <a:cs typeface="Times New Roman" pitchFamily="18" charset="0"/>
                        </a:rPr>
                        <a:t>троительство</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18,60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19,30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19,30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19,30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19,30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3415">
                <a:tc>
                  <a:txBody>
                    <a:bodyPr/>
                    <a:lstStyle/>
                    <a:p>
                      <a:pPr algn="l" fontAlgn="ctr"/>
                      <a:r>
                        <a:rPr lang="ru-RU" sz="900" b="0" i="0" u="none" strike="noStrike">
                          <a:solidFill>
                            <a:srgbClr val="000080"/>
                          </a:solidFill>
                          <a:latin typeface="Times New Roman" pitchFamily="18" charset="0"/>
                          <a:cs typeface="Times New Roman" pitchFamily="18" charset="0"/>
                        </a:rPr>
                        <a:t>1.6. Оптовая и розничная торговля</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706,40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734,70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734,60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734,60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734,60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01891">
                <a:tc>
                  <a:txBody>
                    <a:bodyPr/>
                    <a:lstStyle/>
                    <a:p>
                      <a:pPr algn="l" fontAlgn="ctr"/>
                      <a:r>
                        <a:rPr lang="ru-RU" sz="900" b="0" i="0" u="none" strike="noStrike">
                          <a:solidFill>
                            <a:srgbClr val="000080"/>
                          </a:solidFill>
                          <a:latin typeface="Times New Roman" pitchFamily="18" charset="0"/>
                          <a:cs typeface="Times New Roman" pitchFamily="18" charset="0"/>
                        </a:rPr>
                        <a:t>1.7. Транспортировка и хранение</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3415">
                <a:tc>
                  <a:txBody>
                    <a:bodyPr/>
                    <a:lstStyle/>
                    <a:p>
                      <a:pPr algn="l" fontAlgn="ctr"/>
                      <a:r>
                        <a:rPr lang="ru-RU" sz="900" b="0" i="0" u="none" strike="noStrike">
                          <a:solidFill>
                            <a:srgbClr val="000080"/>
                          </a:solidFill>
                          <a:latin typeface="Times New Roman" pitchFamily="18" charset="0"/>
                          <a:cs typeface="Times New Roman" pitchFamily="18" charset="0"/>
                        </a:rPr>
                        <a:t>1.8. Деятельность в области информации и связи</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3415">
                <a:tc>
                  <a:txBody>
                    <a:bodyPr/>
                    <a:lstStyle/>
                    <a:p>
                      <a:pPr algn="l" fontAlgn="ctr"/>
                      <a:r>
                        <a:rPr lang="en-US" sz="900" b="0" i="0" u="none" strike="noStrike">
                          <a:solidFill>
                            <a:srgbClr val="000080"/>
                          </a:solidFill>
                          <a:latin typeface="Times New Roman" pitchFamily="18" charset="0"/>
                          <a:cs typeface="Times New Roman" pitchFamily="18" charset="0"/>
                        </a:rPr>
                        <a:t>III. </a:t>
                      </a:r>
                      <a:r>
                        <a:rPr lang="ru-RU" sz="900" b="0" i="0" u="none" strike="noStrike">
                          <a:solidFill>
                            <a:srgbClr val="000080"/>
                          </a:solidFill>
                          <a:latin typeface="Times New Roman" pitchFamily="18" charset="0"/>
                          <a:cs typeface="Times New Roman" pitchFamily="18" charset="0"/>
                        </a:rPr>
                        <a:t>Инвестиционная деятельность</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8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71860">
                <a:tc>
                  <a:txBody>
                    <a:bodyPr/>
                    <a:lstStyle/>
                    <a:p>
                      <a:pPr algn="l" fontAlgn="ctr"/>
                      <a:r>
                        <a:rPr lang="ru-RU" sz="900" b="0" i="0" u="none" strike="noStrike">
                          <a:solidFill>
                            <a:srgbClr val="000080"/>
                          </a:solidFill>
                          <a:latin typeface="Times New Roman" pitchFamily="18" charset="0"/>
                          <a:cs typeface="Times New Roman" pitchFamily="18" charset="0"/>
                        </a:rPr>
                        <a:t>1. Объем инвестиций в основной капитал за счет всех источников финансирования, всего</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400,20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416,20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416,20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416,20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416,20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3415">
                <a:tc>
                  <a:txBody>
                    <a:bodyPr/>
                    <a:lstStyle/>
                    <a:p>
                      <a:pPr algn="l" fontAlgn="ctr"/>
                      <a:r>
                        <a:rPr lang="ru-RU" sz="900" b="0" i="0" u="none" strike="noStrike">
                          <a:solidFill>
                            <a:srgbClr val="000080"/>
                          </a:solidFill>
                          <a:latin typeface="Times New Roman" pitchFamily="18" charset="0"/>
                          <a:cs typeface="Times New Roman" pitchFamily="18" charset="0"/>
                        </a:rPr>
                        <a:t>из них по отраслям экономики:</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8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71860">
                <a:tc>
                  <a:txBody>
                    <a:bodyPr/>
                    <a:lstStyle/>
                    <a:p>
                      <a:pPr algn="l" fontAlgn="ctr"/>
                      <a:r>
                        <a:rPr lang="ru-RU" sz="900" b="0" i="0" u="none" strike="noStrike">
                          <a:solidFill>
                            <a:srgbClr val="000080"/>
                          </a:solidFill>
                          <a:latin typeface="Times New Roman" pitchFamily="18" charset="0"/>
                          <a:cs typeface="Times New Roman" pitchFamily="18" charset="0"/>
                        </a:rPr>
                        <a:t>1.1. Сельское хозяйство, охота и лесное хозяйство</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2,80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2,90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2,90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2,90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2,90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3415">
                <a:tc>
                  <a:txBody>
                    <a:bodyPr/>
                    <a:lstStyle/>
                    <a:p>
                      <a:pPr algn="l" fontAlgn="ctr"/>
                      <a:r>
                        <a:rPr lang="ru-RU" sz="900" b="0" i="0" u="none" strike="noStrike">
                          <a:solidFill>
                            <a:srgbClr val="000080"/>
                          </a:solidFill>
                          <a:latin typeface="Times New Roman" pitchFamily="18" charset="0"/>
                          <a:cs typeface="Times New Roman" pitchFamily="18" charset="0"/>
                        </a:rPr>
                        <a:t>1.2. Добыча полезных ископаемых</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3415">
                <a:tc>
                  <a:txBody>
                    <a:bodyPr/>
                    <a:lstStyle/>
                    <a:p>
                      <a:pPr algn="l" fontAlgn="ctr"/>
                      <a:r>
                        <a:rPr lang="ru-RU" sz="900" b="0" i="0" u="none" strike="noStrike">
                          <a:solidFill>
                            <a:srgbClr val="000080"/>
                          </a:solidFill>
                          <a:latin typeface="Times New Roman" pitchFamily="18" charset="0"/>
                          <a:cs typeface="Times New Roman" pitchFamily="18" charset="0"/>
                        </a:rPr>
                        <a:t>1.3. Обрабатывающие производства</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71860">
                <a:tc>
                  <a:txBody>
                    <a:bodyPr/>
                    <a:lstStyle/>
                    <a:p>
                      <a:pPr algn="l" fontAlgn="ctr"/>
                      <a:r>
                        <a:rPr lang="ru-RU" sz="900" b="0" i="0" u="none" strike="noStrike">
                          <a:solidFill>
                            <a:srgbClr val="000080"/>
                          </a:solidFill>
                          <a:latin typeface="Times New Roman" pitchFamily="18" charset="0"/>
                          <a:cs typeface="Times New Roman" pitchFamily="18" charset="0"/>
                        </a:rPr>
                        <a:t>1.4. Обеспечение электрической энергией, газом и паром</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333,30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1 013,80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506,80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87,50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26,80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3415">
                <a:tc>
                  <a:txBody>
                    <a:bodyPr/>
                    <a:lstStyle/>
                    <a:p>
                      <a:pPr algn="l" fontAlgn="ctr"/>
                      <a:r>
                        <a:rPr lang="ru-RU" sz="900" b="0" i="0" u="none" strike="noStrike">
                          <a:solidFill>
                            <a:srgbClr val="000080"/>
                          </a:solidFill>
                          <a:latin typeface="Times New Roman" pitchFamily="18" charset="0"/>
                          <a:cs typeface="Times New Roman" pitchFamily="18" charset="0"/>
                        </a:rPr>
                        <a:t>1.5. Строительство</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8,30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8,60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8,60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9,00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9,00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71860">
                <a:tc>
                  <a:txBody>
                    <a:bodyPr/>
                    <a:lstStyle/>
                    <a:p>
                      <a:pPr algn="l" fontAlgn="ctr"/>
                      <a:r>
                        <a:rPr lang="ru-RU" sz="900" b="0" i="0" u="none" strike="noStrike">
                          <a:solidFill>
                            <a:srgbClr val="000080"/>
                          </a:solidFill>
                          <a:latin typeface="Times New Roman" pitchFamily="18" charset="0"/>
                          <a:cs typeface="Times New Roman" pitchFamily="18" charset="0"/>
                        </a:rPr>
                        <a:t>1.6. Оптовая и розничная торговля, сфера услуг и развлечений</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0,20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0,20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0,20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0,20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0,20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3415">
                <a:tc>
                  <a:txBody>
                    <a:bodyPr/>
                    <a:lstStyle/>
                    <a:p>
                      <a:pPr algn="l" fontAlgn="ctr"/>
                      <a:r>
                        <a:rPr lang="ru-RU" sz="900" b="0" i="0" u="none" strike="noStrike">
                          <a:solidFill>
                            <a:srgbClr val="000080"/>
                          </a:solidFill>
                          <a:latin typeface="Times New Roman" pitchFamily="18" charset="0"/>
                          <a:cs typeface="Times New Roman" pitchFamily="18" charset="0"/>
                        </a:rPr>
                        <a:t>1.7 Транспортировка и хранение</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5,50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5,70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5,70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5,70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5,70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3415">
                <a:tc>
                  <a:txBody>
                    <a:bodyPr/>
                    <a:lstStyle/>
                    <a:p>
                      <a:pPr algn="l" fontAlgn="ctr"/>
                      <a:r>
                        <a:rPr lang="ru-RU" sz="900" b="0" i="0" u="none" strike="noStrike">
                          <a:solidFill>
                            <a:srgbClr val="000080"/>
                          </a:solidFill>
                          <a:latin typeface="Times New Roman" pitchFamily="18" charset="0"/>
                          <a:cs typeface="Times New Roman" pitchFamily="18" charset="0"/>
                        </a:rPr>
                        <a:t>1.8. Деятельность в области информации и связи</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0,30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0,31</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0,31</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0,31</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0,31</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3415">
                <a:tc>
                  <a:txBody>
                    <a:bodyPr/>
                    <a:lstStyle/>
                    <a:p>
                      <a:pPr algn="l" fontAlgn="ctr"/>
                      <a:r>
                        <a:rPr lang="en-US" sz="900" b="0" i="0" u="none" strike="noStrike">
                          <a:solidFill>
                            <a:srgbClr val="000080"/>
                          </a:solidFill>
                          <a:latin typeface="Times New Roman" pitchFamily="18" charset="0"/>
                          <a:cs typeface="Times New Roman" pitchFamily="18" charset="0"/>
                        </a:rPr>
                        <a:t>IV. </a:t>
                      </a:r>
                      <a:r>
                        <a:rPr lang="ru-RU" sz="900" b="0" i="0" u="none" strike="noStrike">
                          <a:solidFill>
                            <a:srgbClr val="000080"/>
                          </a:solidFill>
                          <a:latin typeface="Times New Roman" pitchFamily="18" charset="0"/>
                          <a:cs typeface="Times New Roman" pitchFamily="18" charset="0"/>
                        </a:rPr>
                        <a:t>Денежные доходы населения</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8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71860">
                <a:tc>
                  <a:txBody>
                    <a:bodyPr/>
                    <a:lstStyle/>
                    <a:p>
                      <a:pPr algn="l" fontAlgn="ctr"/>
                      <a:r>
                        <a:rPr lang="ru-RU" sz="900" b="0" i="0" u="none" strike="noStrike">
                          <a:solidFill>
                            <a:srgbClr val="000080"/>
                          </a:solidFill>
                          <a:latin typeface="Times New Roman" pitchFamily="18" charset="0"/>
                          <a:cs typeface="Times New Roman" pitchFamily="18" charset="0"/>
                        </a:rPr>
                        <a:t>1. Доходы населения муниципального образования, всего</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2 811,40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2 923,90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2 923,90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2 923,90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2 923,90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3415">
                <a:tc>
                  <a:txBody>
                    <a:bodyPr/>
                    <a:lstStyle/>
                    <a:p>
                      <a:pPr algn="l" fontAlgn="ctr"/>
                      <a:r>
                        <a:rPr lang="ru-RU" sz="900" b="0" i="0" u="none" strike="noStrike">
                          <a:solidFill>
                            <a:srgbClr val="000080"/>
                          </a:solidFill>
                          <a:latin typeface="Times New Roman" pitchFamily="18" charset="0"/>
                          <a:cs typeface="Times New Roman" pitchFamily="18" charset="0"/>
                        </a:rPr>
                        <a:t>из них:</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71860">
                <a:tc>
                  <a:txBody>
                    <a:bodyPr/>
                    <a:lstStyle/>
                    <a:p>
                      <a:pPr algn="l" fontAlgn="ctr"/>
                      <a:r>
                        <a:rPr lang="ru-RU" sz="900" b="0" i="0" u="none" strike="noStrike">
                          <a:solidFill>
                            <a:srgbClr val="000080"/>
                          </a:solidFill>
                          <a:latin typeface="Times New Roman" pitchFamily="18" charset="0"/>
                          <a:cs typeface="Times New Roman" pitchFamily="18" charset="0"/>
                        </a:rPr>
                        <a:t>1.1. Доходы от предпринимательской деятельности</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1 031,40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1 072,70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1 072,70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1 072,70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1 072,70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3415">
                <a:tc>
                  <a:txBody>
                    <a:bodyPr/>
                    <a:lstStyle/>
                    <a:p>
                      <a:pPr algn="l" fontAlgn="ctr"/>
                      <a:r>
                        <a:rPr lang="ru-RU" sz="900" b="0" i="0" u="none" strike="noStrike">
                          <a:solidFill>
                            <a:srgbClr val="000080"/>
                          </a:solidFill>
                          <a:latin typeface="Times New Roman" pitchFamily="18" charset="0"/>
                          <a:cs typeface="Times New Roman" pitchFamily="18" charset="0"/>
                        </a:rPr>
                        <a:t>1.2. Оплата труда</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1 115,20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1 159,80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1 159,80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1 159,80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1 159,80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3415">
                <a:tc>
                  <a:txBody>
                    <a:bodyPr/>
                    <a:lstStyle/>
                    <a:p>
                      <a:pPr algn="l" fontAlgn="ctr"/>
                      <a:r>
                        <a:rPr lang="ru-RU" sz="900" b="0" i="0" u="none" strike="noStrike">
                          <a:solidFill>
                            <a:srgbClr val="000080"/>
                          </a:solidFill>
                          <a:latin typeface="Times New Roman" pitchFamily="18" charset="0"/>
                          <a:cs typeface="Times New Roman" pitchFamily="18" charset="0"/>
                        </a:rPr>
                        <a:t>1.3. Социальные выплаты</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664,80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691,40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691,40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691,40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691,40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3415">
                <a:tc>
                  <a:txBody>
                    <a:bodyPr/>
                    <a:lstStyle/>
                    <a:p>
                      <a:pPr algn="l" fontAlgn="ctr"/>
                      <a:r>
                        <a:rPr lang="ru-RU" sz="900" b="0" i="0" u="none" strike="noStrike">
                          <a:solidFill>
                            <a:srgbClr val="000080"/>
                          </a:solidFill>
                          <a:latin typeface="Times New Roman" pitchFamily="18" charset="0"/>
                          <a:cs typeface="Times New Roman" pitchFamily="18" charset="0"/>
                        </a:rPr>
                        <a:t>2. Среднедушевые денежные доходы (в месяц)</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руб./чел.</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22 818,00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23 730,70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23 730,70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23 730,70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23 730,70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285723" y="428603"/>
          <a:ext cx="8286805" cy="5643608"/>
        </p:xfrm>
        <a:graphic>
          <a:graphicData uri="http://schemas.openxmlformats.org/drawingml/2006/table">
            <a:tbl>
              <a:tblPr/>
              <a:tblGrid>
                <a:gridCol w="2429051"/>
                <a:gridCol w="822141"/>
                <a:gridCol w="691346"/>
                <a:gridCol w="691346"/>
                <a:gridCol w="691346"/>
                <a:gridCol w="714303"/>
                <a:gridCol w="668389"/>
                <a:gridCol w="1578883"/>
              </a:tblGrid>
              <a:tr h="626974">
                <a:tc>
                  <a:txBody>
                    <a:bodyPr/>
                    <a:lstStyle/>
                    <a:p>
                      <a:pPr algn="l" fontAlgn="ctr"/>
                      <a:r>
                        <a:rPr lang="ru-RU" sz="900" b="0" i="0" u="none" strike="noStrike" dirty="0">
                          <a:solidFill>
                            <a:srgbClr val="000080"/>
                          </a:solidFill>
                          <a:latin typeface="Times New Roman" pitchFamily="18" charset="0"/>
                          <a:cs typeface="Times New Roman" pitchFamily="18" charset="0"/>
                        </a:rPr>
                        <a:t>3. Номинальная начисленная среднемесячная заработная плата работников по полному кругу организаций</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руб. в месяц</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34 009,40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35 369,80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36 784,60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38 255,90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39 786,20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69056">
                <a:tc>
                  <a:txBody>
                    <a:bodyPr/>
                    <a:lstStyle/>
                    <a:p>
                      <a:pPr algn="l" fontAlgn="ctr"/>
                      <a:r>
                        <a:rPr lang="en-US" sz="900" b="0" i="0" u="none" strike="noStrike" dirty="0">
                          <a:solidFill>
                            <a:srgbClr val="000080"/>
                          </a:solidFill>
                          <a:latin typeface="Times New Roman" pitchFamily="18" charset="0"/>
                          <a:cs typeface="Times New Roman" pitchFamily="18" charset="0"/>
                        </a:rPr>
                        <a:t>V. </a:t>
                      </a:r>
                      <a:r>
                        <a:rPr lang="ru-RU" sz="900" b="0" i="0" u="none" strike="noStrike" dirty="0">
                          <a:solidFill>
                            <a:srgbClr val="000080"/>
                          </a:solidFill>
                          <a:latin typeface="Times New Roman" pitchFamily="18" charset="0"/>
                          <a:cs typeface="Times New Roman" pitchFamily="18" charset="0"/>
                        </a:rPr>
                        <a:t>Потребительский рынок</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447606">
                <a:tc>
                  <a:txBody>
                    <a:bodyPr/>
                    <a:lstStyle/>
                    <a:p>
                      <a:pPr algn="l" fontAlgn="ctr"/>
                      <a:r>
                        <a:rPr lang="ru-RU" sz="900" b="0" i="0" u="none" strike="noStrike">
                          <a:solidFill>
                            <a:srgbClr val="000080"/>
                          </a:solidFill>
                          <a:latin typeface="Times New Roman" pitchFamily="18" charset="0"/>
                          <a:cs typeface="Times New Roman" pitchFamily="18" charset="0"/>
                        </a:rPr>
                        <a:t>1. Оборот розничной торговли в ценах соответствующего периода</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706,40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708,00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708,00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708,00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708,00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69056">
                <a:tc>
                  <a:txBody>
                    <a:bodyPr/>
                    <a:lstStyle/>
                    <a:p>
                      <a:pPr algn="l" fontAlgn="ctr"/>
                      <a:r>
                        <a:rPr lang="ru-RU" sz="900" b="0" i="0" u="none" strike="noStrike">
                          <a:solidFill>
                            <a:srgbClr val="000080"/>
                          </a:solidFill>
                          <a:latin typeface="Times New Roman" pitchFamily="18" charset="0"/>
                          <a:cs typeface="Times New Roman" pitchFamily="18" charset="0"/>
                        </a:rPr>
                        <a:t>2. Оборот общественного питания</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9,90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10,30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10,30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10,30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10,30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69056">
                <a:tc>
                  <a:txBody>
                    <a:bodyPr/>
                    <a:lstStyle/>
                    <a:p>
                      <a:pPr algn="l" fontAlgn="ctr"/>
                      <a:r>
                        <a:rPr lang="en-US" sz="900" b="0" i="0" u="none" strike="noStrike">
                          <a:solidFill>
                            <a:srgbClr val="000080"/>
                          </a:solidFill>
                          <a:latin typeface="Times New Roman" pitchFamily="18" charset="0"/>
                          <a:cs typeface="Times New Roman" pitchFamily="18" charset="0"/>
                        </a:rPr>
                        <a:t>VI. </a:t>
                      </a:r>
                      <a:r>
                        <a:rPr lang="ru-RU" sz="900" b="0" i="0" u="none" strike="noStrike">
                          <a:solidFill>
                            <a:srgbClr val="000080"/>
                          </a:solidFill>
                          <a:latin typeface="Times New Roman" pitchFamily="18" charset="0"/>
                          <a:cs typeface="Times New Roman" pitchFamily="18" charset="0"/>
                        </a:rPr>
                        <a:t>Демографические показатели</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69056">
                <a:tc>
                  <a:txBody>
                    <a:bodyPr/>
                    <a:lstStyle/>
                    <a:p>
                      <a:pPr algn="l" fontAlgn="ctr"/>
                      <a:r>
                        <a:rPr lang="ru-RU" sz="900" b="0" i="0" u="none" strike="noStrike">
                          <a:solidFill>
                            <a:srgbClr val="000080"/>
                          </a:solidFill>
                          <a:latin typeface="Times New Roman" pitchFamily="18" charset="0"/>
                          <a:cs typeface="Times New Roman" pitchFamily="18" charset="0"/>
                        </a:rPr>
                        <a:t>1. Численность и состав населения</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8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447606">
                <a:tc>
                  <a:txBody>
                    <a:bodyPr/>
                    <a:lstStyle/>
                    <a:p>
                      <a:pPr algn="l" fontAlgn="ctr"/>
                      <a:r>
                        <a:rPr lang="ru-RU" sz="900" b="0" i="0" u="none" strike="noStrike">
                          <a:solidFill>
                            <a:srgbClr val="000080"/>
                          </a:solidFill>
                          <a:latin typeface="Times New Roman" pitchFamily="18" charset="0"/>
                          <a:cs typeface="Times New Roman" pitchFamily="18" charset="0"/>
                        </a:rPr>
                        <a:t>1.1. Численность постоянного населения муниципального образования (на начало года)</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чел.</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12 014,00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12 014,00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12 014,00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12 014,00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12 014,00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447606">
                <a:tc>
                  <a:txBody>
                    <a:bodyPr/>
                    <a:lstStyle/>
                    <a:p>
                      <a:pPr algn="l" fontAlgn="ctr"/>
                      <a:r>
                        <a:rPr lang="ru-RU" sz="900" b="0" i="0" u="none" strike="noStrike">
                          <a:solidFill>
                            <a:srgbClr val="000080"/>
                          </a:solidFill>
                          <a:latin typeface="Times New Roman" pitchFamily="18" charset="0"/>
                          <a:cs typeface="Times New Roman" pitchFamily="18" charset="0"/>
                        </a:rPr>
                        <a:t>1.2. Среднегодовая численность населения муниципального образования</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чел.</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12 102,50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12 102,50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12 102,50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12 102,50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12 102,50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447606">
                <a:tc>
                  <a:txBody>
                    <a:bodyPr/>
                    <a:lstStyle/>
                    <a:p>
                      <a:pPr algn="l" fontAlgn="ctr"/>
                      <a:r>
                        <a:rPr lang="ru-RU" sz="900" b="0" i="0" u="none" strike="noStrike">
                          <a:solidFill>
                            <a:srgbClr val="000080"/>
                          </a:solidFill>
                          <a:latin typeface="Times New Roman" pitchFamily="18" charset="0"/>
                          <a:cs typeface="Times New Roman" pitchFamily="18" charset="0"/>
                        </a:rPr>
                        <a:t>1.3. Численность детей в возрасте 3-7 лет (дошкольного возраста)</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чел.</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575,00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533,00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495,00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468,00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460,00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447606">
                <a:tc>
                  <a:txBody>
                    <a:bodyPr/>
                    <a:lstStyle/>
                    <a:p>
                      <a:pPr algn="l" fontAlgn="ctr"/>
                      <a:r>
                        <a:rPr lang="ru-RU" sz="900" b="0" i="0" u="none" strike="noStrike">
                          <a:solidFill>
                            <a:srgbClr val="000080"/>
                          </a:solidFill>
                          <a:latin typeface="Times New Roman" pitchFamily="18" charset="0"/>
                          <a:cs typeface="Times New Roman" pitchFamily="18" charset="0"/>
                        </a:rPr>
                        <a:t>1.4. Численность детей и подростков в возрасте 8-17 лет (школьного возраста)</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чел.</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1 363,00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1 332,00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1 356,00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1 372,00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1 363,00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447606">
                <a:tc>
                  <a:txBody>
                    <a:bodyPr/>
                    <a:lstStyle/>
                    <a:p>
                      <a:pPr algn="l" fontAlgn="ctr"/>
                      <a:r>
                        <a:rPr lang="ru-RU" sz="900" b="0" i="0" u="none" strike="noStrike">
                          <a:solidFill>
                            <a:srgbClr val="000080"/>
                          </a:solidFill>
                          <a:latin typeface="Times New Roman" pitchFamily="18" charset="0"/>
                          <a:cs typeface="Times New Roman" pitchFamily="18" charset="0"/>
                        </a:rPr>
                        <a:t>1.5. Численность населения в трудоспособном возрасте</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чел.</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6 069,00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6 069,00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6 069,00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6 069,00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6 069,00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447606">
                <a:tc>
                  <a:txBody>
                    <a:bodyPr/>
                    <a:lstStyle/>
                    <a:p>
                      <a:pPr algn="l" fontAlgn="ctr"/>
                      <a:r>
                        <a:rPr lang="ru-RU" sz="900" b="0" i="0" u="none" strike="noStrike">
                          <a:solidFill>
                            <a:srgbClr val="000080"/>
                          </a:solidFill>
                          <a:latin typeface="Times New Roman" pitchFamily="18" charset="0"/>
                          <a:cs typeface="Times New Roman" pitchFamily="18" charset="0"/>
                        </a:rPr>
                        <a:t>1.6. Численность населения старше трудоспособного возраста</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чел.</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3 718,00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3 718,00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3 718,00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3 718,00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3 718,00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69056">
                <a:tc>
                  <a:txBody>
                    <a:bodyPr/>
                    <a:lstStyle/>
                    <a:p>
                      <a:pPr algn="l" fontAlgn="ctr"/>
                      <a:r>
                        <a:rPr lang="ru-RU" sz="900" b="0" i="0" u="none" strike="noStrike">
                          <a:solidFill>
                            <a:srgbClr val="000080"/>
                          </a:solidFill>
                          <a:latin typeface="Times New Roman" pitchFamily="18" charset="0"/>
                          <a:cs typeface="Times New Roman" pitchFamily="18" charset="0"/>
                        </a:rPr>
                        <a:t>2. Естественное движение</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69056">
                <a:tc>
                  <a:txBody>
                    <a:bodyPr/>
                    <a:lstStyle/>
                    <a:p>
                      <a:pPr algn="l" fontAlgn="ctr"/>
                      <a:r>
                        <a:rPr lang="ru-RU" sz="900" b="0" i="0" u="none" strike="noStrike">
                          <a:solidFill>
                            <a:srgbClr val="000080"/>
                          </a:solidFill>
                          <a:latin typeface="Times New Roman" pitchFamily="18" charset="0"/>
                          <a:cs typeface="Times New Roman" pitchFamily="18" charset="0"/>
                        </a:rPr>
                        <a:t>2.1. Число родившихся</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чел.</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94,00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100,00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100,00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100,00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100,00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69056">
                <a:tc>
                  <a:txBody>
                    <a:bodyPr/>
                    <a:lstStyle/>
                    <a:p>
                      <a:pPr algn="l" fontAlgn="ctr"/>
                      <a:r>
                        <a:rPr lang="ru-RU" sz="900" b="0" i="0" u="none" strike="noStrike">
                          <a:solidFill>
                            <a:srgbClr val="000080"/>
                          </a:solidFill>
                          <a:latin typeface="Times New Roman" pitchFamily="18" charset="0"/>
                          <a:cs typeface="Times New Roman" pitchFamily="18" charset="0"/>
                        </a:rPr>
                        <a:t>2.2. Число умерших</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чел.</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238,00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230,00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230,00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230,00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230,00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71469" y="428604"/>
          <a:ext cx="8001059" cy="5868232"/>
        </p:xfrm>
        <a:graphic>
          <a:graphicData uri="http://schemas.openxmlformats.org/drawingml/2006/table">
            <a:tbl>
              <a:tblPr/>
              <a:tblGrid>
                <a:gridCol w="2345293"/>
                <a:gridCol w="793791"/>
                <a:gridCol w="667507"/>
                <a:gridCol w="667507"/>
                <a:gridCol w="667507"/>
                <a:gridCol w="667507"/>
                <a:gridCol w="667507"/>
                <a:gridCol w="1524440"/>
              </a:tblGrid>
              <a:tr h="240805">
                <a:tc>
                  <a:txBody>
                    <a:bodyPr/>
                    <a:lstStyle/>
                    <a:p>
                      <a:pPr algn="l" fontAlgn="ctr"/>
                      <a:r>
                        <a:rPr lang="en-US" sz="900" b="0" i="0" u="none" strike="noStrike" dirty="0">
                          <a:solidFill>
                            <a:srgbClr val="000080"/>
                          </a:solidFill>
                          <a:latin typeface="Times New Roman" pitchFamily="18" charset="0"/>
                          <a:cs typeface="Times New Roman" pitchFamily="18" charset="0"/>
                        </a:rPr>
                        <a:t>VII. </a:t>
                      </a:r>
                      <a:r>
                        <a:rPr lang="ru-RU" sz="900" b="0" i="0" u="none" strike="noStrike" dirty="0">
                          <a:solidFill>
                            <a:srgbClr val="000080"/>
                          </a:solidFill>
                          <a:latin typeface="Times New Roman" pitchFamily="18" charset="0"/>
                          <a:cs typeface="Times New Roman" pitchFamily="18" charset="0"/>
                        </a:rPr>
                        <a:t>Развитие социальной сферы</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8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406317">
                <a:tc>
                  <a:txBody>
                    <a:bodyPr/>
                    <a:lstStyle/>
                    <a:p>
                      <a:pPr algn="l" fontAlgn="ctr"/>
                      <a:r>
                        <a:rPr lang="ru-RU" sz="900" b="0" i="0" u="none" strike="noStrike" dirty="0">
                          <a:solidFill>
                            <a:srgbClr val="000080"/>
                          </a:solidFill>
                          <a:latin typeface="Times New Roman" pitchFamily="18" charset="0"/>
                          <a:cs typeface="Times New Roman" pitchFamily="18" charset="0"/>
                        </a:rPr>
                        <a:t>1. Количество учащихся общеобразовательных учреждений, обучающихся во вторую и третью смены</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чел.</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561138">
                <a:tc>
                  <a:txBody>
                    <a:bodyPr/>
                    <a:lstStyle/>
                    <a:p>
                      <a:pPr algn="l" fontAlgn="ctr"/>
                      <a:r>
                        <a:rPr lang="ru-RU" sz="900" b="0" i="0" u="none" strike="noStrike" dirty="0">
                          <a:solidFill>
                            <a:srgbClr val="000080"/>
                          </a:solidFill>
                          <a:latin typeface="Times New Roman" pitchFamily="18" charset="0"/>
                          <a:cs typeface="Times New Roman" pitchFamily="18" charset="0"/>
                        </a:rPr>
                        <a:t>2. Обеспеченность населения врачами, оказывающими медицинскую помощь в амбулаторных условиях</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ед. на 10 тыс. населения</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7,00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7,80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9,40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11,00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11,00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720939">
                <a:tc>
                  <a:txBody>
                    <a:bodyPr/>
                    <a:lstStyle/>
                    <a:p>
                      <a:pPr algn="l" fontAlgn="ctr"/>
                      <a:r>
                        <a:rPr lang="ru-RU" sz="900" b="0" i="0" u="none" strike="noStrike" dirty="0">
                          <a:solidFill>
                            <a:srgbClr val="000080"/>
                          </a:solidFill>
                          <a:latin typeface="Times New Roman" pitchFamily="18" charset="0"/>
                          <a:cs typeface="Times New Roman" pitchFamily="18" charset="0"/>
                        </a:rPr>
                        <a:t>3. Обеспеченность средними медицинскими работниками, работающими в государственных и муниципальных медицинских организациях медицинским персоналом</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ед. на 10 тыс. населения</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46,90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48,50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51,20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52,80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52,80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400603">
                <a:tc>
                  <a:txBody>
                    <a:bodyPr/>
                    <a:lstStyle/>
                    <a:p>
                      <a:pPr algn="l" fontAlgn="ctr"/>
                      <a:r>
                        <a:rPr lang="ru-RU" sz="900" b="0" i="0" u="none" strike="noStrike">
                          <a:solidFill>
                            <a:srgbClr val="000080"/>
                          </a:solidFill>
                          <a:latin typeface="Times New Roman" pitchFamily="18" charset="0"/>
                          <a:cs typeface="Times New Roman" pitchFamily="18" charset="0"/>
                        </a:rPr>
                        <a:t>4. Доля детей в возрасте от 5 до 18 лет, охваченных дополнительным образованием</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процент</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64,00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75,00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75,00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75,00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75,00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400603">
                <a:tc>
                  <a:txBody>
                    <a:bodyPr/>
                    <a:lstStyle/>
                    <a:p>
                      <a:pPr algn="l" fontAlgn="ctr"/>
                      <a:r>
                        <a:rPr lang="ru-RU" sz="900" b="0" i="0" u="none" strike="noStrike">
                          <a:solidFill>
                            <a:srgbClr val="000080"/>
                          </a:solidFill>
                          <a:latin typeface="Times New Roman" pitchFamily="18" charset="0"/>
                          <a:cs typeface="Times New Roman" pitchFamily="18" charset="0"/>
                        </a:rPr>
                        <a:t>5. Доступность дошкольного образования для детей в возрасте от полутора до трех лет</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процент</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100,00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100,00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100,00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100,00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100,00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40805">
                <a:tc>
                  <a:txBody>
                    <a:bodyPr/>
                    <a:lstStyle/>
                    <a:p>
                      <a:pPr algn="l" fontAlgn="ctr"/>
                      <a:r>
                        <a:rPr lang="en-US" sz="900" b="0" i="0" u="none" strike="noStrike">
                          <a:solidFill>
                            <a:srgbClr val="000080"/>
                          </a:solidFill>
                          <a:latin typeface="Times New Roman" pitchFamily="18" charset="0"/>
                          <a:cs typeface="Times New Roman" pitchFamily="18" charset="0"/>
                        </a:rPr>
                        <a:t>VIII. </a:t>
                      </a:r>
                      <a:r>
                        <a:rPr lang="ru-RU" sz="900" b="0" i="0" u="none" strike="noStrike">
                          <a:solidFill>
                            <a:srgbClr val="000080"/>
                          </a:solidFill>
                          <a:latin typeface="Times New Roman" pitchFamily="18" charset="0"/>
                          <a:cs typeface="Times New Roman" pitchFamily="18" charset="0"/>
                        </a:rPr>
                        <a:t>Трудовые ресурсы</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561138">
                <a:tc>
                  <a:txBody>
                    <a:bodyPr/>
                    <a:lstStyle/>
                    <a:p>
                      <a:pPr algn="l" fontAlgn="ctr"/>
                      <a:r>
                        <a:rPr lang="ru-RU" sz="900" b="0" i="0" u="none" strike="noStrike">
                          <a:solidFill>
                            <a:srgbClr val="000080"/>
                          </a:solidFill>
                          <a:latin typeface="Times New Roman" pitchFamily="18" charset="0"/>
                          <a:cs typeface="Times New Roman" pitchFamily="18" charset="0"/>
                        </a:rPr>
                        <a:t>1. Среднесписочная численность работников (без внешних совместителей) по полному кругу организаций</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чел.</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2 757,00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2 757,00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2 757,00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2 757,00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2 757,00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720939">
                <a:tc>
                  <a:txBody>
                    <a:bodyPr/>
                    <a:lstStyle/>
                    <a:p>
                      <a:pPr algn="l" fontAlgn="ctr"/>
                      <a:r>
                        <a:rPr lang="ru-RU" sz="900" b="0" i="0" u="none" strike="noStrike">
                          <a:solidFill>
                            <a:srgbClr val="000080"/>
                          </a:solidFill>
                          <a:latin typeface="Times New Roman" pitchFamily="18" charset="0"/>
                          <a:cs typeface="Times New Roman" pitchFamily="18" charset="0"/>
                        </a:rPr>
                        <a:t>2. Потребность организаций в подготовке специалистов и квалифицированных рабочих по уровням образования в рамках программ развития организаций и инвестиционных проектов</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чел.</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40805">
                <a:tc>
                  <a:txBody>
                    <a:bodyPr/>
                    <a:lstStyle/>
                    <a:p>
                      <a:pPr algn="l" fontAlgn="ctr"/>
                      <a:r>
                        <a:rPr lang="ru-RU" sz="900" b="0" i="0" u="none" strike="noStrike">
                          <a:solidFill>
                            <a:srgbClr val="000080"/>
                          </a:solidFill>
                          <a:latin typeface="Times New Roman" pitchFamily="18" charset="0"/>
                          <a:cs typeface="Times New Roman" pitchFamily="18" charset="0"/>
                        </a:rPr>
                        <a:t>2.1.среднее профессиональное образование</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чел.</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40805">
                <a:tc>
                  <a:txBody>
                    <a:bodyPr/>
                    <a:lstStyle/>
                    <a:p>
                      <a:pPr algn="l" fontAlgn="ctr"/>
                      <a:r>
                        <a:rPr lang="ru-RU" sz="900" b="0" i="0" u="none" strike="noStrike">
                          <a:solidFill>
                            <a:srgbClr val="000080"/>
                          </a:solidFill>
                          <a:latin typeface="Times New Roman" pitchFamily="18" charset="0"/>
                          <a:cs typeface="Times New Roman" pitchFamily="18" charset="0"/>
                        </a:rPr>
                        <a:t>2.1.1 в том числе технического профиля</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чел.</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40805">
                <a:tc>
                  <a:txBody>
                    <a:bodyPr/>
                    <a:lstStyle/>
                    <a:p>
                      <a:pPr algn="l" fontAlgn="ctr"/>
                      <a:r>
                        <a:rPr lang="ru-RU" sz="900" b="0" i="0" u="none" strike="noStrike">
                          <a:solidFill>
                            <a:srgbClr val="000080"/>
                          </a:solidFill>
                          <a:latin typeface="Times New Roman" pitchFamily="18" charset="0"/>
                          <a:cs typeface="Times New Roman" pitchFamily="18" charset="0"/>
                        </a:rPr>
                        <a:t>2.2. высшее образование</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чел.</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400603">
                <a:tc>
                  <a:txBody>
                    <a:bodyPr/>
                    <a:lstStyle/>
                    <a:p>
                      <a:pPr algn="l" fontAlgn="ctr"/>
                      <a:r>
                        <a:rPr lang="ru-RU" sz="900" b="0" i="0" u="none" strike="noStrike">
                          <a:solidFill>
                            <a:srgbClr val="000080"/>
                          </a:solidFill>
                          <a:latin typeface="Times New Roman" pitchFamily="18" charset="0"/>
                          <a:cs typeface="Times New Roman" pitchFamily="18" charset="0"/>
                        </a:rPr>
                        <a:t>2.2.1 в том числе инженерно-технического профиля</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чел.</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40805">
                <a:tc>
                  <a:txBody>
                    <a:bodyPr/>
                    <a:lstStyle/>
                    <a:p>
                      <a:pPr algn="l" fontAlgn="t"/>
                      <a:r>
                        <a:rPr lang="ru-RU" sz="900" b="0" i="0" u="none" strike="noStrike">
                          <a:solidFill>
                            <a:srgbClr val="000000"/>
                          </a:solidFill>
                          <a:latin typeface="Times New Roman" pitchFamily="18" charset="0"/>
                          <a:cs typeface="Times New Roman" pitchFamily="18" charset="0"/>
                        </a:rPr>
                        <a:t> </a:t>
                      </a:r>
                    </a:p>
                  </a:txBody>
                  <a:tcPr marL="5154" marR="5154" marT="5154" marB="0">
                    <a:lnL>
                      <a:noFill/>
                    </a:lnL>
                    <a:lnR>
                      <a:noFill/>
                    </a:lnR>
                    <a:lnT w="6350" cap="flat" cmpd="sng" algn="ctr">
                      <a:solidFill>
                        <a:srgbClr val="C0C0C0"/>
                      </a:solidFill>
                      <a:prstDash val="solid"/>
                      <a:round/>
                      <a:headEnd type="none" w="med" len="med"/>
                      <a:tailEnd type="none" w="med" len="med"/>
                    </a:lnT>
                    <a:lnB>
                      <a:noFill/>
                    </a:lnB>
                    <a:solidFill>
                      <a:schemeClr val="accent6">
                        <a:lumMod val="20000"/>
                        <a:lumOff val="80000"/>
                      </a:schemeClr>
                    </a:solidFill>
                  </a:tcPr>
                </a:tc>
                <a:tc>
                  <a:txBody>
                    <a:bodyPr/>
                    <a:lstStyle/>
                    <a:p>
                      <a:pPr algn="l" fontAlgn="t"/>
                      <a:r>
                        <a:rPr lang="ru-RU" sz="900" b="0" i="0" u="none" strike="noStrike" dirty="0">
                          <a:solidFill>
                            <a:srgbClr val="000000"/>
                          </a:solidFill>
                          <a:latin typeface="Times New Roman" pitchFamily="18" charset="0"/>
                          <a:cs typeface="Times New Roman" pitchFamily="18" charset="0"/>
                        </a:rPr>
                        <a:t> </a:t>
                      </a:r>
                    </a:p>
                  </a:txBody>
                  <a:tcPr marL="5154" marR="5154" marT="5154" marB="0">
                    <a:lnL>
                      <a:noFill/>
                    </a:lnL>
                    <a:lnR>
                      <a:noFill/>
                    </a:lnR>
                    <a:lnT w="6350" cap="flat" cmpd="sng" algn="ctr">
                      <a:solidFill>
                        <a:srgbClr val="C0C0C0"/>
                      </a:solidFill>
                      <a:prstDash val="solid"/>
                      <a:round/>
                      <a:headEnd type="none" w="med" len="med"/>
                      <a:tailEnd type="none" w="med" len="med"/>
                    </a:lnT>
                    <a:lnB>
                      <a:noFill/>
                    </a:lnB>
                    <a:solidFill>
                      <a:schemeClr val="accent6">
                        <a:lumMod val="20000"/>
                        <a:lumOff val="80000"/>
                      </a:schemeClr>
                    </a:solidFill>
                  </a:tcPr>
                </a:tc>
                <a:tc>
                  <a:txBody>
                    <a:bodyPr/>
                    <a:lstStyle/>
                    <a:p>
                      <a:pPr algn="l" fontAlgn="t"/>
                      <a:r>
                        <a:rPr lang="ru-RU" sz="900" b="0" i="0" u="none" strike="noStrike" dirty="0">
                          <a:solidFill>
                            <a:srgbClr val="000000"/>
                          </a:solidFill>
                          <a:latin typeface="Times New Roman" pitchFamily="18" charset="0"/>
                          <a:cs typeface="Times New Roman" pitchFamily="18" charset="0"/>
                        </a:rPr>
                        <a:t> </a:t>
                      </a:r>
                    </a:p>
                  </a:txBody>
                  <a:tcPr marL="5154" marR="5154" marT="5154" marB="0">
                    <a:lnL>
                      <a:noFill/>
                    </a:lnL>
                    <a:lnR>
                      <a:noFill/>
                    </a:lnR>
                    <a:lnT w="6350" cap="flat" cmpd="sng" algn="ctr">
                      <a:solidFill>
                        <a:srgbClr val="C0C0C0"/>
                      </a:solidFill>
                      <a:prstDash val="solid"/>
                      <a:round/>
                      <a:headEnd type="none" w="med" len="med"/>
                      <a:tailEnd type="none" w="med" len="med"/>
                    </a:lnT>
                    <a:lnB>
                      <a:noFill/>
                    </a:lnB>
                    <a:solidFill>
                      <a:schemeClr val="accent6">
                        <a:lumMod val="20000"/>
                        <a:lumOff val="80000"/>
                      </a:schemeClr>
                    </a:solidFill>
                  </a:tcPr>
                </a:tc>
                <a:tc>
                  <a:txBody>
                    <a:bodyPr/>
                    <a:lstStyle/>
                    <a:p>
                      <a:pPr algn="l" fontAlgn="t"/>
                      <a:r>
                        <a:rPr lang="ru-RU" sz="900" b="0" i="0" u="none" strike="noStrike" dirty="0">
                          <a:solidFill>
                            <a:srgbClr val="000000"/>
                          </a:solidFill>
                          <a:latin typeface="Times New Roman" pitchFamily="18" charset="0"/>
                          <a:cs typeface="Times New Roman" pitchFamily="18" charset="0"/>
                        </a:rPr>
                        <a:t> </a:t>
                      </a:r>
                    </a:p>
                  </a:txBody>
                  <a:tcPr marL="5154" marR="5154" marT="5154" marB="0">
                    <a:lnL>
                      <a:noFill/>
                    </a:lnL>
                    <a:lnR>
                      <a:noFill/>
                    </a:lnR>
                    <a:lnT w="6350" cap="flat" cmpd="sng" algn="ctr">
                      <a:solidFill>
                        <a:srgbClr val="C0C0C0"/>
                      </a:solidFill>
                      <a:prstDash val="solid"/>
                      <a:round/>
                      <a:headEnd type="none" w="med" len="med"/>
                      <a:tailEnd type="none" w="med" len="med"/>
                    </a:lnT>
                    <a:lnB>
                      <a:noFill/>
                    </a:lnB>
                    <a:solidFill>
                      <a:schemeClr val="accent6">
                        <a:lumMod val="20000"/>
                        <a:lumOff val="80000"/>
                      </a:schemeClr>
                    </a:solidFill>
                  </a:tcPr>
                </a:tc>
                <a:tc>
                  <a:txBody>
                    <a:bodyPr/>
                    <a:lstStyle/>
                    <a:p>
                      <a:pPr algn="l" fontAlgn="t"/>
                      <a:r>
                        <a:rPr lang="ru-RU" sz="900" b="0" i="0" u="none" strike="noStrike" dirty="0">
                          <a:solidFill>
                            <a:srgbClr val="000000"/>
                          </a:solidFill>
                          <a:latin typeface="Times New Roman" pitchFamily="18" charset="0"/>
                          <a:cs typeface="Times New Roman" pitchFamily="18" charset="0"/>
                        </a:rPr>
                        <a:t> </a:t>
                      </a:r>
                    </a:p>
                  </a:txBody>
                  <a:tcPr marL="5154" marR="5154" marT="5154" marB="0">
                    <a:lnL>
                      <a:noFill/>
                    </a:lnL>
                    <a:lnR>
                      <a:noFill/>
                    </a:lnR>
                    <a:lnT w="6350" cap="flat" cmpd="sng" algn="ctr">
                      <a:solidFill>
                        <a:srgbClr val="C0C0C0"/>
                      </a:solidFill>
                      <a:prstDash val="solid"/>
                      <a:round/>
                      <a:headEnd type="none" w="med" len="med"/>
                      <a:tailEnd type="none" w="med" len="med"/>
                    </a:lnT>
                    <a:lnB>
                      <a:noFill/>
                    </a:lnB>
                    <a:solidFill>
                      <a:schemeClr val="accent6">
                        <a:lumMod val="20000"/>
                        <a:lumOff val="80000"/>
                      </a:schemeClr>
                    </a:solidFill>
                  </a:tcPr>
                </a:tc>
                <a:tc>
                  <a:txBody>
                    <a:bodyPr/>
                    <a:lstStyle/>
                    <a:p>
                      <a:pPr algn="l" fontAlgn="t"/>
                      <a:r>
                        <a:rPr lang="ru-RU" sz="900" b="0" i="0" u="none" strike="noStrike" dirty="0">
                          <a:solidFill>
                            <a:srgbClr val="000000"/>
                          </a:solidFill>
                          <a:latin typeface="Times New Roman" pitchFamily="18" charset="0"/>
                          <a:cs typeface="Times New Roman" pitchFamily="18" charset="0"/>
                        </a:rPr>
                        <a:t> </a:t>
                      </a:r>
                    </a:p>
                  </a:txBody>
                  <a:tcPr marL="5154" marR="5154" marT="5154" marB="0">
                    <a:lnL>
                      <a:noFill/>
                    </a:lnL>
                    <a:lnR>
                      <a:noFill/>
                    </a:lnR>
                    <a:lnT w="6350" cap="flat" cmpd="sng" algn="ctr">
                      <a:solidFill>
                        <a:srgbClr val="C0C0C0"/>
                      </a:solidFill>
                      <a:prstDash val="solid"/>
                      <a:round/>
                      <a:headEnd type="none" w="med" len="med"/>
                      <a:tailEnd type="none" w="med" len="med"/>
                    </a:lnT>
                    <a:lnB>
                      <a:noFill/>
                    </a:lnB>
                    <a:solidFill>
                      <a:schemeClr val="accent6">
                        <a:lumMod val="20000"/>
                        <a:lumOff val="80000"/>
                      </a:schemeClr>
                    </a:solidFill>
                  </a:tcPr>
                </a:tc>
                <a:tc>
                  <a:txBody>
                    <a:bodyPr/>
                    <a:lstStyle/>
                    <a:p>
                      <a:pPr algn="l" fontAlgn="t"/>
                      <a:r>
                        <a:rPr lang="ru-RU" sz="900" b="0" i="0" u="none" strike="noStrike" dirty="0">
                          <a:solidFill>
                            <a:srgbClr val="000000"/>
                          </a:solidFill>
                          <a:latin typeface="Times New Roman" pitchFamily="18" charset="0"/>
                          <a:cs typeface="Times New Roman" pitchFamily="18" charset="0"/>
                        </a:rPr>
                        <a:t> </a:t>
                      </a:r>
                    </a:p>
                  </a:txBody>
                  <a:tcPr marL="5154" marR="5154" marT="5154" marB="0">
                    <a:lnL>
                      <a:noFill/>
                    </a:lnL>
                    <a:lnR>
                      <a:noFill/>
                    </a:lnR>
                    <a:lnT w="6350" cap="flat" cmpd="sng" algn="ctr">
                      <a:solidFill>
                        <a:srgbClr val="C0C0C0"/>
                      </a:solidFill>
                      <a:prstDash val="solid"/>
                      <a:round/>
                      <a:headEnd type="none" w="med" len="med"/>
                      <a:tailEnd type="none" w="med" len="med"/>
                    </a:lnT>
                    <a:lnB>
                      <a:noFill/>
                    </a:lnB>
                    <a:solidFill>
                      <a:schemeClr val="accent6">
                        <a:lumMod val="20000"/>
                        <a:lumOff val="80000"/>
                      </a:schemeClr>
                    </a:solidFill>
                  </a:tcPr>
                </a:tc>
                <a:tc>
                  <a:txBody>
                    <a:bodyPr/>
                    <a:lstStyle/>
                    <a:p>
                      <a:pPr algn="l" fontAlgn="t"/>
                      <a:r>
                        <a:rPr lang="ru-RU" sz="900" b="0" i="0" u="none" strike="noStrike" dirty="0">
                          <a:solidFill>
                            <a:srgbClr val="000000"/>
                          </a:solidFill>
                          <a:latin typeface="Times New Roman" pitchFamily="18" charset="0"/>
                          <a:cs typeface="Times New Roman" pitchFamily="18" charset="0"/>
                        </a:rPr>
                        <a:t> </a:t>
                      </a:r>
                    </a:p>
                  </a:txBody>
                  <a:tcPr marL="5154" marR="5154" marT="5154" marB="0">
                    <a:lnL>
                      <a:noFill/>
                    </a:lnL>
                    <a:lnR>
                      <a:noFill/>
                    </a:lnR>
                    <a:lnT w="6350" cap="flat" cmpd="sng" algn="ctr">
                      <a:solidFill>
                        <a:srgbClr val="C0C0C0"/>
                      </a:solidFill>
                      <a:prstDash val="solid"/>
                      <a:round/>
                      <a:headEnd type="none" w="med" len="med"/>
                      <a:tailEnd type="none" w="med" len="med"/>
                    </a:lnT>
                    <a:lnB>
                      <a:noFill/>
                    </a:lnB>
                    <a:solidFill>
                      <a:schemeClr val="accent6">
                        <a:lumMod val="20000"/>
                        <a:lumOff val="80000"/>
                      </a:schemeClr>
                    </a:solidFill>
                  </a:tcPr>
                </a:tc>
              </a:tr>
              <a:tr h="240805">
                <a:tc gridSpan="3">
                  <a:txBody>
                    <a:bodyPr/>
                    <a:lstStyle/>
                    <a:p>
                      <a:pPr algn="l" fontAlgn="t"/>
                      <a:r>
                        <a:rPr lang="ru-RU" sz="900" b="0" i="0" u="none" strike="noStrike" dirty="0">
                          <a:solidFill>
                            <a:srgbClr val="000000"/>
                          </a:solidFill>
                          <a:latin typeface="Times New Roman" pitchFamily="18" charset="0"/>
                          <a:cs typeface="Times New Roman" pitchFamily="18" charset="0"/>
                        </a:rPr>
                        <a:t>* Все стоимостные показатели рассчитываются в ценах текущих лет</a:t>
                      </a:r>
                    </a:p>
                  </a:txBody>
                  <a:tcPr marL="5154" marR="5154" marT="5154" marB="0">
                    <a:lnL>
                      <a:noFill/>
                    </a:lnL>
                    <a:lnR>
                      <a:noFill/>
                    </a:lnR>
                    <a:lnT>
                      <a:noFill/>
                    </a:lnT>
                    <a:lnB>
                      <a:noFill/>
                    </a:lnB>
                    <a:solidFill>
                      <a:schemeClr val="accent6">
                        <a:lumMod val="20000"/>
                        <a:lumOff val="80000"/>
                      </a:schemeClr>
                    </a:solidFill>
                  </a:tcPr>
                </a:tc>
                <a:tc hMerge="1">
                  <a:txBody>
                    <a:bodyPr/>
                    <a:lstStyle/>
                    <a:p>
                      <a:endParaRPr lang="ru-RU"/>
                    </a:p>
                  </a:txBody>
                  <a:tcPr/>
                </a:tc>
                <a:tc hMerge="1">
                  <a:txBody>
                    <a:bodyPr/>
                    <a:lstStyle/>
                    <a:p>
                      <a:pPr algn="l" fontAlgn="t"/>
                      <a:endParaRPr lang="ru-RU" sz="900" b="0" i="0" u="none" strike="noStrike" dirty="0">
                        <a:solidFill>
                          <a:srgbClr val="000000"/>
                        </a:solidFill>
                        <a:latin typeface="Times New Roman" pitchFamily="18" charset="0"/>
                        <a:cs typeface="Times New Roman" pitchFamily="18" charset="0"/>
                      </a:endParaRPr>
                    </a:p>
                  </a:txBody>
                  <a:tcPr marL="5154" marR="5154" marT="5154" marB="0">
                    <a:lnL>
                      <a:noFill/>
                    </a:lnL>
                    <a:lnR>
                      <a:noFill/>
                    </a:lnR>
                    <a:lnT>
                      <a:noFill/>
                    </a:lnT>
                    <a:lnB>
                      <a:noFill/>
                    </a:lnB>
                    <a:solidFill>
                      <a:schemeClr val="accent6">
                        <a:lumMod val="20000"/>
                        <a:lumOff val="80000"/>
                      </a:schemeClr>
                    </a:solidFill>
                  </a:tcPr>
                </a:tc>
                <a:tc>
                  <a:txBody>
                    <a:bodyPr/>
                    <a:lstStyle/>
                    <a:p>
                      <a:pPr algn="l" fontAlgn="t"/>
                      <a:endParaRPr lang="ru-RU" sz="900" b="0" i="0" u="none" strike="noStrike">
                        <a:solidFill>
                          <a:srgbClr val="000000"/>
                        </a:solidFill>
                        <a:latin typeface="Times New Roman" pitchFamily="18" charset="0"/>
                        <a:cs typeface="Times New Roman" pitchFamily="18" charset="0"/>
                      </a:endParaRPr>
                    </a:p>
                  </a:txBody>
                  <a:tcPr marL="5154" marR="5154" marT="5154" marB="0">
                    <a:lnL>
                      <a:noFill/>
                    </a:lnL>
                    <a:lnR>
                      <a:noFill/>
                    </a:lnR>
                    <a:lnT>
                      <a:noFill/>
                    </a:lnT>
                    <a:lnB>
                      <a:noFill/>
                    </a:lnB>
                    <a:solidFill>
                      <a:schemeClr val="accent6">
                        <a:lumMod val="20000"/>
                        <a:lumOff val="80000"/>
                      </a:schemeClr>
                    </a:solidFill>
                  </a:tcPr>
                </a:tc>
                <a:tc>
                  <a:txBody>
                    <a:bodyPr/>
                    <a:lstStyle/>
                    <a:p>
                      <a:pPr algn="l" fontAlgn="t"/>
                      <a:endParaRPr lang="ru-RU" sz="900" b="0" i="0" u="none" strike="noStrike">
                        <a:solidFill>
                          <a:srgbClr val="000000"/>
                        </a:solidFill>
                        <a:latin typeface="Times New Roman" pitchFamily="18" charset="0"/>
                        <a:cs typeface="Times New Roman" pitchFamily="18" charset="0"/>
                      </a:endParaRPr>
                    </a:p>
                  </a:txBody>
                  <a:tcPr marL="5154" marR="5154" marT="5154" marB="0">
                    <a:lnL>
                      <a:noFill/>
                    </a:lnL>
                    <a:lnR>
                      <a:noFill/>
                    </a:lnR>
                    <a:lnT>
                      <a:noFill/>
                    </a:lnT>
                    <a:lnB>
                      <a:noFill/>
                    </a:lnB>
                    <a:solidFill>
                      <a:schemeClr val="accent6">
                        <a:lumMod val="20000"/>
                        <a:lumOff val="80000"/>
                      </a:schemeClr>
                    </a:solidFill>
                  </a:tcPr>
                </a:tc>
                <a:tc>
                  <a:txBody>
                    <a:bodyPr/>
                    <a:lstStyle/>
                    <a:p>
                      <a:pPr algn="l" fontAlgn="t"/>
                      <a:endParaRPr lang="ru-RU" sz="900" b="0" i="0" u="none" strike="noStrike">
                        <a:solidFill>
                          <a:srgbClr val="000000"/>
                        </a:solidFill>
                        <a:latin typeface="Times New Roman" pitchFamily="18" charset="0"/>
                        <a:cs typeface="Times New Roman" pitchFamily="18" charset="0"/>
                      </a:endParaRPr>
                    </a:p>
                  </a:txBody>
                  <a:tcPr marL="5154" marR="5154" marT="5154" marB="0">
                    <a:lnL>
                      <a:noFill/>
                    </a:lnL>
                    <a:lnR>
                      <a:noFill/>
                    </a:lnR>
                    <a:lnT>
                      <a:noFill/>
                    </a:lnT>
                    <a:lnB>
                      <a:noFill/>
                    </a:lnB>
                    <a:solidFill>
                      <a:schemeClr val="accent6">
                        <a:lumMod val="20000"/>
                        <a:lumOff val="80000"/>
                      </a:schemeClr>
                    </a:solidFill>
                  </a:tcPr>
                </a:tc>
                <a:tc>
                  <a:txBody>
                    <a:bodyPr/>
                    <a:lstStyle/>
                    <a:p>
                      <a:pPr algn="l" fontAlgn="t"/>
                      <a:endParaRPr lang="ru-RU" sz="900" b="0" i="0" u="none" strike="noStrike">
                        <a:solidFill>
                          <a:srgbClr val="000000"/>
                        </a:solidFill>
                        <a:latin typeface="Times New Roman" pitchFamily="18" charset="0"/>
                        <a:cs typeface="Times New Roman" pitchFamily="18" charset="0"/>
                      </a:endParaRPr>
                    </a:p>
                  </a:txBody>
                  <a:tcPr marL="5154" marR="5154" marT="5154" marB="0">
                    <a:lnL>
                      <a:noFill/>
                    </a:lnL>
                    <a:lnR>
                      <a:noFill/>
                    </a:lnR>
                    <a:lnT>
                      <a:noFill/>
                    </a:lnT>
                    <a:lnB>
                      <a:noFill/>
                    </a:lnB>
                    <a:solidFill>
                      <a:schemeClr val="accent6">
                        <a:lumMod val="20000"/>
                        <a:lumOff val="80000"/>
                      </a:schemeClr>
                    </a:solidFill>
                  </a:tcPr>
                </a:tc>
                <a:tc>
                  <a:txBody>
                    <a:bodyPr/>
                    <a:lstStyle/>
                    <a:p>
                      <a:pPr algn="l" fontAlgn="t"/>
                      <a:endParaRPr lang="ru-RU" sz="900" b="0" i="0" u="none" strike="noStrike" dirty="0">
                        <a:solidFill>
                          <a:srgbClr val="000000"/>
                        </a:solidFill>
                        <a:latin typeface="Times New Roman" pitchFamily="18" charset="0"/>
                        <a:cs typeface="Times New Roman" pitchFamily="18" charset="0"/>
                      </a:endParaRPr>
                    </a:p>
                  </a:txBody>
                  <a:tcPr marL="5154" marR="5154" marT="5154" marB="0">
                    <a:lnL>
                      <a:noFill/>
                    </a:lnL>
                    <a:lnR>
                      <a:noFill/>
                    </a:lnR>
                    <a:lnT>
                      <a:noFill/>
                    </a:lnT>
                    <a:lnB>
                      <a:noFill/>
                    </a:lnB>
                    <a:solidFill>
                      <a:schemeClr val="accent6">
                        <a:lumMod val="20000"/>
                        <a:lumOff val="80000"/>
                      </a:schemeClr>
                    </a:solid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353" name="Rectangle 1"/>
          <p:cNvSpPr>
            <a:spLocks noChangeArrowheads="1"/>
          </p:cNvSpPr>
          <p:nvPr/>
        </p:nvSpPr>
        <p:spPr bwMode="auto">
          <a:xfrm>
            <a:off x="0" y="0"/>
            <a:ext cx="9144000"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ctr" defTabSz="914400"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ДОХОДЫ  БЮДЖЕТА –</a:t>
            </a:r>
            <a:endParaRPr kumimoji="0" lang="ru-RU" sz="9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342900" algn="ctr" defTabSz="914400" rtl="0" eaLnBrk="0" fontAlgn="base" latinLnBrk="0" hangingPunct="0">
              <a:lnSpc>
                <a:spcPct val="100000"/>
              </a:lnSpc>
              <a:spcBef>
                <a:spcPct val="0"/>
              </a:spcBef>
              <a:spcAft>
                <a:spcPct val="0"/>
              </a:spcAft>
              <a:buClrTx/>
              <a:buSzTx/>
              <a:buFontTx/>
              <a:buNone/>
              <a:tabLst/>
            </a:pPr>
            <a:r>
              <a:rPr kumimoji="0" lang="ru-RU" sz="22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поступающие в бюджет денежные средства,</a:t>
            </a:r>
            <a:endParaRPr kumimoji="0" lang="ru-RU" sz="9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342900" algn="ctr" defTabSz="914400" rtl="0" eaLnBrk="0" fontAlgn="base" latinLnBrk="0" hangingPunct="0">
              <a:lnSpc>
                <a:spcPct val="100000"/>
              </a:lnSpc>
              <a:spcBef>
                <a:spcPct val="0"/>
              </a:spcBef>
              <a:spcAft>
                <a:spcPct val="0"/>
              </a:spcAft>
              <a:buClrTx/>
              <a:buSzTx/>
              <a:buFontTx/>
              <a:buNone/>
              <a:tabLst/>
            </a:pPr>
            <a:r>
              <a:rPr kumimoji="0" lang="ru-RU" sz="22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за исключением источников финансирования дефицита бюджета</a:t>
            </a:r>
            <a:endParaRPr kumimoji="0" lang="ru-RU" sz="1800" b="0"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sp>
        <p:nvSpPr>
          <p:cNvPr id="100354" name="AutoShape 2"/>
          <p:cNvSpPr>
            <a:spLocks noChangeArrowheads="1"/>
          </p:cNvSpPr>
          <p:nvPr/>
        </p:nvSpPr>
        <p:spPr bwMode="auto">
          <a:xfrm rot="3039082">
            <a:off x="1179972" y="986460"/>
            <a:ext cx="463550" cy="1054100"/>
          </a:xfrm>
          <a:prstGeom prst="downArrow">
            <a:avLst>
              <a:gd name="adj1" fmla="val 50000"/>
              <a:gd name="adj2" fmla="val 56849"/>
            </a:avLst>
          </a:prstGeom>
          <a:solidFill>
            <a:schemeClr val="accent4">
              <a:lumMod val="60000"/>
              <a:lumOff val="40000"/>
            </a:schemeClr>
          </a:solidFill>
          <a:ln w="12700">
            <a:solidFill>
              <a:srgbClr val="C0504D"/>
            </a:solidFill>
            <a:miter lim="800000"/>
            <a:headEnd/>
            <a:tailEnd/>
          </a:ln>
          <a:effectLst>
            <a:outerShdw dist="28398" dir="3806097" algn="ctr" rotWithShape="0">
              <a:srgbClr val="622423"/>
            </a:outerShdw>
          </a:effectLst>
        </p:spPr>
        <p:txBody>
          <a:bodyPr vert="eaVert" wrap="square" lIns="91440" tIns="45720" rIns="91440" bIns="45720" numCol="1" anchor="t" anchorCtr="0" compatLnSpc="1">
            <a:prstTxWarp prst="textNoShape">
              <a:avLst/>
            </a:prstTxWarp>
          </a:bodyPr>
          <a:lstStyle/>
          <a:p>
            <a:endParaRPr lang="ru-RU" dirty="0">
              <a:solidFill>
                <a:schemeClr val="accent4">
                  <a:lumMod val="75000"/>
                </a:schemeClr>
              </a:solidFill>
            </a:endParaRPr>
          </a:p>
        </p:txBody>
      </p:sp>
      <p:sp>
        <p:nvSpPr>
          <p:cNvPr id="100355" name="AutoShape 3"/>
          <p:cNvSpPr>
            <a:spLocks noChangeArrowheads="1"/>
          </p:cNvSpPr>
          <p:nvPr/>
        </p:nvSpPr>
        <p:spPr bwMode="auto">
          <a:xfrm>
            <a:off x="4000496" y="1214422"/>
            <a:ext cx="482600" cy="744537"/>
          </a:xfrm>
          <a:prstGeom prst="downArrow">
            <a:avLst>
              <a:gd name="adj1" fmla="val 50000"/>
              <a:gd name="adj2" fmla="val 38569"/>
            </a:avLst>
          </a:prstGeom>
          <a:solidFill>
            <a:schemeClr val="accent4">
              <a:lumMod val="60000"/>
              <a:lumOff val="40000"/>
            </a:schemeClr>
          </a:solidFill>
          <a:ln w="12700">
            <a:solidFill>
              <a:srgbClr val="C0504D"/>
            </a:solidFill>
            <a:miter lim="800000"/>
            <a:headEnd/>
            <a:tailEnd/>
          </a:ln>
          <a:effectLst>
            <a:outerShdw dist="28398" dir="3806097" algn="ctr" rotWithShape="0">
              <a:srgbClr val="622423"/>
            </a:outerShdw>
          </a:effectLst>
        </p:spPr>
        <p:txBody>
          <a:bodyPr vert="eaVert" wrap="square" lIns="91440" tIns="45720" rIns="91440" bIns="45720" numCol="1" anchor="t" anchorCtr="0" compatLnSpc="1">
            <a:prstTxWarp prst="textNoShape">
              <a:avLst/>
            </a:prstTxWarp>
          </a:bodyPr>
          <a:lstStyle/>
          <a:p>
            <a:endParaRPr lang="ru-RU"/>
          </a:p>
        </p:txBody>
      </p:sp>
      <p:sp>
        <p:nvSpPr>
          <p:cNvPr id="100356" name="AutoShape 4"/>
          <p:cNvSpPr>
            <a:spLocks noChangeArrowheads="1"/>
          </p:cNvSpPr>
          <p:nvPr/>
        </p:nvSpPr>
        <p:spPr bwMode="auto">
          <a:xfrm rot="-2809237">
            <a:off x="7065865" y="1023106"/>
            <a:ext cx="485775" cy="976313"/>
          </a:xfrm>
          <a:prstGeom prst="downArrow">
            <a:avLst>
              <a:gd name="adj1" fmla="val 50000"/>
              <a:gd name="adj2" fmla="val 50245"/>
            </a:avLst>
          </a:prstGeom>
          <a:solidFill>
            <a:schemeClr val="accent4">
              <a:lumMod val="60000"/>
              <a:lumOff val="40000"/>
            </a:schemeClr>
          </a:solidFill>
          <a:ln w="12700">
            <a:solidFill>
              <a:srgbClr val="C0504D"/>
            </a:solidFill>
            <a:miter lim="800000"/>
            <a:headEnd/>
            <a:tailEnd/>
          </a:ln>
          <a:effectLst>
            <a:outerShdw dist="28398" dir="3806097" algn="ctr" rotWithShape="0">
              <a:srgbClr val="622423"/>
            </a:outerShdw>
          </a:effectLst>
        </p:spPr>
        <p:txBody>
          <a:bodyPr vert="eaVert" wrap="square" lIns="91440" tIns="45720" rIns="91440" bIns="45720" numCol="1" anchor="t" anchorCtr="0" compatLnSpc="1">
            <a:prstTxWarp prst="textNoShape">
              <a:avLst/>
            </a:prstTxWarp>
          </a:bodyPr>
          <a:lstStyle/>
          <a:p>
            <a:endParaRPr lang="ru-RU"/>
          </a:p>
        </p:txBody>
      </p:sp>
      <p:sp>
        <p:nvSpPr>
          <p:cNvPr id="100358" name="Rectangle 6"/>
          <p:cNvSpPr>
            <a:spLocks noChangeArrowheads="1"/>
          </p:cNvSpPr>
          <p:nvPr/>
        </p:nvSpPr>
        <p:spPr bwMode="auto">
          <a:xfrm>
            <a:off x="2786050" y="2071678"/>
            <a:ext cx="2928926"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sng"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Неналоговые доходы</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Доходы от аренды земли и имущества, находящиеся в государственной или муниципальной собственности</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Плата за негативное воздействие на окружающую среду</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Доходы от оказания платных услуг казенными учреждениями</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Доходы от продажи земли имущества, находящегося в государственной или муниципальной собственности</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Штрафы, санкции, возмещение ущерба</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иные неналоговые доходы</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sp>
        <p:nvSpPr>
          <p:cNvPr id="100359" name="Rectangle 7"/>
          <p:cNvSpPr>
            <a:spLocks noChangeArrowheads="1"/>
          </p:cNvSpPr>
          <p:nvPr/>
        </p:nvSpPr>
        <p:spPr bwMode="auto">
          <a:xfrm>
            <a:off x="6143636" y="2143116"/>
            <a:ext cx="3000364"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sng"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Безвозмездные поступления</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Дотации из других бюджетов</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Субсидии из других бюджетов</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Субвенции из других бюджетов</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Иные межбюджетные трансферты</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Прочие безвозмездные поступления</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sp>
        <p:nvSpPr>
          <p:cNvPr id="100360" name="Rectangle 8"/>
          <p:cNvSpPr>
            <a:spLocks noChangeArrowheads="1"/>
          </p:cNvSpPr>
          <p:nvPr/>
        </p:nvSpPr>
        <p:spPr bwMode="auto">
          <a:xfrm>
            <a:off x="214282" y="2143116"/>
            <a:ext cx="2357454"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sng"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Налоговые доходы</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Налог на доходы физических лиц</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Акцизы</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Налоги на совокупный доход</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Налог на имущество физических лиц</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Земельный налог</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Задолженность и перерасчеты по отмененным налогам, сборам и иным обязательным платежам</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Государственная пошлина</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29" name="Rectangle 1"/>
          <p:cNvSpPr>
            <a:spLocks noChangeArrowheads="1"/>
          </p:cNvSpPr>
          <p:nvPr/>
        </p:nvSpPr>
        <p:spPr bwMode="auto">
          <a:xfrm>
            <a:off x="0" y="0"/>
            <a:ext cx="9144000" cy="9848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sng"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Структура доходов бюджета городского округа Верхний Тагил </a:t>
            </a:r>
          </a:p>
          <a:p>
            <a:pPr marL="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sng"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на 2022 год</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9331"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5" name="Object 2"/>
          <p:cNvGraphicFramePr>
            <a:graphicFrameLocks noChangeAspect="1"/>
          </p:cNvGraphicFramePr>
          <p:nvPr/>
        </p:nvGraphicFramePr>
        <p:xfrm>
          <a:off x="142844" y="785794"/>
          <a:ext cx="8882743" cy="485778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428596" y="214290"/>
            <a:ext cx="7786742" cy="400110"/>
          </a:xfrm>
          <a:prstGeom prst="rect">
            <a:avLst/>
          </a:prstGeom>
        </p:spPr>
        <p:txBody>
          <a:bodyPr wrap="square">
            <a:spAutoFit/>
          </a:bodyPr>
          <a:lstStyle/>
          <a:p>
            <a:pPr algn="ctr"/>
            <a:r>
              <a:rPr lang="ru-RU" sz="2000" b="1" u="sng" dirty="0">
                <a:solidFill>
                  <a:schemeClr val="accent4">
                    <a:lumMod val="75000"/>
                  </a:schemeClr>
                </a:solidFill>
                <a:latin typeface="Times New Roman" pitchFamily="18" charset="0"/>
                <a:cs typeface="Times New Roman" pitchFamily="18" charset="0"/>
              </a:rPr>
              <a:t>Основные параметры бюджета городского округа Верхний Тагил</a:t>
            </a:r>
            <a:endParaRPr lang="ru-RU" sz="2000" dirty="0">
              <a:solidFill>
                <a:schemeClr val="accent4">
                  <a:lumMod val="75000"/>
                </a:schemeClr>
              </a:solidFill>
              <a:latin typeface="Times New Roman" pitchFamily="18" charset="0"/>
              <a:cs typeface="Times New Roman" pitchFamily="18" charset="0"/>
            </a:endParaRPr>
          </a:p>
        </p:txBody>
      </p:sp>
      <p:sp>
        <p:nvSpPr>
          <p:cNvPr id="98306" name="Rectangle 2"/>
          <p:cNvSpPr>
            <a:spLocks noChangeArrowheads="1"/>
          </p:cNvSpPr>
          <p:nvPr/>
        </p:nvSpPr>
        <p:spPr bwMode="auto">
          <a:xfrm>
            <a:off x="714348" y="785794"/>
            <a:ext cx="742952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sng" strike="noStrike" cap="none" normalizeH="0" baseline="0" dirty="0" smtClean="0">
                <a:ln>
                  <a:noFill/>
                </a:ln>
                <a:solidFill>
                  <a:srgbClr val="215868"/>
                </a:solidFill>
                <a:effectLst/>
                <a:latin typeface="Times New Roman" pitchFamily="18" charset="0"/>
                <a:ea typeface="Times New Roman" pitchFamily="18" charset="0"/>
                <a:cs typeface="Times New Roman" pitchFamily="18" charset="0"/>
              </a:rPr>
              <a:t>Динамика доходов и расходов бюджета за 2020-2022 годы, тыс. рублей</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Object 1"/>
          <p:cNvGraphicFramePr>
            <a:graphicFrameLocks noChangeAspect="1"/>
          </p:cNvGraphicFramePr>
          <p:nvPr/>
        </p:nvGraphicFramePr>
        <p:xfrm>
          <a:off x="571472" y="1500174"/>
          <a:ext cx="8215370" cy="464347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0" y="285728"/>
            <a:ext cx="9001156" cy="53399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outerShdw blurRad="38100" dist="38100" dir="2700000" algn="tl">
                    <a:srgbClr val="C0C0C0"/>
                  </a:outerShdw>
                </a:effectLst>
                <a:latin typeface="Cambria" pitchFamily="18" charset="0"/>
                <a:ea typeface="Arial Unicode MS" pitchFamily="34" charset="-128"/>
                <a:cs typeface="Calibri"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ru-RU" b="1" dirty="0">
              <a:effectLst>
                <a:outerShdw blurRad="38100" dist="38100" dir="2700000" algn="tl">
                  <a:srgbClr val="C0C0C0"/>
                </a:outerShdw>
              </a:effectLst>
              <a:latin typeface="Cambria" pitchFamily="18" charset="0"/>
              <a:ea typeface="Arial Unicode MS" pitchFamily="34" charset="-128"/>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outerShdw blurRad="38100" dist="38100" dir="2700000" algn="tl">
                    <a:srgbClr val="C0C0C0"/>
                  </a:outerShdw>
                </a:effectLst>
                <a:latin typeface="Cambria" pitchFamily="18" charset="0"/>
                <a:ea typeface="Arial Unicode MS" pitchFamily="34" charset="-128"/>
                <a:cs typeface="Calibri"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ru-RU" b="1" dirty="0">
              <a:effectLst>
                <a:outerShdw blurRad="38100" dist="38100" dir="2700000" algn="tl">
                  <a:srgbClr val="C0C0C0"/>
                </a:outerShdw>
              </a:effectLst>
              <a:latin typeface="Cambria" pitchFamily="18" charset="0"/>
              <a:ea typeface="Arial Unicode MS" pitchFamily="34" charset="-128"/>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outerShdw blurRad="38100" dist="38100" dir="2700000" algn="tl">
                    <a:srgbClr val="C0C0C0"/>
                  </a:outerShdw>
                </a:effectLst>
                <a:latin typeface="Cambria" pitchFamily="18" charset="0"/>
                <a:ea typeface="Arial Unicode MS" pitchFamily="34" charset="-128"/>
                <a:cs typeface="Calibri" pitchFamily="34" charset="0"/>
              </a:rPr>
              <a:t>                                                         </a:t>
            </a:r>
            <a:r>
              <a:rPr kumimoji="0" lang="ru-RU" sz="18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Уважаемые  жители городского округа Верхний Тагил !</a:t>
            </a:r>
          </a:p>
          <a:p>
            <a:pPr marL="0" marR="0" lvl="0" indent="0" algn="l" defTabSz="914400" rtl="0" eaLnBrk="1" fontAlgn="base" latinLnBrk="0" hangingPunct="1">
              <a:lnSpc>
                <a:spcPct val="100000"/>
              </a:lnSpc>
              <a:spcBef>
                <a:spcPct val="0"/>
              </a:spcBef>
              <a:spcAft>
                <a:spcPct val="0"/>
              </a:spcAft>
              <a:buClrTx/>
              <a:buSzTx/>
              <a:buFontTx/>
              <a:buNone/>
              <a:tabLst/>
            </a:pPr>
            <a:endParaRPr lang="ru-RU" b="1" dirty="0">
              <a:effectLst>
                <a:outerShdw blurRad="38100" dist="38100" dir="2700000" algn="tl">
                  <a:srgbClr val="C0C0C0"/>
                </a:outerShdw>
              </a:effectLst>
              <a:latin typeface="Times New Roman" pitchFamily="18"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9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     Представляем Вам  информационную брошюру </a:t>
            </a: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Cambria"/>
                <a:ea typeface="Arial Unicode MS" pitchFamily="34" charset="-128"/>
                <a:cs typeface="Times New Roman" pitchFamily="18" charset="0"/>
              </a:rPr>
              <a:t>«</a:t>
            </a: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Бюджет для граждан</a:t>
            </a: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Cambria"/>
                <a:ea typeface="Arial Unicode MS" pitchFamily="34" charset="-128"/>
                <a:cs typeface="Times New Roman" pitchFamily="18" charset="0"/>
              </a:rPr>
              <a:t>»</a:t>
            </a: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 составленную на основе решения Думы городского округа Верхний Тагил  от 16.12.2021 года № 4/2 </a:t>
            </a: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Cambria"/>
                <a:ea typeface="Arial Unicode MS" pitchFamily="34" charset="-128"/>
                <a:cs typeface="Times New Roman" pitchFamily="18" charset="0"/>
              </a:rPr>
              <a:t>«</a:t>
            </a: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О бюджете городского округа Верхний Тагил на 2022 год и плановый период 2023 и 2024 годов</a:t>
            </a: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Cambria"/>
                <a:ea typeface="Arial Unicode MS" pitchFamily="34" charset="-128"/>
                <a:cs typeface="Times New Roman" pitchFamily="18" charset="0"/>
              </a:rPr>
              <a:t>»</a:t>
            </a: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 Настоящая информация в доступной форме знакомит  граждан с основными целями, задачами и приоритетными направлениями бюджетной политики городского округа, с основными параметрами бюджета городского округа Верхний Тагил. Сделать бюджет открытым и прозрачным </a:t>
            </a: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Cambria"/>
                <a:ea typeface="Arial Unicode MS" pitchFamily="34" charset="-128"/>
                <a:cs typeface="Times New Roman" pitchFamily="18" charset="0"/>
              </a:rPr>
              <a:t>–</a:t>
            </a: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 одна из основных задач бюджетной политики городского округа Верхний Тагил.</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      В непростых экономических условиях в решении о бюджете сохранены все социальные гарантии для жителей нашего города и обеспечены финансированием все обязательства городского округа.</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      Надеемся, что информирование граждан о результатах проводимой бюджетной политики позволит заинтересовать жителей города  в обсуждении целей и результатов использования бюджетных средств, предоставит возможность непосредственного участия жителей города в процессе формирования бюджета. Мы постарались просто и понятно изложить основные показатели местного бюджета.</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     Администрация городского округа Верхний Тагил готова рассмотреть Ваши замечания и предложения по формированию бюджета.</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lang="ru-RU" sz="1400" dirty="0" smtClean="0">
                <a:effectLst>
                  <a:outerShdw blurRad="38100" dist="38100" dir="2700000" algn="tl">
                    <a:srgbClr val="C0C0C0"/>
                  </a:outerShdw>
                </a:effectLst>
                <a:latin typeface="Times New Roman" pitchFamily="18" charset="0"/>
                <a:ea typeface="Arial Unicode MS" pitchFamily="34" charset="-128"/>
                <a:cs typeface="Times New Roman" pitchFamily="18" charset="0"/>
              </a:rPr>
              <a:t>                                                                          </a:t>
            </a: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С уважением,   Глава городского округа Верхний Тагил  </a:t>
            </a:r>
            <a:r>
              <a:rPr lang="ru-RU" sz="1400" dirty="0" smtClean="0">
                <a:effectLst>
                  <a:outerShdw blurRad="38100" dist="38100" dir="2700000" algn="tl">
                    <a:srgbClr val="C0C0C0"/>
                  </a:outerShdw>
                </a:effectLst>
                <a:latin typeface="Times New Roman" pitchFamily="18" charset="0"/>
                <a:ea typeface="Arial Unicode MS" pitchFamily="34" charset="-128"/>
                <a:cs typeface="Times New Roman" pitchFamily="18" charset="0"/>
              </a:rPr>
              <a:t>В.Г. Кириченко</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Рисунок 4" descr="C:\Users\User\Desktop\nkc37zcva9wgo8s40oc.jpg"/>
          <p:cNvPicPr/>
          <p:nvPr/>
        </p:nvPicPr>
        <p:blipFill>
          <a:blip r:embed="rId2" cstate="print"/>
          <a:srcRect/>
          <a:stretch>
            <a:fillRect/>
          </a:stretch>
        </p:blipFill>
        <p:spPr bwMode="auto">
          <a:xfrm>
            <a:off x="285720" y="428604"/>
            <a:ext cx="2498067" cy="1495425"/>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1" name="Rectangle 1"/>
          <p:cNvSpPr>
            <a:spLocks noChangeArrowheads="1"/>
          </p:cNvSpPr>
          <p:nvPr/>
        </p:nvSpPr>
        <p:spPr bwMode="auto">
          <a:xfrm>
            <a:off x="0" y="0"/>
            <a:ext cx="9144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sng"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Основные характеристики бюджета</a:t>
            </a:r>
            <a:endParaRPr kumimoji="0" lang="ru-RU" sz="1800" b="0"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sp>
        <p:nvSpPr>
          <p:cNvPr id="97282" name="AutoShape 2"/>
          <p:cNvSpPr>
            <a:spLocks noChangeArrowheads="1"/>
          </p:cNvSpPr>
          <p:nvPr/>
        </p:nvSpPr>
        <p:spPr bwMode="auto">
          <a:xfrm>
            <a:off x="1785918" y="571480"/>
            <a:ext cx="5818188" cy="452437"/>
          </a:xfrm>
          <a:prstGeom prst="flowChartAlternateProcess">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Arial" pitchFamily="34" charset="0"/>
              </a:rPr>
              <a:t>Доходы – Расходы = Дефицит (Профицит)</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7283" name="AutoShape 3"/>
          <p:cNvSpPr>
            <a:spLocks noChangeArrowheads="1"/>
          </p:cNvSpPr>
          <p:nvPr/>
        </p:nvSpPr>
        <p:spPr bwMode="auto">
          <a:xfrm>
            <a:off x="714348" y="1142984"/>
            <a:ext cx="914400" cy="287338"/>
          </a:xfrm>
          <a:prstGeom prst="flowChartAlternateProcess">
            <a:avLst/>
          </a:prstGeom>
          <a:gradFill rotWithShape="0">
            <a:gsLst>
              <a:gs pos="0">
                <a:srgbClr val="FFFFFF"/>
              </a:gs>
              <a:gs pos="100000">
                <a:srgbClr val="FBD4B4"/>
              </a:gs>
            </a:gsLst>
            <a:lin ang="54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Arial" pitchFamily="34" charset="0"/>
              </a:rPr>
              <a:t>Доходы</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7284" name="AutoShape 4"/>
          <p:cNvSpPr>
            <a:spLocks noChangeArrowheads="1"/>
          </p:cNvSpPr>
          <p:nvPr/>
        </p:nvSpPr>
        <p:spPr bwMode="auto">
          <a:xfrm rot="756126">
            <a:off x="447021" y="1810989"/>
            <a:ext cx="914400" cy="269875"/>
          </a:xfrm>
          <a:prstGeom prst="flowChartAlternateProcess">
            <a:avLst/>
          </a:prstGeom>
          <a:gradFill rotWithShape="0">
            <a:gsLst>
              <a:gs pos="0">
                <a:srgbClr val="FFFFFF"/>
              </a:gs>
              <a:gs pos="100000">
                <a:srgbClr val="FBD4B4"/>
              </a:gs>
            </a:gsLst>
            <a:lin ang="54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97285" name="AutoShape 5"/>
          <p:cNvSpPr>
            <a:spLocks noChangeArrowheads="1"/>
          </p:cNvSpPr>
          <p:nvPr/>
        </p:nvSpPr>
        <p:spPr bwMode="auto">
          <a:xfrm>
            <a:off x="2285984" y="1214422"/>
            <a:ext cx="914400" cy="280988"/>
          </a:xfrm>
          <a:prstGeom prst="flowChartAlternateProcess">
            <a:avLst/>
          </a:prstGeom>
          <a:gradFill rotWithShape="0">
            <a:gsLst>
              <a:gs pos="0">
                <a:srgbClr val="D99594"/>
              </a:gs>
              <a:gs pos="50000">
                <a:srgbClr val="F2DBDB"/>
              </a:gs>
              <a:gs pos="100000">
                <a:srgbClr val="D99594"/>
              </a:gs>
            </a:gsLst>
            <a:lin ang="18900000" scaled="1"/>
          </a:gradFill>
          <a:ln w="12700">
            <a:solidFill>
              <a:srgbClr val="D99594"/>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smtClean="0">
                <a:ln>
                  <a:noFill/>
                </a:ln>
                <a:solidFill>
                  <a:schemeClr val="tx1"/>
                </a:solidFill>
                <a:effectLst/>
                <a:latin typeface="Times New Roman" pitchFamily="18" charset="0"/>
                <a:cs typeface="Arial" pitchFamily="34" charset="0"/>
              </a:rPr>
              <a:t>Расходы</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97286" name="AutoShape 6"/>
          <p:cNvSpPr>
            <a:spLocks noChangeArrowheads="1"/>
          </p:cNvSpPr>
          <p:nvPr/>
        </p:nvSpPr>
        <p:spPr bwMode="auto">
          <a:xfrm rot="756126">
            <a:off x="2160863" y="2031363"/>
            <a:ext cx="969962" cy="269875"/>
          </a:xfrm>
          <a:prstGeom prst="flowChartAlternateProcess">
            <a:avLst/>
          </a:prstGeom>
          <a:gradFill rotWithShape="0">
            <a:gsLst>
              <a:gs pos="0">
                <a:srgbClr val="D99594"/>
              </a:gs>
              <a:gs pos="50000">
                <a:srgbClr val="F2DBDB"/>
              </a:gs>
              <a:gs pos="100000">
                <a:srgbClr val="D99594"/>
              </a:gs>
            </a:gsLst>
            <a:lin ang="18900000" scaled="1"/>
          </a:gradFill>
          <a:ln w="12700">
            <a:solidFill>
              <a:srgbClr val="D99594"/>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97287" name="Rectangle 7"/>
          <p:cNvSpPr>
            <a:spLocks noChangeArrowheads="1"/>
          </p:cNvSpPr>
          <p:nvPr/>
        </p:nvSpPr>
        <p:spPr bwMode="auto">
          <a:xfrm rot="775767">
            <a:off x="129314" y="2334710"/>
            <a:ext cx="3014662" cy="220663"/>
          </a:xfrm>
          <a:prstGeom prst="rect">
            <a:avLst/>
          </a:prstGeom>
          <a:gradFill rotWithShape="0">
            <a:gsLst>
              <a:gs pos="0">
                <a:srgbClr val="FABF8F"/>
              </a:gs>
              <a:gs pos="50000">
                <a:srgbClr val="F79646"/>
              </a:gs>
              <a:gs pos="100000">
                <a:srgbClr val="FABF8F"/>
              </a:gs>
            </a:gsLst>
            <a:lin ang="5400000" scaled="1"/>
          </a:gradFill>
          <a:ln w="12700">
            <a:solidFill>
              <a:srgbClr val="F79646"/>
            </a:solidFill>
            <a:miter lim="800000"/>
            <a:headEnd/>
            <a:tailEnd/>
          </a:ln>
          <a:effectLst>
            <a:outerShdw dist="28398" dir="3806097" algn="ctr" rotWithShape="0">
              <a:srgbClr val="974706"/>
            </a:outerShdw>
          </a:effectLst>
        </p:spPr>
        <p:txBody>
          <a:bodyPr vert="horz" wrap="square" lIns="91440" tIns="45720" rIns="91440" bIns="45720" numCol="1" anchor="t" anchorCtr="0" compatLnSpc="1">
            <a:prstTxWarp prst="textNoShape">
              <a:avLst/>
            </a:prstTxWarp>
          </a:bodyPr>
          <a:lstStyle/>
          <a:p>
            <a:endParaRPr lang="ru-RU"/>
          </a:p>
        </p:txBody>
      </p:sp>
      <p:sp>
        <p:nvSpPr>
          <p:cNvPr id="9" name="AutoShape 6"/>
          <p:cNvSpPr>
            <a:spLocks noChangeArrowheads="1"/>
          </p:cNvSpPr>
          <p:nvPr/>
        </p:nvSpPr>
        <p:spPr bwMode="auto">
          <a:xfrm rot="756126">
            <a:off x="2017988" y="2245678"/>
            <a:ext cx="969962" cy="269875"/>
          </a:xfrm>
          <a:prstGeom prst="flowChartAlternateProcess">
            <a:avLst/>
          </a:prstGeom>
          <a:gradFill rotWithShape="0">
            <a:gsLst>
              <a:gs pos="0">
                <a:srgbClr val="D99594"/>
              </a:gs>
              <a:gs pos="50000">
                <a:srgbClr val="F2DBDB"/>
              </a:gs>
              <a:gs pos="100000">
                <a:srgbClr val="D99594"/>
              </a:gs>
            </a:gsLst>
            <a:lin ang="18900000" scaled="1"/>
          </a:gradFill>
          <a:ln w="12700">
            <a:solidFill>
              <a:srgbClr val="D99594"/>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97288" name="AutoShape 8"/>
          <p:cNvSpPr>
            <a:spLocks noChangeArrowheads="1"/>
          </p:cNvSpPr>
          <p:nvPr/>
        </p:nvSpPr>
        <p:spPr bwMode="auto">
          <a:xfrm>
            <a:off x="1357290" y="2571744"/>
            <a:ext cx="361950" cy="331787"/>
          </a:xfrm>
          <a:prstGeom prst="triangle">
            <a:avLst>
              <a:gd name="adj" fmla="val 50000"/>
            </a:avLst>
          </a:prstGeom>
          <a:gradFill rotWithShape="0">
            <a:gsLst>
              <a:gs pos="0">
                <a:srgbClr val="F79646"/>
              </a:gs>
              <a:gs pos="100000">
                <a:srgbClr val="DF6A09"/>
              </a:gs>
            </a:gsLst>
            <a:path path="shape">
              <a:fillToRect l="50000" t="50000" r="50000" b="50000"/>
            </a:path>
          </a:gradFill>
          <a:ln w="0">
            <a:noFill/>
            <a:miter lim="800000"/>
            <a:headEnd/>
            <a:tailEnd/>
          </a:ln>
          <a:effectLst>
            <a:outerShdw dist="28398" dir="3806097" algn="ctr" rotWithShape="0">
              <a:srgbClr val="974706"/>
            </a:outerShdw>
          </a:effectLst>
        </p:spPr>
        <p:txBody>
          <a:bodyPr vert="horz" wrap="square" lIns="91440" tIns="45720" rIns="91440" bIns="45720" numCol="1" anchor="t" anchorCtr="0" compatLnSpc="1">
            <a:prstTxWarp prst="textNoShape">
              <a:avLst/>
            </a:prstTxWarp>
          </a:bodyPr>
          <a:lstStyle/>
          <a:p>
            <a:endParaRPr lang="ru-RU"/>
          </a:p>
        </p:txBody>
      </p:sp>
      <p:sp>
        <p:nvSpPr>
          <p:cNvPr id="11" name="AutoShape 3"/>
          <p:cNvSpPr>
            <a:spLocks noChangeArrowheads="1"/>
          </p:cNvSpPr>
          <p:nvPr/>
        </p:nvSpPr>
        <p:spPr bwMode="auto">
          <a:xfrm>
            <a:off x="5214942" y="1285860"/>
            <a:ext cx="914400" cy="287338"/>
          </a:xfrm>
          <a:prstGeom prst="flowChartAlternateProcess">
            <a:avLst/>
          </a:prstGeom>
          <a:gradFill rotWithShape="0">
            <a:gsLst>
              <a:gs pos="0">
                <a:srgbClr val="FFFFFF"/>
              </a:gs>
              <a:gs pos="100000">
                <a:srgbClr val="FBD4B4"/>
              </a:gs>
            </a:gsLst>
            <a:lin ang="54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Arial" pitchFamily="34" charset="0"/>
              </a:rPr>
              <a:t>Доходы</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AutoShape 5"/>
          <p:cNvSpPr>
            <a:spLocks noChangeArrowheads="1"/>
          </p:cNvSpPr>
          <p:nvPr/>
        </p:nvSpPr>
        <p:spPr bwMode="auto">
          <a:xfrm>
            <a:off x="7000892" y="1285860"/>
            <a:ext cx="914400" cy="280988"/>
          </a:xfrm>
          <a:prstGeom prst="flowChartAlternateProcess">
            <a:avLst/>
          </a:prstGeom>
          <a:gradFill rotWithShape="0">
            <a:gsLst>
              <a:gs pos="0">
                <a:srgbClr val="D99594"/>
              </a:gs>
              <a:gs pos="50000">
                <a:srgbClr val="F2DBDB"/>
              </a:gs>
              <a:gs pos="100000">
                <a:srgbClr val="D99594"/>
              </a:gs>
            </a:gsLst>
            <a:lin ang="18900000" scaled="1"/>
          </a:gradFill>
          <a:ln w="12700">
            <a:solidFill>
              <a:srgbClr val="D99594"/>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smtClean="0">
                <a:ln>
                  <a:noFill/>
                </a:ln>
                <a:solidFill>
                  <a:schemeClr val="tx1"/>
                </a:solidFill>
                <a:effectLst/>
                <a:latin typeface="Times New Roman" pitchFamily="18" charset="0"/>
                <a:cs typeface="Arial" pitchFamily="34" charset="0"/>
              </a:rPr>
              <a:t>Расходы</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97289" name="AutoShape 9"/>
          <p:cNvSpPr>
            <a:spLocks noChangeArrowheads="1"/>
          </p:cNvSpPr>
          <p:nvPr/>
        </p:nvSpPr>
        <p:spPr bwMode="auto">
          <a:xfrm rot="-606521">
            <a:off x="5304220" y="1935405"/>
            <a:ext cx="914400" cy="284163"/>
          </a:xfrm>
          <a:prstGeom prst="flowChartAlternateProcess">
            <a:avLst/>
          </a:prstGeom>
          <a:gradFill rotWithShape="0">
            <a:gsLst>
              <a:gs pos="0">
                <a:srgbClr val="FFFFFF"/>
              </a:gs>
              <a:gs pos="100000">
                <a:srgbClr val="FBD4B4"/>
              </a:gs>
            </a:gsLst>
            <a:lin ang="54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AutoShape 9"/>
          <p:cNvSpPr>
            <a:spLocks noChangeArrowheads="1"/>
          </p:cNvSpPr>
          <p:nvPr/>
        </p:nvSpPr>
        <p:spPr bwMode="auto">
          <a:xfrm rot="-606521">
            <a:off x="5375658" y="2221156"/>
            <a:ext cx="914400" cy="284163"/>
          </a:xfrm>
          <a:prstGeom prst="flowChartAlternateProcess">
            <a:avLst/>
          </a:prstGeom>
          <a:gradFill rotWithShape="0">
            <a:gsLst>
              <a:gs pos="0">
                <a:srgbClr val="FFFFFF"/>
              </a:gs>
              <a:gs pos="100000">
                <a:srgbClr val="FBD4B4"/>
              </a:gs>
            </a:gsLst>
            <a:lin ang="54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97290" name="AutoShape 10"/>
          <p:cNvSpPr>
            <a:spLocks noChangeArrowheads="1"/>
          </p:cNvSpPr>
          <p:nvPr/>
        </p:nvSpPr>
        <p:spPr bwMode="auto">
          <a:xfrm rot="-744176">
            <a:off x="6947766" y="1880977"/>
            <a:ext cx="914400" cy="269875"/>
          </a:xfrm>
          <a:prstGeom prst="flowChartAlternateProcess">
            <a:avLst/>
          </a:prstGeom>
          <a:gradFill rotWithShape="0">
            <a:gsLst>
              <a:gs pos="0">
                <a:srgbClr val="D99594"/>
              </a:gs>
              <a:gs pos="50000">
                <a:srgbClr val="F2DBDB"/>
              </a:gs>
              <a:gs pos="100000">
                <a:srgbClr val="D99594"/>
              </a:gs>
            </a:gsLst>
            <a:lin ang="18900000" scaled="1"/>
          </a:gradFill>
          <a:ln w="12700">
            <a:solidFill>
              <a:srgbClr val="D99594"/>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97291" name="Rectangle 11"/>
          <p:cNvSpPr>
            <a:spLocks noChangeArrowheads="1"/>
          </p:cNvSpPr>
          <p:nvPr/>
        </p:nvSpPr>
        <p:spPr bwMode="auto">
          <a:xfrm rot="-684123">
            <a:off x="5135567" y="2367487"/>
            <a:ext cx="3014663" cy="220663"/>
          </a:xfrm>
          <a:prstGeom prst="rect">
            <a:avLst/>
          </a:prstGeom>
          <a:gradFill rotWithShape="0">
            <a:gsLst>
              <a:gs pos="0">
                <a:srgbClr val="FABF8F"/>
              </a:gs>
              <a:gs pos="50000">
                <a:srgbClr val="F79646"/>
              </a:gs>
              <a:gs pos="100000">
                <a:srgbClr val="FABF8F"/>
              </a:gs>
            </a:gsLst>
            <a:lin ang="5400000" scaled="1"/>
          </a:gradFill>
          <a:ln w="12700">
            <a:solidFill>
              <a:srgbClr val="F79646"/>
            </a:solidFill>
            <a:miter lim="800000"/>
            <a:headEnd/>
            <a:tailEnd/>
          </a:ln>
          <a:effectLst>
            <a:outerShdw dist="28398" dir="3806097" algn="ctr" rotWithShape="0">
              <a:srgbClr val="974706"/>
            </a:outerShdw>
          </a:effectLst>
        </p:spPr>
        <p:txBody>
          <a:bodyPr vert="horz" wrap="square" lIns="91440" tIns="45720" rIns="91440" bIns="45720" numCol="1" anchor="t" anchorCtr="0" compatLnSpc="1">
            <a:prstTxWarp prst="textNoShape">
              <a:avLst/>
            </a:prstTxWarp>
          </a:bodyPr>
          <a:lstStyle/>
          <a:p>
            <a:endParaRPr lang="ru-RU"/>
          </a:p>
        </p:txBody>
      </p:sp>
      <p:sp>
        <p:nvSpPr>
          <p:cNvPr id="97292" name="AutoShape 12"/>
          <p:cNvSpPr>
            <a:spLocks noChangeArrowheads="1"/>
          </p:cNvSpPr>
          <p:nvPr/>
        </p:nvSpPr>
        <p:spPr bwMode="auto">
          <a:xfrm>
            <a:off x="6500826" y="2643182"/>
            <a:ext cx="361950" cy="331787"/>
          </a:xfrm>
          <a:prstGeom prst="triangle">
            <a:avLst>
              <a:gd name="adj" fmla="val 50000"/>
            </a:avLst>
          </a:prstGeom>
          <a:gradFill rotWithShape="0">
            <a:gsLst>
              <a:gs pos="0">
                <a:srgbClr val="F79646"/>
              </a:gs>
              <a:gs pos="100000">
                <a:srgbClr val="DF6A09"/>
              </a:gs>
            </a:gsLst>
            <a:path path="shape">
              <a:fillToRect l="50000" t="50000" r="50000" b="50000"/>
            </a:path>
          </a:gradFill>
          <a:ln w="0">
            <a:noFill/>
            <a:miter lim="800000"/>
            <a:headEnd/>
            <a:tailEnd/>
          </a:ln>
          <a:effectLst>
            <a:outerShdw dist="28398" dir="3806097" algn="ctr" rotWithShape="0">
              <a:srgbClr val="974706"/>
            </a:outerShdw>
          </a:effectLst>
        </p:spPr>
        <p:txBody>
          <a:bodyPr vert="horz" wrap="square" lIns="91440" tIns="45720" rIns="91440" bIns="45720" numCol="1" anchor="t" anchorCtr="0" compatLnSpc="1">
            <a:prstTxWarp prst="textNoShape">
              <a:avLst/>
            </a:prstTxWarp>
          </a:bodyPr>
          <a:lstStyle/>
          <a:p>
            <a:endParaRPr lang="ru-RU"/>
          </a:p>
        </p:txBody>
      </p:sp>
      <p:sp>
        <p:nvSpPr>
          <p:cNvPr id="97293" name="AutoShape 13"/>
          <p:cNvSpPr>
            <a:spLocks noChangeArrowheads="1"/>
          </p:cNvSpPr>
          <p:nvPr/>
        </p:nvSpPr>
        <p:spPr bwMode="auto">
          <a:xfrm>
            <a:off x="142844" y="3143248"/>
            <a:ext cx="3346450" cy="361950"/>
          </a:xfrm>
          <a:prstGeom prst="roundRect">
            <a:avLst>
              <a:gd name="adj" fmla="val 16667"/>
            </a:avLst>
          </a:prstGeom>
          <a:solidFill>
            <a:srgbClr val="FFC000"/>
          </a:solidFill>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Arial" pitchFamily="34" charset="0"/>
              </a:rPr>
              <a:t>Дефицит (расходы больше доходов) </a:t>
            </a:r>
            <a:r>
              <a:rPr kumimoji="0" lang="ru-RU" sz="1600" b="1" i="0" u="none" strike="noStrike" cap="none" normalizeH="0" baseline="0" dirty="0" smtClean="0">
                <a:ln>
                  <a:noFill/>
                </a:ln>
                <a:solidFill>
                  <a:schemeClr val="tx1"/>
                </a:solidFill>
                <a:effectLst/>
                <a:latin typeface="Times New Roman" pitchFamily="18" charset="0"/>
                <a:cs typeface="Arial" pitchFamily="34" charset="0"/>
              </a:rPr>
              <a:t>(-)</a:t>
            </a:r>
            <a:endParaRPr kumimoji="0" lang="ru-RU" sz="14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7294" name="AutoShape 14"/>
          <p:cNvSpPr>
            <a:spLocks noChangeArrowheads="1"/>
          </p:cNvSpPr>
          <p:nvPr/>
        </p:nvSpPr>
        <p:spPr bwMode="auto">
          <a:xfrm>
            <a:off x="4786314" y="3143248"/>
            <a:ext cx="3521075" cy="361950"/>
          </a:xfrm>
          <a:prstGeom prst="roundRect">
            <a:avLst>
              <a:gd name="adj" fmla="val 16667"/>
            </a:avLst>
          </a:prstGeom>
          <a:solidFill>
            <a:srgbClr val="FFC000"/>
          </a:solidFill>
          <a:ln w="12700">
            <a:solidFill>
              <a:srgbClr val="C2D69B"/>
            </a:solidFill>
            <a:round/>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Arial" pitchFamily="34" charset="0"/>
              </a:rPr>
              <a:t>Профицит (доходы больше расходов) </a:t>
            </a:r>
            <a:r>
              <a:rPr kumimoji="0" lang="ru-RU" sz="1600" b="1" i="0" u="none" strike="noStrike" cap="none" normalizeH="0" baseline="0" dirty="0" smtClean="0">
                <a:ln>
                  <a:noFill/>
                </a:ln>
                <a:solidFill>
                  <a:schemeClr val="tx1"/>
                </a:solidFill>
                <a:effectLst/>
                <a:latin typeface="Times New Roman" pitchFamily="18" charset="0"/>
                <a:cs typeface="Arial" pitchFamily="34"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7296"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97295" name="Object 15"/>
          <p:cNvGraphicFramePr>
            <a:graphicFrameLocks noChangeAspect="1"/>
          </p:cNvGraphicFramePr>
          <p:nvPr/>
        </p:nvGraphicFramePr>
        <p:xfrm>
          <a:off x="790575" y="3711575"/>
          <a:ext cx="6329363" cy="2928938"/>
        </p:xfrm>
        <a:graphic>
          <a:graphicData uri="http://schemas.openxmlformats.org/presentationml/2006/ole">
            <p:oleObj spid="_x0000_s97295" name="Диаграмма" r:id="rId3" imgW="6286520" imgH="2914739" progId="MSGraph.Chart.8">
              <p:embed/>
            </p:oleObj>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7" name="Rectangle 1"/>
          <p:cNvSpPr>
            <a:spLocks noChangeArrowheads="1"/>
          </p:cNvSpPr>
          <p:nvPr/>
        </p:nvSpPr>
        <p:spPr bwMode="auto">
          <a:xfrm>
            <a:off x="0" y="0"/>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5F497A"/>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Основные сведения о бюджете городского округа Верхний Тагил</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5F497A"/>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на 2022 год и плановый период 2023 и 2024 годов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Таблица 2"/>
          <p:cNvGraphicFramePr>
            <a:graphicFrameLocks noGrp="1"/>
          </p:cNvGraphicFramePr>
          <p:nvPr/>
        </p:nvGraphicFramePr>
        <p:xfrm>
          <a:off x="214283" y="1214427"/>
          <a:ext cx="8691602" cy="4268420"/>
        </p:xfrm>
        <a:graphic>
          <a:graphicData uri="http://schemas.openxmlformats.org/drawingml/2006/table">
            <a:tbl>
              <a:tblPr/>
              <a:tblGrid>
                <a:gridCol w="2928957"/>
                <a:gridCol w="1000132"/>
                <a:gridCol w="1029373"/>
                <a:gridCol w="933285"/>
                <a:gridCol w="933285"/>
                <a:gridCol w="933285"/>
                <a:gridCol w="933285"/>
              </a:tblGrid>
              <a:tr h="478613">
                <a:tc>
                  <a:txBody>
                    <a:bodyPr/>
                    <a:lstStyle/>
                    <a:p>
                      <a:pPr algn="ctr">
                        <a:spcAft>
                          <a:spcPts val="0"/>
                        </a:spcAft>
                      </a:pPr>
                      <a:r>
                        <a:rPr lang="ru-RU" sz="1400" b="1" dirty="0">
                          <a:latin typeface="Times New Roman"/>
                          <a:ea typeface="Times New Roman"/>
                          <a:cs typeface="Times New Roman"/>
                        </a:rPr>
                        <a:t>Показатель</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spcAft>
                          <a:spcPts val="0"/>
                        </a:spcAft>
                      </a:pPr>
                      <a:r>
                        <a:rPr lang="ru-RU" sz="1400" b="1" dirty="0" smtClean="0">
                          <a:latin typeface="Times New Roman"/>
                          <a:ea typeface="Times New Roman"/>
                          <a:cs typeface="Times New Roman"/>
                        </a:rPr>
                        <a:t>2022 </a:t>
                      </a:r>
                      <a:r>
                        <a:rPr lang="ru-RU" sz="1400" b="1" dirty="0">
                          <a:latin typeface="Times New Roman"/>
                          <a:ea typeface="Times New Roman"/>
                          <a:cs typeface="Times New Roman"/>
                        </a:rPr>
                        <a:t>год</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b="1" dirty="0">
                          <a:latin typeface="Times New Roman"/>
                          <a:ea typeface="Times New Roman"/>
                          <a:cs typeface="Times New Roman"/>
                        </a:rPr>
                        <a:t>Удельный вес</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b="1" dirty="0" smtClean="0">
                          <a:latin typeface="Times New Roman"/>
                          <a:ea typeface="Times New Roman"/>
                          <a:cs typeface="Times New Roman"/>
                        </a:rPr>
                        <a:t>2023 </a:t>
                      </a:r>
                      <a:r>
                        <a:rPr lang="ru-RU" sz="1400" b="1" dirty="0">
                          <a:latin typeface="Times New Roman"/>
                          <a:ea typeface="Times New Roman"/>
                          <a:cs typeface="Times New Roman"/>
                        </a:rPr>
                        <a:t>год</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b="1">
                          <a:latin typeface="Times New Roman"/>
                          <a:ea typeface="Times New Roman"/>
                          <a:cs typeface="Times New Roman"/>
                        </a:rPr>
                        <a:t>Удельный вес</a:t>
                      </a:r>
                      <a:endParaRPr lang="ru-RU" sz="140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b="1" dirty="0" smtClean="0">
                          <a:latin typeface="Times New Roman"/>
                          <a:ea typeface="Times New Roman"/>
                          <a:cs typeface="Times New Roman"/>
                        </a:rPr>
                        <a:t>2024 </a:t>
                      </a:r>
                      <a:r>
                        <a:rPr lang="ru-RU" sz="1400" b="1" dirty="0">
                          <a:latin typeface="Times New Roman"/>
                          <a:ea typeface="Times New Roman"/>
                          <a:cs typeface="Times New Roman"/>
                        </a:rPr>
                        <a:t>год</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ru-RU" sz="1400" b="1">
                          <a:latin typeface="Times New Roman"/>
                          <a:ea typeface="Times New Roman"/>
                          <a:cs typeface="Times New Roman"/>
                        </a:rPr>
                        <a:t>Удельный вес</a:t>
                      </a:r>
                      <a:endParaRPr lang="ru-RU" sz="140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82181">
                <a:tc>
                  <a:txBody>
                    <a:bodyPr/>
                    <a:lstStyle/>
                    <a:p>
                      <a:pPr>
                        <a:spcAft>
                          <a:spcPts val="0"/>
                        </a:spcAft>
                      </a:pPr>
                      <a:r>
                        <a:rPr lang="ru-RU" sz="1400" b="1" dirty="0" smtClean="0">
                          <a:latin typeface="Times New Roman"/>
                          <a:ea typeface="Times New Roman"/>
                          <a:cs typeface="Times New Roman"/>
                        </a:rPr>
                        <a:t>Доходы</a:t>
                      </a:r>
                      <a:r>
                        <a:rPr lang="ru-RU" sz="1400" b="1" dirty="0">
                          <a:latin typeface="Times New Roman"/>
                          <a:ea typeface="Times New Roman"/>
                          <a:cs typeface="Times New Roman"/>
                        </a:rPr>
                        <a:t>, в том числе</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ru-RU" sz="1400" b="1" dirty="0" smtClean="0">
                          <a:latin typeface="Times New Roman" pitchFamily="18" charset="0"/>
                          <a:ea typeface="Times New Roman"/>
                          <a:cs typeface="Times New Roman" pitchFamily="18" charset="0"/>
                        </a:rPr>
                        <a:t>680 790</a:t>
                      </a:r>
                      <a:endParaRPr lang="ru-RU" sz="1400" b="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b="1" dirty="0" smtClean="0">
                          <a:latin typeface="Times New Roman"/>
                          <a:ea typeface="Times New Roman"/>
                          <a:cs typeface="Times New Roman"/>
                        </a:rPr>
                        <a:t>100</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b="1" dirty="0" smtClean="0">
                          <a:latin typeface="Times New Roman" pitchFamily="18" charset="0"/>
                          <a:ea typeface="Times New Roman"/>
                          <a:cs typeface="Times New Roman" pitchFamily="18" charset="0"/>
                        </a:rPr>
                        <a:t>564 869</a:t>
                      </a:r>
                      <a:endParaRPr lang="ru-RU" sz="1400" b="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b="1" dirty="0" smtClean="0">
                          <a:latin typeface="Times New Roman"/>
                          <a:ea typeface="Times New Roman"/>
                          <a:cs typeface="Times New Roman"/>
                        </a:rPr>
                        <a:t>100</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b="1" dirty="0" smtClean="0">
                          <a:latin typeface="Times New Roman" pitchFamily="18" charset="0"/>
                          <a:ea typeface="Times New Roman"/>
                          <a:cs typeface="Times New Roman" pitchFamily="18" charset="0"/>
                        </a:rPr>
                        <a:t>587 230</a:t>
                      </a:r>
                      <a:endParaRPr lang="ru-RU" sz="1400" b="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ru-RU" sz="1400" b="1" dirty="0" smtClean="0">
                          <a:latin typeface="Times New Roman"/>
                          <a:ea typeface="Times New Roman"/>
                          <a:cs typeface="Times New Roman"/>
                        </a:rPr>
                        <a:t>100</a:t>
                      </a:r>
                    </a:p>
                    <a:p>
                      <a:pPr algn="ctr">
                        <a:spcAft>
                          <a:spcPts val="0"/>
                        </a:spcAft>
                      </a:pP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82181">
                <a:tc>
                  <a:txBody>
                    <a:bodyPr/>
                    <a:lstStyle/>
                    <a:p>
                      <a:pPr>
                        <a:spcAft>
                          <a:spcPts val="0"/>
                        </a:spcAft>
                      </a:pPr>
                      <a:r>
                        <a:rPr lang="ru-RU" sz="1400" dirty="0">
                          <a:latin typeface="Times New Roman"/>
                          <a:ea typeface="Times New Roman"/>
                          <a:cs typeface="Times New Roman"/>
                        </a:rPr>
                        <a:t>Налоговые и неналоговые </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242 353</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latin typeface="Times New Roman"/>
                          <a:ea typeface="Times New Roman"/>
                          <a:cs typeface="Times New Roman"/>
                        </a:rPr>
                        <a:t>36</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214 964</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a:ea typeface="Times New Roman"/>
                          <a:cs typeface="Times New Roman"/>
                        </a:rPr>
                        <a:t>38</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243 495</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ru-RU" sz="1400" dirty="0" smtClean="0">
                          <a:latin typeface="Times New Roman"/>
                          <a:ea typeface="Times New Roman"/>
                          <a:cs typeface="Times New Roman"/>
                        </a:rPr>
                        <a:t>41</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82181">
                <a:tc>
                  <a:txBody>
                    <a:bodyPr/>
                    <a:lstStyle/>
                    <a:p>
                      <a:pPr>
                        <a:spcAft>
                          <a:spcPts val="0"/>
                        </a:spcAft>
                      </a:pPr>
                      <a:r>
                        <a:rPr lang="ru-RU" sz="1400">
                          <a:latin typeface="Times New Roman"/>
                          <a:ea typeface="Times New Roman"/>
                          <a:cs typeface="Times New Roman"/>
                        </a:rPr>
                        <a:t>Безвозмездные поступления</a:t>
                      </a:r>
                      <a:endParaRPr lang="ru-RU" sz="140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438 437</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latin typeface="Times New Roman"/>
                          <a:ea typeface="Times New Roman"/>
                          <a:cs typeface="Times New Roman"/>
                        </a:rPr>
                        <a:t>64</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349 905</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a:ea typeface="Times New Roman"/>
                          <a:cs typeface="Times New Roman"/>
                        </a:rPr>
                        <a:t>62</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343 735</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ru-RU" sz="1400" dirty="0" smtClean="0">
                          <a:latin typeface="Times New Roman"/>
                          <a:ea typeface="Times New Roman"/>
                          <a:cs typeface="Times New Roman"/>
                        </a:rPr>
                        <a:t>59</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82181">
                <a:tc>
                  <a:txBody>
                    <a:bodyPr/>
                    <a:lstStyle/>
                    <a:p>
                      <a:pPr>
                        <a:spcAft>
                          <a:spcPts val="0"/>
                        </a:spcAft>
                      </a:pPr>
                      <a:r>
                        <a:rPr lang="ru-RU" sz="1400" b="1">
                          <a:latin typeface="Times New Roman"/>
                          <a:ea typeface="Times New Roman"/>
                          <a:cs typeface="Times New Roman"/>
                        </a:rPr>
                        <a:t>Расходы, в том числе</a:t>
                      </a:r>
                      <a:endParaRPr lang="ru-RU" sz="140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ru-RU" sz="1400" b="1" dirty="0" smtClean="0">
                          <a:latin typeface="Times New Roman" pitchFamily="18" charset="0"/>
                          <a:ea typeface="Times New Roman"/>
                          <a:cs typeface="Times New Roman" pitchFamily="18" charset="0"/>
                        </a:rPr>
                        <a:t>774 776</a:t>
                      </a:r>
                      <a:endParaRPr lang="ru-RU" sz="1400" b="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en-US" sz="1400" b="1" dirty="0" smtClean="0">
                          <a:latin typeface="Times New Roman" pitchFamily="18" charset="0"/>
                          <a:ea typeface="Times New Roman"/>
                          <a:cs typeface="Times New Roman" pitchFamily="18" charset="0"/>
                        </a:rPr>
                        <a:t>100</a:t>
                      </a:r>
                      <a:endParaRPr lang="ru-RU" sz="1400" b="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b="1" dirty="0" smtClean="0">
                          <a:latin typeface="Times New Roman" pitchFamily="18" charset="0"/>
                          <a:ea typeface="Times New Roman"/>
                          <a:cs typeface="Times New Roman" pitchFamily="18" charset="0"/>
                        </a:rPr>
                        <a:t>566 687</a:t>
                      </a:r>
                      <a:endParaRPr lang="ru-RU" sz="1400" b="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en-US" sz="1400" b="1" dirty="0" smtClean="0">
                          <a:latin typeface="Times New Roman" pitchFamily="18" charset="0"/>
                          <a:ea typeface="Times New Roman"/>
                          <a:cs typeface="Times New Roman" pitchFamily="18" charset="0"/>
                        </a:rPr>
                        <a:t>100</a:t>
                      </a:r>
                      <a:endParaRPr lang="ru-RU" sz="1400" b="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b="1" dirty="0" smtClean="0">
                          <a:latin typeface="Times New Roman" pitchFamily="18" charset="0"/>
                          <a:ea typeface="Times New Roman"/>
                          <a:cs typeface="Times New Roman" pitchFamily="18" charset="0"/>
                        </a:rPr>
                        <a:t>588 573</a:t>
                      </a:r>
                      <a:endParaRPr lang="ru-RU" sz="1400" b="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en-US" sz="1400" b="1" dirty="0" smtClean="0">
                          <a:latin typeface="Times New Roman" pitchFamily="18" charset="0"/>
                          <a:ea typeface="Times New Roman"/>
                          <a:cs typeface="Times New Roman" pitchFamily="18" charset="0"/>
                        </a:rPr>
                        <a:t>100</a:t>
                      </a:r>
                      <a:endParaRPr lang="ru-RU" sz="1400" b="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82181">
                <a:tc>
                  <a:txBody>
                    <a:bodyPr/>
                    <a:lstStyle/>
                    <a:p>
                      <a:pPr>
                        <a:spcAft>
                          <a:spcPts val="0"/>
                        </a:spcAft>
                      </a:pPr>
                      <a:r>
                        <a:rPr lang="ru-RU" sz="1400" dirty="0">
                          <a:latin typeface="Times New Roman"/>
                          <a:ea typeface="Times New Roman"/>
                          <a:cs typeface="Times New Roman"/>
                        </a:rPr>
                        <a:t>Дорожная деятельность</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43 344</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6</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en-US" sz="1400" dirty="0" smtClean="0">
                          <a:solidFill>
                            <a:schemeClr val="tx1"/>
                          </a:solidFill>
                          <a:latin typeface="Times New Roman" pitchFamily="18" charset="0"/>
                          <a:ea typeface="Times New Roman"/>
                          <a:cs typeface="Times New Roman" pitchFamily="18" charset="0"/>
                        </a:rPr>
                        <a:t>5 269</a:t>
                      </a:r>
                      <a:endParaRPr lang="ru-RU" sz="1400" dirty="0">
                        <a:solidFill>
                          <a:schemeClr val="tx1"/>
                        </a:solidFill>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1</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en-US" sz="1400" dirty="0" smtClean="0">
                          <a:latin typeface="Times New Roman" pitchFamily="18" charset="0"/>
                          <a:ea typeface="Times New Roman"/>
                          <a:cs typeface="Times New Roman" pitchFamily="18" charset="0"/>
                        </a:rPr>
                        <a:t>3 270</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1</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50291">
                <a:tc>
                  <a:txBody>
                    <a:bodyPr/>
                    <a:lstStyle/>
                    <a:p>
                      <a:pPr>
                        <a:spcAft>
                          <a:spcPts val="0"/>
                        </a:spcAft>
                      </a:pPr>
                      <a:r>
                        <a:rPr lang="ru-RU" sz="1400">
                          <a:latin typeface="Times New Roman"/>
                          <a:ea typeface="Times New Roman"/>
                          <a:cs typeface="Times New Roman"/>
                        </a:rPr>
                        <a:t>Жилищно-коммунальное хозяйство</a:t>
                      </a:r>
                      <a:endParaRPr lang="ru-RU" sz="140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en-US" sz="1400" dirty="0" smtClean="0">
                          <a:latin typeface="Times New Roman" pitchFamily="18" charset="0"/>
                          <a:ea typeface="Times New Roman"/>
                          <a:cs typeface="Times New Roman" pitchFamily="18" charset="0"/>
                        </a:rPr>
                        <a:t>172 968</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22</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en-US" sz="1400" dirty="0" smtClean="0">
                          <a:solidFill>
                            <a:schemeClr val="tx1"/>
                          </a:solidFill>
                          <a:latin typeface="Times New Roman" pitchFamily="18" charset="0"/>
                          <a:ea typeface="Times New Roman"/>
                          <a:cs typeface="Times New Roman" pitchFamily="18" charset="0"/>
                        </a:rPr>
                        <a:t>22 781</a:t>
                      </a:r>
                      <a:endParaRPr lang="ru-RU" sz="1400" dirty="0">
                        <a:solidFill>
                          <a:schemeClr val="tx1"/>
                        </a:solidFill>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4</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en-US" sz="1400" dirty="0" smtClean="0">
                          <a:latin typeface="Times New Roman" pitchFamily="18" charset="0"/>
                          <a:ea typeface="Times New Roman"/>
                          <a:cs typeface="Times New Roman" pitchFamily="18" charset="0"/>
                        </a:rPr>
                        <a:t>26 781</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ru-RU" sz="1400" smtClean="0">
                          <a:latin typeface="Times New Roman" pitchFamily="18" charset="0"/>
                          <a:ea typeface="Times New Roman"/>
                          <a:cs typeface="Times New Roman" pitchFamily="18" charset="0"/>
                        </a:rPr>
                        <a:t>4</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82181">
                <a:tc>
                  <a:txBody>
                    <a:bodyPr/>
                    <a:lstStyle/>
                    <a:p>
                      <a:pPr>
                        <a:spcAft>
                          <a:spcPts val="0"/>
                        </a:spcAft>
                      </a:pPr>
                      <a:r>
                        <a:rPr lang="ru-RU" sz="1400">
                          <a:latin typeface="Times New Roman"/>
                          <a:ea typeface="Times New Roman"/>
                          <a:cs typeface="Times New Roman"/>
                        </a:rPr>
                        <a:t>Социальная сфера, в том числе</a:t>
                      </a:r>
                      <a:endParaRPr lang="ru-RU" sz="140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495 173</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64</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solidFill>
                            <a:schemeClr val="tx1"/>
                          </a:solidFill>
                          <a:latin typeface="Times New Roman" pitchFamily="18" charset="0"/>
                          <a:ea typeface="Times New Roman"/>
                          <a:cs typeface="Times New Roman" pitchFamily="18" charset="0"/>
                        </a:rPr>
                        <a:t>476 850</a:t>
                      </a:r>
                      <a:endParaRPr lang="ru-RU" sz="1400" dirty="0">
                        <a:solidFill>
                          <a:schemeClr val="tx1"/>
                        </a:solidFill>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84</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en-US" sz="1400" dirty="0" smtClean="0">
                          <a:latin typeface="Times New Roman" pitchFamily="18" charset="0"/>
                          <a:ea typeface="Times New Roman"/>
                          <a:cs typeface="Times New Roman" pitchFamily="18" charset="0"/>
                        </a:rPr>
                        <a:t>4</a:t>
                      </a:r>
                      <a:r>
                        <a:rPr lang="ru-RU" sz="1400" dirty="0" smtClean="0">
                          <a:latin typeface="Times New Roman" pitchFamily="18" charset="0"/>
                          <a:ea typeface="Times New Roman"/>
                          <a:cs typeface="Times New Roman" pitchFamily="18" charset="0"/>
                        </a:rPr>
                        <a:t>86</a:t>
                      </a:r>
                      <a:r>
                        <a:rPr lang="ru-RU" sz="1400" baseline="0" dirty="0" smtClean="0">
                          <a:latin typeface="Times New Roman" pitchFamily="18" charset="0"/>
                          <a:ea typeface="Times New Roman"/>
                          <a:cs typeface="Times New Roman" pitchFamily="18" charset="0"/>
                        </a:rPr>
                        <a:t> 879</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83</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90986">
                <a:tc>
                  <a:txBody>
                    <a:bodyPr/>
                    <a:lstStyle/>
                    <a:p>
                      <a:pPr>
                        <a:spcAft>
                          <a:spcPts val="0"/>
                        </a:spcAft>
                      </a:pPr>
                      <a:r>
                        <a:rPr lang="ru-RU" sz="1400" dirty="0">
                          <a:latin typeface="Times New Roman"/>
                          <a:ea typeface="Times New Roman"/>
                          <a:cs typeface="Times New Roman"/>
                        </a:rPr>
                        <a:t>- образование</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en-US" sz="1400" dirty="0" smtClean="0">
                          <a:latin typeface="Times New Roman" pitchFamily="18" charset="0"/>
                          <a:ea typeface="Times New Roman"/>
                          <a:cs typeface="Times New Roman" pitchFamily="18" charset="0"/>
                        </a:rPr>
                        <a:t>3</a:t>
                      </a:r>
                      <a:r>
                        <a:rPr lang="ru-RU" sz="1400" dirty="0" smtClean="0">
                          <a:latin typeface="Times New Roman" pitchFamily="18" charset="0"/>
                          <a:ea typeface="Times New Roman"/>
                          <a:cs typeface="Times New Roman" pitchFamily="18" charset="0"/>
                        </a:rPr>
                        <a:t>76</a:t>
                      </a:r>
                      <a:r>
                        <a:rPr lang="ru-RU" sz="1400" baseline="0" dirty="0" smtClean="0">
                          <a:latin typeface="Times New Roman" pitchFamily="18" charset="0"/>
                          <a:ea typeface="Times New Roman"/>
                          <a:cs typeface="Times New Roman" pitchFamily="18" charset="0"/>
                        </a:rPr>
                        <a:t> 198</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49</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en-US" sz="1400" dirty="0" smtClean="0">
                          <a:solidFill>
                            <a:schemeClr val="tx1"/>
                          </a:solidFill>
                          <a:latin typeface="Times New Roman" pitchFamily="18" charset="0"/>
                          <a:ea typeface="Times New Roman"/>
                          <a:cs typeface="Times New Roman" pitchFamily="18" charset="0"/>
                        </a:rPr>
                        <a:t>3</a:t>
                      </a:r>
                      <a:r>
                        <a:rPr lang="ru-RU" sz="1400" dirty="0" smtClean="0">
                          <a:solidFill>
                            <a:schemeClr val="tx1"/>
                          </a:solidFill>
                          <a:latin typeface="Times New Roman" pitchFamily="18" charset="0"/>
                          <a:ea typeface="Times New Roman"/>
                          <a:cs typeface="Times New Roman" pitchFamily="18" charset="0"/>
                        </a:rPr>
                        <a:t>71</a:t>
                      </a:r>
                      <a:r>
                        <a:rPr lang="ru-RU" sz="1400" baseline="0" dirty="0" smtClean="0">
                          <a:solidFill>
                            <a:schemeClr val="tx1"/>
                          </a:solidFill>
                          <a:latin typeface="Times New Roman" pitchFamily="18" charset="0"/>
                          <a:ea typeface="Times New Roman"/>
                          <a:cs typeface="Times New Roman" pitchFamily="18" charset="0"/>
                        </a:rPr>
                        <a:t> 679</a:t>
                      </a:r>
                      <a:endParaRPr lang="ru-RU" sz="1400" dirty="0">
                        <a:solidFill>
                          <a:schemeClr val="tx1"/>
                        </a:solidFill>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66</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en-US" sz="1400" dirty="0" smtClean="0">
                          <a:latin typeface="Times New Roman" pitchFamily="18" charset="0"/>
                          <a:ea typeface="Times New Roman"/>
                          <a:cs typeface="Times New Roman" pitchFamily="18" charset="0"/>
                        </a:rPr>
                        <a:t>3</a:t>
                      </a:r>
                      <a:r>
                        <a:rPr lang="ru-RU" sz="1400" dirty="0" smtClean="0">
                          <a:latin typeface="Times New Roman" pitchFamily="18" charset="0"/>
                          <a:ea typeface="Times New Roman"/>
                          <a:cs typeface="Times New Roman" pitchFamily="18" charset="0"/>
                        </a:rPr>
                        <a:t>80</a:t>
                      </a:r>
                      <a:r>
                        <a:rPr lang="ru-RU" sz="1400" baseline="0" dirty="0" smtClean="0">
                          <a:latin typeface="Times New Roman" pitchFamily="18" charset="0"/>
                          <a:ea typeface="Times New Roman"/>
                          <a:cs typeface="Times New Roman" pitchFamily="18" charset="0"/>
                        </a:rPr>
                        <a:t> 267</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65</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82181">
                <a:tc>
                  <a:txBody>
                    <a:bodyPr/>
                    <a:lstStyle/>
                    <a:p>
                      <a:pPr>
                        <a:spcAft>
                          <a:spcPts val="0"/>
                        </a:spcAft>
                      </a:pPr>
                      <a:r>
                        <a:rPr lang="ru-RU" sz="1400">
                          <a:latin typeface="Times New Roman"/>
                          <a:ea typeface="Times New Roman"/>
                          <a:cs typeface="Times New Roman"/>
                        </a:rPr>
                        <a:t>- культура</a:t>
                      </a:r>
                      <a:endParaRPr lang="ru-RU" sz="140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en-US" sz="1400" dirty="0" smtClean="0">
                          <a:latin typeface="Times New Roman" pitchFamily="18" charset="0"/>
                          <a:ea typeface="Times New Roman"/>
                          <a:cs typeface="Times New Roman" pitchFamily="18" charset="0"/>
                        </a:rPr>
                        <a:t>56 </a:t>
                      </a:r>
                      <a:r>
                        <a:rPr lang="ru-RU" sz="1400" dirty="0" smtClean="0">
                          <a:latin typeface="Times New Roman" pitchFamily="18" charset="0"/>
                          <a:ea typeface="Times New Roman"/>
                          <a:cs typeface="Times New Roman" pitchFamily="18" charset="0"/>
                        </a:rPr>
                        <a:t>289</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7</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en-US" sz="1400" dirty="0" smtClean="0">
                          <a:solidFill>
                            <a:schemeClr val="tx1"/>
                          </a:solidFill>
                          <a:latin typeface="Times New Roman" pitchFamily="18" charset="0"/>
                          <a:ea typeface="Times New Roman"/>
                          <a:cs typeface="Times New Roman" pitchFamily="18" charset="0"/>
                        </a:rPr>
                        <a:t>41 183</a:t>
                      </a:r>
                      <a:endParaRPr lang="ru-RU" sz="1400" dirty="0">
                        <a:solidFill>
                          <a:schemeClr val="tx1"/>
                        </a:solidFill>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7</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en-US" sz="1400" dirty="0" smtClean="0">
                          <a:latin typeface="Times New Roman" pitchFamily="18" charset="0"/>
                          <a:ea typeface="Times New Roman"/>
                          <a:cs typeface="Times New Roman" pitchFamily="18" charset="0"/>
                        </a:rPr>
                        <a:t>41 265</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7</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82181">
                <a:tc>
                  <a:txBody>
                    <a:bodyPr/>
                    <a:lstStyle/>
                    <a:p>
                      <a:pPr>
                        <a:spcAft>
                          <a:spcPts val="0"/>
                        </a:spcAft>
                      </a:pPr>
                      <a:r>
                        <a:rPr lang="ru-RU" sz="1400">
                          <a:latin typeface="Times New Roman"/>
                          <a:ea typeface="Times New Roman"/>
                          <a:cs typeface="Times New Roman"/>
                        </a:rPr>
                        <a:t>- социальная политика</a:t>
                      </a:r>
                      <a:endParaRPr lang="ru-RU" sz="140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en-US" sz="1400" dirty="0" smtClean="0">
                          <a:latin typeface="Times New Roman" pitchFamily="18" charset="0"/>
                          <a:ea typeface="Times New Roman"/>
                          <a:cs typeface="Times New Roman" pitchFamily="18" charset="0"/>
                        </a:rPr>
                        <a:t>55 404</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7</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en-US" sz="1400" dirty="0" smtClean="0">
                          <a:solidFill>
                            <a:schemeClr val="tx1"/>
                          </a:solidFill>
                          <a:latin typeface="Times New Roman" pitchFamily="18" charset="0"/>
                          <a:ea typeface="Times New Roman"/>
                          <a:cs typeface="Times New Roman" pitchFamily="18" charset="0"/>
                        </a:rPr>
                        <a:t>56 859</a:t>
                      </a:r>
                      <a:endParaRPr lang="ru-RU" sz="1400" dirty="0">
                        <a:solidFill>
                          <a:schemeClr val="tx1"/>
                        </a:solidFill>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10</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en-US" sz="1400" dirty="0" smtClean="0">
                          <a:latin typeface="Times New Roman" pitchFamily="18" charset="0"/>
                          <a:ea typeface="Times New Roman"/>
                          <a:cs typeface="Times New Roman" pitchFamily="18" charset="0"/>
                        </a:rPr>
                        <a:t>58 205</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10</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82181">
                <a:tc>
                  <a:txBody>
                    <a:bodyPr/>
                    <a:lstStyle/>
                    <a:p>
                      <a:pPr>
                        <a:spcAft>
                          <a:spcPts val="0"/>
                        </a:spcAft>
                      </a:pPr>
                      <a:r>
                        <a:rPr lang="ru-RU" sz="1400" b="1">
                          <a:latin typeface="Times New Roman"/>
                          <a:ea typeface="Times New Roman"/>
                          <a:cs typeface="Times New Roman"/>
                        </a:rPr>
                        <a:t>- </a:t>
                      </a:r>
                      <a:r>
                        <a:rPr lang="ru-RU" sz="1400">
                          <a:latin typeface="Times New Roman"/>
                          <a:ea typeface="Times New Roman"/>
                          <a:cs typeface="Times New Roman"/>
                        </a:rPr>
                        <a:t>физическая культура и спорт</a:t>
                      </a:r>
                      <a:endParaRPr lang="ru-RU" sz="140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en-US" sz="1400" dirty="0" smtClean="0">
                          <a:latin typeface="Times New Roman" pitchFamily="18" charset="0"/>
                          <a:ea typeface="Times New Roman"/>
                          <a:cs typeface="Times New Roman" pitchFamily="18" charset="0"/>
                        </a:rPr>
                        <a:t>7 </a:t>
                      </a:r>
                      <a:r>
                        <a:rPr lang="ru-RU" sz="1400" dirty="0" smtClean="0">
                          <a:latin typeface="Times New Roman" pitchFamily="18" charset="0"/>
                          <a:ea typeface="Times New Roman"/>
                          <a:cs typeface="Times New Roman" pitchFamily="18" charset="0"/>
                        </a:rPr>
                        <a:t>282</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1</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en-US" sz="1400" dirty="0" smtClean="0">
                          <a:solidFill>
                            <a:schemeClr val="tx1"/>
                          </a:solidFill>
                          <a:latin typeface="Times New Roman" pitchFamily="18" charset="0"/>
                          <a:ea typeface="Times New Roman"/>
                          <a:cs typeface="Times New Roman" pitchFamily="18" charset="0"/>
                        </a:rPr>
                        <a:t>7 129</a:t>
                      </a:r>
                      <a:endParaRPr lang="ru-RU" sz="1400" dirty="0">
                        <a:solidFill>
                          <a:schemeClr val="tx1"/>
                        </a:solidFill>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1</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en-US" sz="1400" dirty="0" smtClean="0">
                          <a:latin typeface="Times New Roman" pitchFamily="18" charset="0"/>
                          <a:ea typeface="Times New Roman"/>
                          <a:cs typeface="Times New Roman" pitchFamily="18" charset="0"/>
                        </a:rPr>
                        <a:t>7 14</a:t>
                      </a:r>
                      <a:r>
                        <a:rPr lang="ru-RU" sz="1400" dirty="0" smtClean="0">
                          <a:latin typeface="Times New Roman" pitchFamily="18" charset="0"/>
                          <a:ea typeface="Times New Roman"/>
                          <a:cs typeface="Times New Roman" pitchFamily="18" charset="0"/>
                        </a:rPr>
                        <a:t>2</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1</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82181">
                <a:tc>
                  <a:txBody>
                    <a:bodyPr/>
                    <a:lstStyle/>
                    <a:p>
                      <a:pPr>
                        <a:spcAft>
                          <a:spcPts val="0"/>
                        </a:spcAft>
                      </a:pPr>
                      <a:r>
                        <a:rPr lang="ru-RU" sz="1400">
                          <a:latin typeface="Times New Roman"/>
                          <a:ea typeface="Times New Roman"/>
                          <a:cs typeface="Times New Roman"/>
                        </a:rPr>
                        <a:t>Прочие расходы</a:t>
                      </a:r>
                      <a:endParaRPr lang="ru-RU" sz="140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en-US" sz="1400" dirty="0" smtClean="0">
                          <a:latin typeface="Times New Roman" pitchFamily="18" charset="0"/>
                          <a:ea typeface="Times New Roman"/>
                          <a:cs typeface="Times New Roman" pitchFamily="18" charset="0"/>
                        </a:rPr>
                        <a:t>63 2</a:t>
                      </a:r>
                      <a:r>
                        <a:rPr lang="ru-RU" sz="1400" dirty="0" smtClean="0">
                          <a:latin typeface="Times New Roman" pitchFamily="18" charset="0"/>
                          <a:ea typeface="Times New Roman"/>
                          <a:cs typeface="Times New Roman" pitchFamily="18" charset="0"/>
                        </a:rPr>
                        <a:t>91</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8</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solidFill>
                            <a:schemeClr val="tx1"/>
                          </a:solidFill>
                          <a:latin typeface="Times New Roman" pitchFamily="18" charset="0"/>
                          <a:ea typeface="Times New Roman"/>
                          <a:cs typeface="Times New Roman" pitchFamily="18" charset="0"/>
                        </a:rPr>
                        <a:t>61 787</a:t>
                      </a:r>
                      <a:endParaRPr lang="ru-RU" sz="1400" dirty="0">
                        <a:solidFill>
                          <a:schemeClr val="tx1"/>
                        </a:solidFill>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11</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71 643</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12</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82181">
                <a:tc>
                  <a:txBody>
                    <a:bodyPr/>
                    <a:lstStyle/>
                    <a:p>
                      <a:pPr>
                        <a:spcAft>
                          <a:spcPts val="0"/>
                        </a:spcAft>
                      </a:pPr>
                      <a:r>
                        <a:rPr lang="ru-RU" sz="1400" b="1">
                          <a:latin typeface="Times New Roman"/>
                          <a:ea typeface="Times New Roman"/>
                          <a:cs typeface="Times New Roman"/>
                        </a:rPr>
                        <a:t>Дефицит</a:t>
                      </a:r>
                      <a:endParaRPr lang="ru-RU" sz="140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en-US" sz="1400" b="1" dirty="0" smtClean="0">
                          <a:latin typeface="Times New Roman" pitchFamily="18" charset="0"/>
                          <a:ea typeface="Times New Roman"/>
                          <a:cs typeface="Times New Roman" pitchFamily="18" charset="0"/>
                        </a:rPr>
                        <a:t>9</a:t>
                      </a:r>
                      <a:r>
                        <a:rPr lang="ru-RU" sz="1400" b="1" dirty="0" smtClean="0">
                          <a:latin typeface="Times New Roman" pitchFamily="18" charset="0"/>
                          <a:ea typeface="Times New Roman"/>
                          <a:cs typeface="Times New Roman" pitchFamily="18" charset="0"/>
                        </a:rPr>
                        <a:t>3</a:t>
                      </a:r>
                      <a:r>
                        <a:rPr lang="ru-RU" sz="1400" b="1" baseline="0" dirty="0" smtClean="0">
                          <a:latin typeface="Times New Roman" pitchFamily="18" charset="0"/>
                          <a:ea typeface="Times New Roman"/>
                          <a:cs typeface="Times New Roman" pitchFamily="18" charset="0"/>
                        </a:rPr>
                        <a:t> 986</a:t>
                      </a:r>
                      <a:endParaRPr lang="ru-RU" sz="1400" b="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endParaRPr lang="ru-RU" sz="1400" b="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b="1" dirty="0" smtClean="0">
                          <a:latin typeface="Times New Roman" pitchFamily="18" charset="0"/>
                          <a:ea typeface="Times New Roman"/>
                          <a:cs typeface="Times New Roman" pitchFamily="18" charset="0"/>
                        </a:rPr>
                        <a:t>1</a:t>
                      </a:r>
                      <a:r>
                        <a:rPr lang="en-US" sz="1400" b="1" dirty="0" smtClean="0">
                          <a:latin typeface="Times New Roman" pitchFamily="18" charset="0"/>
                          <a:ea typeface="Times New Roman"/>
                          <a:cs typeface="Times New Roman" pitchFamily="18" charset="0"/>
                        </a:rPr>
                        <a:t> 818</a:t>
                      </a:r>
                      <a:endParaRPr lang="ru-RU" sz="1400" b="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endParaRPr lang="ru-RU" sz="1400" b="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b="1" dirty="0" smtClean="0">
                          <a:latin typeface="Times New Roman" pitchFamily="18" charset="0"/>
                          <a:ea typeface="Times New Roman"/>
                          <a:cs typeface="Times New Roman" pitchFamily="18" charset="0"/>
                        </a:rPr>
                        <a:t>1</a:t>
                      </a:r>
                      <a:r>
                        <a:rPr lang="en-US" sz="1400" b="1" dirty="0" smtClean="0">
                          <a:latin typeface="Times New Roman" pitchFamily="18" charset="0"/>
                          <a:ea typeface="Times New Roman"/>
                          <a:cs typeface="Times New Roman" pitchFamily="18" charset="0"/>
                        </a:rPr>
                        <a:t> 343</a:t>
                      </a:r>
                      <a:endParaRPr lang="ru-RU" sz="1400" b="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bl>
          </a:graphicData>
        </a:graphic>
      </p:graphicFrame>
      <p:sp>
        <p:nvSpPr>
          <p:cNvPr id="5" name="Прямоугольник 4"/>
          <p:cNvSpPr/>
          <p:nvPr/>
        </p:nvSpPr>
        <p:spPr>
          <a:xfrm>
            <a:off x="7715272" y="857232"/>
            <a:ext cx="1137234" cy="307777"/>
          </a:xfrm>
          <a:prstGeom prst="rect">
            <a:avLst/>
          </a:prstGeom>
        </p:spPr>
        <p:txBody>
          <a:bodyPr wrap="none">
            <a:spAutoFit/>
          </a:bodyPr>
          <a:lstStyle/>
          <a:p>
            <a:pPr lvl="0" fontAlgn="base">
              <a:spcBef>
                <a:spcPct val="0"/>
              </a:spcBef>
              <a:spcAft>
                <a:spcPct val="0"/>
              </a:spcAft>
              <a:tabLst>
                <a:tab pos="7515225" algn="l"/>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тыс. рублей</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33" name="AutoShape 1"/>
          <p:cNvSpPr>
            <a:spLocks noChangeArrowheads="1"/>
          </p:cNvSpPr>
          <p:nvPr/>
        </p:nvSpPr>
        <p:spPr bwMode="auto">
          <a:xfrm>
            <a:off x="571472" y="142852"/>
            <a:ext cx="7758112" cy="357190"/>
          </a:xfrm>
          <a:prstGeom prst="roundRect">
            <a:avLst>
              <a:gd name="adj" fmla="val 16667"/>
            </a:avLst>
          </a:prstGeom>
          <a:gradFill rotWithShape="0">
            <a:gsLst>
              <a:gs pos="0">
                <a:srgbClr val="95B3D7"/>
              </a:gs>
              <a:gs pos="50000">
                <a:srgbClr val="DBE5F1"/>
              </a:gs>
              <a:gs pos="100000">
                <a:srgbClr val="95B3D7"/>
              </a:gs>
            </a:gsLst>
            <a:lin ang="189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600" b="1" i="0" u="none" strike="noStrike" cap="none" normalizeH="0" baseline="0" dirty="0" smtClean="0">
                <a:ln>
                  <a:noFill/>
                </a:ln>
                <a:solidFill>
                  <a:srgbClr val="365F91"/>
                </a:solidFill>
                <a:effectLst/>
                <a:latin typeface="Times New Roman" pitchFamily="18" charset="0"/>
                <a:cs typeface="Arial" pitchFamily="34" charset="0"/>
              </a:rPr>
              <a:t>ДОХОДЫ БЮДЖЕТА ГОРОДСКОГО ОКРУГА ВЕРХНИЙ ТАГИЛ (тыс. 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Таблица 2"/>
          <p:cNvGraphicFramePr>
            <a:graphicFrameLocks noGrp="1"/>
          </p:cNvGraphicFramePr>
          <p:nvPr/>
        </p:nvGraphicFramePr>
        <p:xfrm>
          <a:off x="142844" y="642915"/>
          <a:ext cx="8786875" cy="6036727"/>
        </p:xfrm>
        <a:graphic>
          <a:graphicData uri="http://schemas.openxmlformats.org/drawingml/2006/table">
            <a:tbl>
              <a:tblPr/>
              <a:tblGrid>
                <a:gridCol w="3438580"/>
                <a:gridCol w="1027936"/>
                <a:gridCol w="1191070"/>
                <a:gridCol w="1104954"/>
                <a:gridCol w="986091"/>
                <a:gridCol w="1038244"/>
              </a:tblGrid>
              <a:tr h="515110">
                <a:tc>
                  <a:txBody>
                    <a:bodyPr/>
                    <a:lstStyle/>
                    <a:p>
                      <a:pPr algn="ctr">
                        <a:spcAft>
                          <a:spcPts val="0"/>
                        </a:spcAft>
                        <a:tabLst>
                          <a:tab pos="1507490" algn="l"/>
                          <a:tab pos="1788795" algn="l"/>
                        </a:tabLst>
                      </a:pPr>
                      <a:r>
                        <a:rPr lang="ru-RU" sz="1100" dirty="0">
                          <a:latin typeface="Times New Roman"/>
                          <a:ea typeface="Times New Roman"/>
                          <a:cs typeface="Times New Roman"/>
                        </a:rPr>
                        <a:t>Наименование доходов</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2020 год (факт</a:t>
                      </a:r>
                      <a:r>
                        <a:rPr lang="ru-RU" sz="1100" dirty="0">
                          <a:latin typeface="Times New Roman"/>
                          <a:ea typeface="Times New Roman"/>
                          <a:cs typeface="Times New Roman"/>
                        </a:rPr>
                        <a:t>)</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2021 </a:t>
                      </a:r>
                      <a:r>
                        <a:rPr lang="ru-RU" sz="1100" dirty="0">
                          <a:latin typeface="Times New Roman"/>
                          <a:ea typeface="Times New Roman"/>
                          <a:cs typeface="Times New Roman"/>
                        </a:rPr>
                        <a:t>год </a:t>
                      </a:r>
                      <a:r>
                        <a:rPr lang="ru-RU" sz="1100" dirty="0" smtClean="0">
                          <a:latin typeface="Times New Roman"/>
                          <a:ea typeface="Times New Roman"/>
                          <a:cs typeface="Times New Roman"/>
                        </a:rPr>
                        <a:t>(утвержденный прогноз)</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2022 </a:t>
                      </a:r>
                      <a:r>
                        <a:rPr lang="ru-RU" sz="1100" dirty="0">
                          <a:latin typeface="Times New Roman"/>
                          <a:ea typeface="Times New Roman"/>
                          <a:cs typeface="Times New Roman"/>
                        </a:rPr>
                        <a:t>год (прогноз)</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2023 </a:t>
                      </a:r>
                      <a:r>
                        <a:rPr lang="ru-RU" sz="1100" dirty="0">
                          <a:latin typeface="Times New Roman"/>
                          <a:ea typeface="Times New Roman"/>
                          <a:cs typeface="Times New Roman"/>
                        </a:rPr>
                        <a:t>год (прогноз)</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2024 </a:t>
                      </a:r>
                      <a:r>
                        <a:rPr lang="ru-RU" sz="1100" dirty="0">
                          <a:latin typeface="Times New Roman"/>
                          <a:ea typeface="Times New Roman"/>
                          <a:cs typeface="Times New Roman"/>
                        </a:rPr>
                        <a:t>год (прогноз)</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b="1" dirty="0">
                          <a:latin typeface="Times New Roman"/>
                          <a:ea typeface="Times New Roman"/>
                          <a:cs typeface="Times New Roman"/>
                        </a:rPr>
                        <a:t>Налоговые и неналоговые доходы  - всего</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pitchFamily="18" charset="0"/>
                          <a:ea typeface="Times New Roman"/>
                          <a:cs typeface="Times New Roman" pitchFamily="18" charset="0"/>
                        </a:rPr>
                        <a:t>105 812</a:t>
                      </a:r>
                      <a:endParaRPr lang="ru-RU" sz="1100" b="1"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pitchFamily="18" charset="0"/>
                          <a:ea typeface="Times New Roman"/>
                          <a:cs typeface="Times New Roman" pitchFamily="18" charset="0"/>
                        </a:rPr>
                        <a:t>216 897</a:t>
                      </a:r>
                      <a:endParaRPr lang="ru-RU" sz="1100" b="1"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a:ea typeface="Times New Roman"/>
                          <a:cs typeface="Times New Roman"/>
                        </a:rPr>
                        <a:t>242 353</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pitchFamily="18" charset="0"/>
                          <a:ea typeface="Times New Roman"/>
                          <a:cs typeface="Times New Roman" pitchFamily="18" charset="0"/>
                        </a:rPr>
                        <a:t>214 964</a:t>
                      </a:r>
                      <a:endParaRPr lang="ru-RU" sz="1100" b="1"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pitchFamily="18" charset="0"/>
                          <a:ea typeface="Times New Roman"/>
                          <a:cs typeface="Times New Roman" pitchFamily="18" charset="0"/>
                        </a:rPr>
                        <a:t>243 495</a:t>
                      </a:r>
                      <a:endParaRPr lang="ru-RU" sz="1100" b="1"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dirty="0">
                          <a:latin typeface="Times New Roman"/>
                          <a:ea typeface="Times New Roman"/>
                          <a:cs typeface="Times New Roman"/>
                        </a:rPr>
                        <a:t>Налог на доходы физических лиц</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61 794</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160 422</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152 302</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155 246</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180 475</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dirty="0">
                          <a:latin typeface="Times New Roman"/>
                          <a:ea typeface="Times New Roman"/>
                          <a:cs typeface="Times New Roman"/>
                        </a:rPr>
                        <a:t>Акцизы (нефтепродукты)</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10 301</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11 863</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12 510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13 096</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13 524</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i="1" dirty="0">
                          <a:latin typeface="Times New Roman"/>
                          <a:ea typeface="Times New Roman"/>
                          <a:cs typeface="Times New Roman"/>
                        </a:rPr>
                        <a:t>Налоги на совокупный доход, из них:</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i="1" dirty="0" smtClean="0">
                          <a:latin typeface="Times New Roman" pitchFamily="18" charset="0"/>
                          <a:ea typeface="Times New Roman"/>
                          <a:cs typeface="Times New Roman" pitchFamily="18" charset="0"/>
                        </a:rPr>
                        <a:t>6 887</a:t>
                      </a:r>
                      <a:endParaRPr lang="ru-RU" sz="1100" i="1"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1507490" algn="l"/>
                          <a:tab pos="1788795" algn="l"/>
                        </a:tabLst>
                        <a:defRPr/>
                      </a:pPr>
                      <a:r>
                        <a:rPr lang="ru-RU" sz="1100" i="1" dirty="0" smtClean="0">
                          <a:latin typeface="Times New Roman" pitchFamily="18" charset="0"/>
                          <a:ea typeface="Times New Roman"/>
                          <a:cs typeface="Times New Roman" pitchFamily="18" charset="0"/>
                        </a:rPr>
                        <a:t>12 539</a:t>
                      </a:r>
                      <a:endParaRPr lang="ru-RU" sz="1100" i="1"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i="1" dirty="0" smtClean="0">
                          <a:latin typeface="Times New Roman"/>
                          <a:ea typeface="Times New Roman"/>
                          <a:cs typeface="Times New Roman"/>
                        </a:rPr>
                        <a:t>16 598</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i="1" dirty="0" smtClean="0">
                          <a:latin typeface="Times New Roman"/>
                          <a:ea typeface="Times New Roman"/>
                          <a:cs typeface="Times New Roman"/>
                        </a:rPr>
                        <a:t>18 204</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i="1" dirty="0" smtClean="0">
                          <a:latin typeface="Times New Roman"/>
                          <a:ea typeface="Times New Roman"/>
                          <a:cs typeface="Times New Roman"/>
                        </a:rPr>
                        <a:t>20 142</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dirty="0">
                          <a:latin typeface="Times New Roman"/>
                          <a:ea typeface="Times New Roman"/>
                          <a:cs typeface="Times New Roman"/>
                        </a:rPr>
                        <a:t>Налог, взимаемый в связи с применением УСН</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3 819</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10 169</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14 383</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15 869</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17 622</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867">
                <a:tc>
                  <a:txBody>
                    <a:bodyPr/>
                    <a:lstStyle/>
                    <a:p>
                      <a:pPr algn="just">
                        <a:spcAft>
                          <a:spcPts val="0"/>
                        </a:spcAft>
                        <a:tabLst>
                          <a:tab pos="1507490" algn="l"/>
                          <a:tab pos="1788795" algn="l"/>
                        </a:tabLst>
                      </a:pPr>
                      <a:r>
                        <a:rPr lang="ru-RU" sz="1100" dirty="0">
                          <a:latin typeface="Times New Roman"/>
                          <a:ea typeface="Times New Roman"/>
                          <a:cs typeface="Times New Roman"/>
                        </a:rPr>
                        <a:t>Единый налог на </a:t>
                      </a:r>
                      <a:r>
                        <a:rPr lang="ru-RU" sz="1100" dirty="0" smtClean="0">
                          <a:latin typeface="Times New Roman"/>
                          <a:ea typeface="Times New Roman"/>
                          <a:cs typeface="Times New Roman"/>
                        </a:rPr>
                        <a:t>вмененный </a:t>
                      </a:r>
                      <a:r>
                        <a:rPr lang="ru-RU" sz="1100" dirty="0">
                          <a:latin typeface="Times New Roman"/>
                          <a:ea typeface="Times New Roman"/>
                          <a:cs typeface="Times New Roman"/>
                        </a:rPr>
                        <a:t>доход для </a:t>
                      </a:r>
                      <a:r>
                        <a:rPr lang="ru-RU" sz="1100" dirty="0" smtClean="0">
                          <a:latin typeface="Times New Roman"/>
                          <a:ea typeface="Times New Roman"/>
                          <a:cs typeface="Times New Roman"/>
                        </a:rPr>
                        <a:t>отдельных </a:t>
                      </a:r>
                      <a:r>
                        <a:rPr lang="ru-RU" sz="1100" dirty="0">
                          <a:latin typeface="Times New Roman"/>
                          <a:ea typeface="Times New Roman"/>
                          <a:cs typeface="Times New Roman"/>
                        </a:rPr>
                        <a:t>видов деятельности</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2 802</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1 040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25</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dirty="0">
                          <a:latin typeface="Times New Roman"/>
                          <a:ea typeface="Times New Roman"/>
                          <a:cs typeface="Times New Roman"/>
                        </a:rPr>
                        <a:t>Налог взимаемый, в связи с прим. патент. системы</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266</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1 330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2 190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2 335</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2 520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dirty="0">
                          <a:latin typeface="Times New Roman"/>
                          <a:ea typeface="Times New Roman"/>
                          <a:cs typeface="Times New Roman"/>
                        </a:rPr>
                        <a:t>Налог на имущество физических лиц</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3 239</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2 857</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2 500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2 500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2 630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dirty="0">
                          <a:latin typeface="Times New Roman"/>
                          <a:ea typeface="Times New Roman"/>
                          <a:cs typeface="Times New Roman"/>
                        </a:rPr>
                        <a:t>Земельный налог</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4 252</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3 495</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3 910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3 910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3</a:t>
                      </a:r>
                      <a:r>
                        <a:rPr lang="ru-RU" sz="1100" baseline="0" dirty="0" smtClean="0">
                          <a:latin typeface="Times New Roman" pitchFamily="18" charset="0"/>
                          <a:ea typeface="Times New Roman"/>
                          <a:cs typeface="Times New Roman" pitchFamily="18" charset="0"/>
                        </a:rPr>
                        <a:t> 910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328">
                <a:tc>
                  <a:txBody>
                    <a:bodyPr/>
                    <a:lstStyle/>
                    <a:p>
                      <a:pPr algn="just">
                        <a:spcAft>
                          <a:spcPts val="0"/>
                        </a:spcAft>
                        <a:tabLst>
                          <a:tab pos="1507490" algn="l"/>
                          <a:tab pos="1788795" algn="l"/>
                        </a:tabLst>
                      </a:pPr>
                      <a:r>
                        <a:rPr lang="ru-RU" sz="1100" dirty="0">
                          <a:latin typeface="Times New Roman"/>
                          <a:ea typeface="Times New Roman"/>
                          <a:cs typeface="Times New Roman"/>
                        </a:rPr>
                        <a:t>Государственная пошлина</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1 839</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2 437</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1 643</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1 704</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1 772</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i="1" dirty="0">
                          <a:latin typeface="Times New Roman"/>
                          <a:ea typeface="Times New Roman"/>
                          <a:cs typeface="Times New Roman"/>
                        </a:rPr>
                        <a:t>Неналоговые доходы, всего, из них:</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i="1" dirty="0" smtClean="0">
                          <a:latin typeface="Times New Roman" pitchFamily="18" charset="0"/>
                          <a:ea typeface="Times New Roman"/>
                          <a:cs typeface="Times New Roman" pitchFamily="18" charset="0"/>
                        </a:rPr>
                        <a:t>17 500</a:t>
                      </a:r>
                      <a:endParaRPr lang="ru-RU" sz="1100" i="1"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i="1" dirty="0" smtClean="0">
                          <a:latin typeface="Times New Roman" pitchFamily="18" charset="0"/>
                          <a:ea typeface="Times New Roman"/>
                          <a:cs typeface="Times New Roman" pitchFamily="18" charset="0"/>
                        </a:rPr>
                        <a:t>23 284</a:t>
                      </a:r>
                      <a:endParaRPr lang="ru-RU" sz="1100" i="1"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i="1" dirty="0" smtClean="0">
                          <a:latin typeface="Times New Roman"/>
                          <a:ea typeface="Times New Roman"/>
                          <a:cs typeface="Times New Roman"/>
                        </a:rPr>
                        <a:t>52 890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i="1" dirty="0" smtClean="0">
                          <a:latin typeface="Times New Roman" pitchFamily="18" charset="0"/>
                          <a:ea typeface="Times New Roman"/>
                          <a:cs typeface="Times New Roman" pitchFamily="18" charset="0"/>
                        </a:rPr>
                        <a:t>20 304</a:t>
                      </a:r>
                      <a:endParaRPr lang="ru-RU" sz="1100" i="1"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i="1" dirty="0" smtClean="0">
                          <a:latin typeface="Times New Roman" pitchFamily="18" charset="0"/>
                          <a:ea typeface="Times New Roman"/>
                          <a:cs typeface="Times New Roman" pitchFamily="18" charset="0"/>
                        </a:rPr>
                        <a:t>21 042</a:t>
                      </a:r>
                      <a:endParaRPr lang="ru-RU" sz="1100" i="1"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867">
                <a:tc>
                  <a:txBody>
                    <a:bodyPr/>
                    <a:lstStyle/>
                    <a:p>
                      <a:pPr algn="just">
                        <a:spcAft>
                          <a:spcPts val="0"/>
                        </a:spcAft>
                        <a:tabLst>
                          <a:tab pos="1507490" algn="l"/>
                          <a:tab pos="1788795" algn="l"/>
                        </a:tabLst>
                      </a:pPr>
                      <a:r>
                        <a:rPr lang="ru-RU" sz="1100" dirty="0">
                          <a:latin typeface="Times New Roman"/>
                          <a:ea typeface="Times New Roman"/>
                          <a:cs typeface="Times New Roman"/>
                        </a:rPr>
                        <a:t>Доходы от использования имущества, находящегося в государственной и муниципальной собственности</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13 082</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14 940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19 516</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15 096</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15 698</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365">
                <a:tc>
                  <a:txBody>
                    <a:bodyPr/>
                    <a:lstStyle/>
                    <a:p>
                      <a:pPr algn="just">
                        <a:spcAft>
                          <a:spcPts val="0"/>
                        </a:spcAft>
                        <a:tabLst>
                          <a:tab pos="1507490" algn="l"/>
                          <a:tab pos="1788795" algn="l"/>
                        </a:tabLst>
                      </a:pPr>
                      <a:r>
                        <a:rPr lang="ru-RU" sz="1100" dirty="0">
                          <a:latin typeface="Times New Roman"/>
                          <a:ea typeface="Times New Roman"/>
                          <a:cs typeface="Times New Roman"/>
                        </a:rPr>
                        <a:t>Платежи при пользовании природными ресурсами</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-143</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4 830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4 800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3 640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3 717</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867">
                <a:tc>
                  <a:txBody>
                    <a:bodyPr/>
                    <a:lstStyle/>
                    <a:p>
                      <a:pPr algn="just">
                        <a:spcAft>
                          <a:spcPts val="0"/>
                        </a:spcAft>
                        <a:tabLst>
                          <a:tab pos="1507490" algn="l"/>
                          <a:tab pos="1788795" algn="l"/>
                        </a:tabLst>
                      </a:pPr>
                      <a:r>
                        <a:rPr lang="ru-RU" sz="1100" dirty="0" smtClean="0">
                          <a:latin typeface="Times New Roman"/>
                          <a:ea typeface="Times New Roman"/>
                          <a:cs typeface="Times New Roman"/>
                        </a:rPr>
                        <a:t>Доходы </a:t>
                      </a:r>
                      <a:r>
                        <a:rPr lang="ru-RU" sz="1100" dirty="0">
                          <a:latin typeface="Times New Roman"/>
                          <a:ea typeface="Times New Roman"/>
                          <a:cs typeface="Times New Roman"/>
                        </a:rPr>
                        <a:t>от оказания платных услуг и компенсации затрат государства</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633</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1 310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900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872</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907</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867">
                <a:tc>
                  <a:txBody>
                    <a:bodyPr/>
                    <a:lstStyle/>
                    <a:p>
                      <a:pPr algn="just">
                        <a:spcAft>
                          <a:spcPts val="0"/>
                        </a:spcAft>
                        <a:tabLst>
                          <a:tab pos="1507490" algn="l"/>
                          <a:tab pos="1788795" algn="l"/>
                        </a:tabLst>
                      </a:pPr>
                      <a:r>
                        <a:rPr lang="ru-RU" sz="1100" dirty="0">
                          <a:latin typeface="Times New Roman"/>
                          <a:ea typeface="Times New Roman"/>
                          <a:cs typeface="Times New Roman"/>
                        </a:rPr>
                        <a:t>Доходы от продажи материальных и нематериальных активов</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1 406</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1 976</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27 559</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581</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605</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dirty="0">
                          <a:latin typeface="Times New Roman"/>
                          <a:ea typeface="Times New Roman"/>
                          <a:cs typeface="Times New Roman"/>
                        </a:rPr>
                        <a:t>Штрафы, санкции, возмещение ущерба</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2 547</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228</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115</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115</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115</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dirty="0">
                          <a:latin typeface="Times New Roman"/>
                          <a:ea typeface="Times New Roman"/>
                          <a:cs typeface="Times New Roman"/>
                        </a:rPr>
                        <a:t>Прочие неналоговые доходы</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-25</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a:latin typeface="Times New Roman"/>
                          <a:ea typeface="Times New Roman"/>
                          <a:cs typeface="Times New Roman"/>
                        </a:rPr>
                        <a:t>0</a:t>
                      </a:r>
                      <a:endParaRPr lang="ru-RU" sz="110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a:latin typeface="Times New Roman"/>
                          <a:ea typeface="Times New Roman"/>
                          <a:cs typeface="Times New Roman"/>
                        </a:rPr>
                        <a:t>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a:latin typeface="Times New Roman"/>
                          <a:ea typeface="Times New Roman"/>
                          <a:cs typeface="Times New Roman"/>
                        </a:rPr>
                        <a:t>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b="1" dirty="0">
                          <a:latin typeface="Times New Roman"/>
                          <a:ea typeface="Times New Roman"/>
                          <a:cs typeface="Times New Roman"/>
                        </a:rPr>
                        <a:t>Безвозмездные поступления, всего, из них:</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pitchFamily="18" charset="0"/>
                          <a:ea typeface="Times New Roman"/>
                          <a:cs typeface="Times New Roman" pitchFamily="18" charset="0"/>
                        </a:rPr>
                        <a:t>460 518</a:t>
                      </a:r>
                      <a:endParaRPr lang="ru-RU" sz="1100" b="1"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a:ea typeface="Times New Roman"/>
                          <a:cs typeface="Times New Roman"/>
                        </a:rPr>
                        <a:t>592 529</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a:ea typeface="Times New Roman"/>
                          <a:cs typeface="Times New Roman"/>
                        </a:rPr>
                        <a:t>438 437</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a:ea typeface="Times New Roman"/>
                          <a:cs typeface="Times New Roman"/>
                        </a:rPr>
                        <a:t>349 905</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a:ea typeface="Times New Roman"/>
                          <a:cs typeface="Times New Roman"/>
                        </a:rPr>
                        <a:t>343 735</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dirty="0">
                          <a:latin typeface="Times New Roman"/>
                          <a:ea typeface="Times New Roman"/>
                          <a:cs typeface="Times New Roman"/>
                        </a:rPr>
                        <a:t>Дотации</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218 290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246 897</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155 195</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84 811</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73 296</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dirty="0">
                          <a:latin typeface="Times New Roman"/>
                          <a:ea typeface="Times New Roman"/>
                          <a:cs typeface="Times New Roman"/>
                        </a:rPr>
                        <a:t>Субсидии</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38 616</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61 743</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35 257</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10 240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10 651</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dirty="0">
                          <a:latin typeface="Times New Roman"/>
                          <a:ea typeface="Times New Roman"/>
                          <a:cs typeface="Times New Roman"/>
                        </a:rPr>
                        <a:t>Субвенции</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210 506</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220 882</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235 594</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242 793</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247 545</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a:latin typeface="Times New Roman"/>
                          <a:ea typeface="Times New Roman"/>
                          <a:cs typeface="Times New Roman"/>
                        </a:rPr>
                        <a:t>Прочие межбюджетные  трансферты (МБТ)</a:t>
                      </a:r>
                      <a:endParaRPr lang="ru-RU" sz="110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7 226</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62 907</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12 391</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12 061</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12 243</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a:latin typeface="Times New Roman"/>
                          <a:ea typeface="Times New Roman"/>
                          <a:cs typeface="Times New Roman"/>
                        </a:rPr>
                        <a:t>Добровольные пожертвования от организаций</a:t>
                      </a:r>
                      <a:endParaRPr lang="ru-RU" sz="110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195</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100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a:latin typeface="Times New Roman"/>
                          <a:ea typeface="Times New Roman"/>
                          <a:cs typeface="Times New Roman"/>
                        </a:rPr>
                        <a:t>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a:latin typeface="Times New Roman"/>
                          <a:ea typeface="Times New Roman"/>
                          <a:cs typeface="Times New Roman"/>
                        </a:rPr>
                        <a:t>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a:latin typeface="Times New Roman"/>
                          <a:ea typeface="Times New Roman"/>
                          <a:cs typeface="Times New Roman"/>
                        </a:rPr>
                        <a:t>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a:latin typeface="Times New Roman"/>
                          <a:ea typeface="Times New Roman"/>
                          <a:cs typeface="Times New Roman"/>
                        </a:rPr>
                        <a:t>Возврат МБТ</a:t>
                      </a:r>
                      <a:endParaRPr lang="ru-RU" sz="110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- 14 315</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a:latin typeface="Times New Roman"/>
                          <a:ea typeface="Times New Roman"/>
                          <a:cs typeface="Times New Roman"/>
                        </a:rPr>
                        <a:t>0</a:t>
                      </a:r>
                      <a:endParaRPr lang="ru-RU" sz="110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a:latin typeface="Times New Roman"/>
                          <a:ea typeface="Times New Roman"/>
                          <a:cs typeface="Times New Roman"/>
                        </a:rPr>
                        <a:t>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a:latin typeface="Times New Roman"/>
                          <a:ea typeface="Times New Roman"/>
                          <a:cs typeface="Times New Roman"/>
                        </a:rPr>
                        <a:t>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172">
                <a:tc>
                  <a:txBody>
                    <a:bodyPr/>
                    <a:lstStyle/>
                    <a:p>
                      <a:pPr algn="just">
                        <a:spcAft>
                          <a:spcPts val="0"/>
                        </a:spcAft>
                        <a:tabLst>
                          <a:tab pos="1507490" algn="l"/>
                          <a:tab pos="1788795" algn="l"/>
                        </a:tabLst>
                      </a:pPr>
                      <a:r>
                        <a:rPr lang="ru-RU" sz="1100" b="1">
                          <a:latin typeface="Times New Roman"/>
                          <a:ea typeface="Times New Roman"/>
                          <a:cs typeface="Times New Roman"/>
                        </a:rPr>
                        <a:t>ВСЕГО ДОХОДОВ</a:t>
                      </a:r>
                      <a:endParaRPr lang="ru-RU" sz="110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pitchFamily="18" charset="0"/>
                          <a:ea typeface="Times New Roman"/>
                          <a:cs typeface="Times New Roman" pitchFamily="18" charset="0"/>
                        </a:rPr>
                        <a:t>566 330</a:t>
                      </a:r>
                      <a:endParaRPr lang="ru-RU" sz="1100" b="1"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a:ea typeface="Times New Roman"/>
                          <a:cs typeface="Times New Roman"/>
                        </a:rPr>
                        <a:t>809 426</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pitchFamily="18" charset="0"/>
                          <a:ea typeface="Times New Roman"/>
                          <a:cs typeface="Times New Roman" pitchFamily="18" charset="0"/>
                        </a:rPr>
                        <a:t>680 790</a:t>
                      </a:r>
                      <a:endParaRPr lang="ru-RU" sz="1100" b="1"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a:ea typeface="Times New Roman"/>
                          <a:cs typeface="Times New Roman"/>
                        </a:rPr>
                        <a:t>564 869</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a:ea typeface="Times New Roman"/>
                          <a:cs typeface="Times New Roman"/>
                        </a:rPr>
                        <a:t>587 230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571604" y="357166"/>
            <a:ext cx="6551537" cy="338554"/>
          </a:xfrm>
          <a:prstGeom prst="rect">
            <a:avLst/>
          </a:prstGeom>
          <a:noFill/>
        </p:spPr>
        <p:txBody>
          <a:bodyPr wrap="none" rtlCol="0">
            <a:spAutoFit/>
          </a:bodyPr>
          <a:lstStyle/>
          <a:p>
            <a:r>
              <a:rPr lang="ru-RU" sz="1600" b="1" u="sng" dirty="0" smtClean="0">
                <a:solidFill>
                  <a:schemeClr val="accent4">
                    <a:lumMod val="75000"/>
                  </a:schemeClr>
                </a:solidFill>
                <a:latin typeface="Times New Roman" pitchFamily="18" charset="0"/>
                <a:cs typeface="Times New Roman" pitchFamily="18" charset="0"/>
              </a:rPr>
              <a:t>Результаты оценки эффективности налоговых расходов, тыс. рублей</a:t>
            </a:r>
            <a:endParaRPr lang="ru-RU" sz="1600" b="1" u="sng" dirty="0">
              <a:solidFill>
                <a:schemeClr val="accent4">
                  <a:lumMod val="75000"/>
                </a:schemeClr>
              </a:solidFill>
              <a:latin typeface="Times New Roman" pitchFamily="18" charset="0"/>
              <a:cs typeface="Times New Roman" pitchFamily="18" charset="0"/>
            </a:endParaRPr>
          </a:p>
        </p:txBody>
      </p:sp>
      <p:graphicFrame>
        <p:nvGraphicFramePr>
          <p:cNvPr id="3" name="Таблица 2"/>
          <p:cNvGraphicFramePr>
            <a:graphicFrameLocks noGrp="1"/>
          </p:cNvGraphicFramePr>
          <p:nvPr/>
        </p:nvGraphicFramePr>
        <p:xfrm>
          <a:off x="642909" y="785794"/>
          <a:ext cx="8215370" cy="4597742"/>
        </p:xfrm>
        <a:graphic>
          <a:graphicData uri="http://schemas.openxmlformats.org/drawingml/2006/table">
            <a:tbl>
              <a:tblPr/>
              <a:tblGrid>
                <a:gridCol w="507737"/>
                <a:gridCol w="1940093"/>
                <a:gridCol w="1788797"/>
                <a:gridCol w="1335538"/>
                <a:gridCol w="1285884"/>
                <a:gridCol w="1357321"/>
              </a:tblGrid>
              <a:tr h="2286016">
                <a:tc>
                  <a:txBody>
                    <a:bodyPr/>
                    <a:lstStyle/>
                    <a:p>
                      <a:pPr>
                        <a:spcAft>
                          <a:spcPts val="0"/>
                        </a:spcAft>
                      </a:pPr>
                      <a:r>
                        <a:rPr lang="ru-RU" sz="1200" dirty="0">
                          <a:latin typeface="Times New Roman" pitchFamily="18" charset="0"/>
                          <a:ea typeface="Times New Roman"/>
                          <a:cs typeface="Times New Roman" pitchFamily="18" charset="0"/>
                        </a:rPr>
                        <a:t>№ </a:t>
                      </a:r>
                      <a:r>
                        <a:rPr lang="ru-RU" sz="1200" dirty="0" err="1">
                          <a:latin typeface="Times New Roman" pitchFamily="18" charset="0"/>
                          <a:ea typeface="Times New Roman"/>
                          <a:cs typeface="Times New Roman" pitchFamily="18" charset="0"/>
                        </a:rPr>
                        <a:t>п</a:t>
                      </a:r>
                      <a:r>
                        <a:rPr lang="ru-RU" sz="1200" dirty="0">
                          <a:latin typeface="Times New Roman" pitchFamily="18" charset="0"/>
                          <a:ea typeface="Times New Roman"/>
                          <a:cs typeface="Times New Roman" pitchFamily="18" charset="0"/>
                        </a:rPr>
                        <a:t>/</a:t>
                      </a:r>
                      <a:r>
                        <a:rPr lang="ru-RU" sz="1200" dirty="0" err="1">
                          <a:latin typeface="Times New Roman" pitchFamily="18" charset="0"/>
                          <a:ea typeface="Times New Roman"/>
                          <a:cs typeface="Times New Roman" pitchFamily="18" charset="0"/>
                        </a:rPr>
                        <a:t>п</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ru-RU" sz="1200" dirty="0">
                          <a:latin typeface="Times New Roman" pitchFamily="18" charset="0"/>
                          <a:ea typeface="Times New Roman"/>
                          <a:cs typeface="Times New Roman" pitchFamily="18" charset="0"/>
                        </a:rPr>
                        <a:t>Наименование налога</a:t>
                      </a: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ru-RU" sz="1200" dirty="0">
                          <a:latin typeface="Times New Roman" pitchFamily="18" charset="0"/>
                          <a:ea typeface="Times New Roman"/>
                          <a:cs typeface="Times New Roman" pitchFamily="18" charset="0"/>
                        </a:rPr>
                        <a:t>Нормативный акт, устанавливающий налоговые льготы</a:t>
                      </a: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ru-RU" sz="1200" dirty="0" smtClean="0">
                          <a:latin typeface="Times New Roman" pitchFamily="18" charset="0"/>
                          <a:ea typeface="Times New Roman"/>
                          <a:cs typeface="Times New Roman" pitchFamily="18" charset="0"/>
                        </a:rPr>
                        <a:t>Оценка  объема предоставленных налоговых льгот</a:t>
                      </a:r>
                      <a:endParaRPr lang="ru-RU" sz="1200" dirty="0">
                        <a:latin typeface="Times New Roman" pitchFamily="18" charset="0"/>
                        <a:ea typeface="Times New Roman"/>
                        <a:cs typeface="Times New Roman" pitchFamily="18" charset="0"/>
                      </a:endParaRPr>
                    </a:p>
                    <a:p>
                      <a:pPr algn="ctr">
                        <a:spcAft>
                          <a:spcPts val="0"/>
                        </a:spcAft>
                      </a:pPr>
                      <a:endParaRPr lang="ru-RU" sz="1200" b="1" dirty="0" smtClean="0">
                        <a:latin typeface="Times New Roman" pitchFamily="18" charset="0"/>
                        <a:ea typeface="Times New Roman"/>
                        <a:cs typeface="Times New Roman" pitchFamily="18" charset="0"/>
                      </a:endParaRPr>
                    </a:p>
                    <a:p>
                      <a:pPr algn="ctr">
                        <a:spcAft>
                          <a:spcPts val="0"/>
                        </a:spcAft>
                      </a:pPr>
                      <a:endParaRPr lang="ru-RU" sz="1200" b="1" dirty="0" smtClean="0">
                        <a:latin typeface="Times New Roman" pitchFamily="18" charset="0"/>
                        <a:ea typeface="Times New Roman"/>
                        <a:cs typeface="Times New Roman" pitchFamily="18" charset="0"/>
                      </a:endParaRPr>
                    </a:p>
                    <a:p>
                      <a:pPr algn="ctr">
                        <a:spcAft>
                          <a:spcPts val="0"/>
                        </a:spcAft>
                      </a:pPr>
                      <a:r>
                        <a:rPr lang="ru-RU" sz="1200" b="1" dirty="0" smtClean="0">
                          <a:latin typeface="Times New Roman" pitchFamily="18" charset="0"/>
                          <a:ea typeface="Times New Roman"/>
                          <a:cs typeface="Times New Roman" pitchFamily="18" charset="0"/>
                        </a:rPr>
                        <a:t>2020 </a:t>
                      </a:r>
                      <a:r>
                        <a:rPr lang="ru-RU" sz="1200" b="1" dirty="0">
                          <a:latin typeface="Times New Roman" pitchFamily="18" charset="0"/>
                          <a:ea typeface="Times New Roman"/>
                          <a:cs typeface="Times New Roman" pitchFamily="18" charset="0"/>
                        </a:rPr>
                        <a:t>год</a:t>
                      </a:r>
                      <a:endParaRPr lang="ru-RU" sz="1200" dirty="0">
                        <a:latin typeface="Times New Roman" pitchFamily="18" charset="0"/>
                        <a:ea typeface="Times New Roman"/>
                        <a:cs typeface="Times New Roman" pitchFamily="18" charset="0"/>
                      </a:endParaRPr>
                    </a:p>
                    <a:p>
                      <a:pPr algn="ctr">
                        <a:spcAft>
                          <a:spcPts val="0"/>
                        </a:spcAft>
                      </a:pPr>
                      <a:endParaRPr lang="ru-RU" sz="1200" dirty="0" smtClean="0">
                        <a:latin typeface="Times New Roman" pitchFamily="18" charset="0"/>
                        <a:ea typeface="Times New Roman"/>
                        <a:cs typeface="Times New Roman" pitchFamily="18" charset="0"/>
                      </a:endParaRPr>
                    </a:p>
                    <a:p>
                      <a:pPr algn="ctr">
                        <a:spcAft>
                          <a:spcPts val="0"/>
                        </a:spcAft>
                      </a:pPr>
                      <a:endParaRPr lang="ru-RU" sz="1200" dirty="0" smtClean="0">
                        <a:latin typeface="Times New Roman" pitchFamily="18" charset="0"/>
                        <a:ea typeface="Times New Roman"/>
                        <a:cs typeface="Times New Roman" pitchFamily="18" charset="0"/>
                      </a:endParaRPr>
                    </a:p>
                    <a:p>
                      <a:pPr algn="ctr">
                        <a:spcAft>
                          <a:spcPts val="0"/>
                        </a:spcAft>
                      </a:pPr>
                      <a:r>
                        <a:rPr lang="ru-RU" sz="1200" dirty="0" smtClean="0">
                          <a:latin typeface="Times New Roman" pitchFamily="18" charset="0"/>
                          <a:ea typeface="Times New Roman"/>
                          <a:cs typeface="Times New Roman" pitchFamily="18" charset="0"/>
                        </a:rPr>
                        <a:t>(</a:t>
                      </a:r>
                      <a:r>
                        <a:rPr lang="ru-RU" sz="1200" dirty="0">
                          <a:latin typeface="Times New Roman" pitchFamily="18" charset="0"/>
                          <a:ea typeface="Times New Roman"/>
                          <a:cs typeface="Times New Roman" pitchFamily="18" charset="0"/>
                        </a:rPr>
                        <a:t>тыс. руб.)</a:t>
                      </a: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latin typeface="Times New Roman" pitchFamily="18" charset="0"/>
                          <a:ea typeface="Times New Roman"/>
                          <a:cs typeface="Times New Roman" pitchFamily="18" charset="0"/>
                        </a:rPr>
                        <a:t>Оценка  объема предоставленных налоговых льгот</a:t>
                      </a:r>
                    </a:p>
                    <a:p>
                      <a:pPr algn="ctr">
                        <a:spcAft>
                          <a:spcPts val="0"/>
                        </a:spcAft>
                      </a:pPr>
                      <a:endParaRPr lang="ru-RU" sz="1200" b="1" dirty="0" smtClean="0">
                        <a:latin typeface="Times New Roman" pitchFamily="18" charset="0"/>
                        <a:ea typeface="Times New Roman"/>
                        <a:cs typeface="Times New Roman" pitchFamily="18" charset="0"/>
                      </a:endParaRPr>
                    </a:p>
                    <a:p>
                      <a:pPr algn="ctr">
                        <a:spcAft>
                          <a:spcPts val="0"/>
                        </a:spcAft>
                      </a:pPr>
                      <a:endParaRPr lang="ru-RU" sz="1200" b="1" dirty="0" smtClean="0">
                        <a:latin typeface="Times New Roman" pitchFamily="18" charset="0"/>
                        <a:ea typeface="Times New Roman"/>
                        <a:cs typeface="Times New Roman" pitchFamily="18" charset="0"/>
                      </a:endParaRPr>
                    </a:p>
                    <a:p>
                      <a:pPr algn="ctr">
                        <a:spcAft>
                          <a:spcPts val="0"/>
                        </a:spcAft>
                      </a:pPr>
                      <a:r>
                        <a:rPr lang="ru-RU" sz="1200" b="1" dirty="0" smtClean="0">
                          <a:latin typeface="Times New Roman" pitchFamily="18" charset="0"/>
                          <a:ea typeface="Times New Roman"/>
                          <a:cs typeface="Times New Roman" pitchFamily="18" charset="0"/>
                        </a:rPr>
                        <a:t>2021 </a:t>
                      </a:r>
                      <a:r>
                        <a:rPr lang="ru-RU" sz="1200" b="1" dirty="0">
                          <a:latin typeface="Times New Roman" pitchFamily="18" charset="0"/>
                          <a:ea typeface="Times New Roman"/>
                          <a:cs typeface="Times New Roman" pitchFamily="18" charset="0"/>
                        </a:rPr>
                        <a:t>год</a:t>
                      </a:r>
                      <a:endParaRPr lang="ru-RU" sz="1200" dirty="0">
                        <a:latin typeface="Times New Roman" pitchFamily="18" charset="0"/>
                        <a:ea typeface="Times New Roman"/>
                        <a:cs typeface="Times New Roman" pitchFamily="18" charset="0"/>
                      </a:endParaRPr>
                    </a:p>
                    <a:p>
                      <a:pPr algn="ctr">
                        <a:spcAft>
                          <a:spcPts val="0"/>
                        </a:spcAft>
                      </a:pPr>
                      <a:r>
                        <a:rPr lang="ru-RU" sz="1200" b="1" dirty="0">
                          <a:latin typeface="Times New Roman" pitchFamily="18" charset="0"/>
                          <a:ea typeface="Times New Roman"/>
                          <a:cs typeface="Times New Roman" pitchFamily="18" charset="0"/>
                        </a:rPr>
                        <a:t>(прогноз)</a:t>
                      </a:r>
                      <a:endParaRPr lang="ru-RU" sz="1200" dirty="0">
                        <a:latin typeface="Times New Roman" pitchFamily="18" charset="0"/>
                        <a:ea typeface="Times New Roman"/>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smtClean="0">
                        <a:latin typeface="Times New Roman" pitchFamily="18" charset="0"/>
                        <a:ea typeface="Times New Roman"/>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latin typeface="Times New Roman" pitchFamily="18" charset="0"/>
                          <a:ea typeface="Times New Roman"/>
                          <a:cs typeface="Times New Roman" pitchFamily="18" charset="0"/>
                        </a:rPr>
                        <a:t>(тыс. руб.)</a:t>
                      </a:r>
                    </a:p>
                    <a:p>
                      <a:pPr algn="ctr">
                        <a:spcAft>
                          <a:spcPts val="0"/>
                        </a:spcAft>
                      </a:pPr>
                      <a:endParaRPr lang="ru-RU" sz="1200" dirty="0" smtClean="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latin typeface="Times New Roman" pitchFamily="18" charset="0"/>
                          <a:ea typeface="Times New Roman"/>
                          <a:cs typeface="Times New Roman" pitchFamily="18" charset="0"/>
                        </a:rPr>
                        <a:t>Оценка  объема предоставленных налоговых льгот</a:t>
                      </a:r>
                    </a:p>
                    <a:p>
                      <a:pPr algn="ctr">
                        <a:spcAft>
                          <a:spcPts val="0"/>
                        </a:spcAft>
                      </a:pPr>
                      <a:endParaRPr lang="ru-RU" sz="1200" dirty="0" smtClean="0">
                        <a:latin typeface="Times New Roman" pitchFamily="18" charset="0"/>
                        <a:ea typeface="Times New Roman"/>
                        <a:cs typeface="Times New Roman" pitchFamily="18" charset="0"/>
                      </a:endParaRPr>
                    </a:p>
                    <a:p>
                      <a:pPr algn="ctr">
                        <a:spcAft>
                          <a:spcPts val="0"/>
                        </a:spcAft>
                      </a:pPr>
                      <a:endParaRPr lang="ru-RU" sz="1200" dirty="0" smtClean="0">
                        <a:latin typeface="Times New Roman" pitchFamily="18" charset="0"/>
                        <a:ea typeface="Times New Roman"/>
                        <a:cs typeface="Times New Roman" pitchFamily="18" charset="0"/>
                      </a:endParaRPr>
                    </a:p>
                    <a:p>
                      <a:pPr algn="ctr">
                        <a:spcAft>
                          <a:spcPts val="0"/>
                        </a:spcAft>
                      </a:pPr>
                      <a:r>
                        <a:rPr lang="ru-RU" sz="1200" dirty="0" smtClean="0">
                          <a:latin typeface="Times New Roman" pitchFamily="18" charset="0"/>
                          <a:ea typeface="Times New Roman"/>
                          <a:cs typeface="Times New Roman" pitchFamily="18" charset="0"/>
                        </a:rPr>
                        <a:t> </a:t>
                      </a:r>
                      <a:r>
                        <a:rPr lang="ru-RU" sz="1200" b="1" dirty="0" smtClean="0">
                          <a:latin typeface="Times New Roman" pitchFamily="18" charset="0"/>
                          <a:ea typeface="Times New Roman"/>
                          <a:cs typeface="Times New Roman" pitchFamily="18" charset="0"/>
                        </a:rPr>
                        <a:t>2022 </a:t>
                      </a:r>
                      <a:r>
                        <a:rPr lang="ru-RU" sz="1200" b="1" dirty="0">
                          <a:latin typeface="Times New Roman" pitchFamily="18" charset="0"/>
                          <a:ea typeface="Times New Roman"/>
                          <a:cs typeface="Times New Roman" pitchFamily="18" charset="0"/>
                        </a:rPr>
                        <a:t>год</a:t>
                      </a:r>
                      <a:endParaRPr lang="ru-RU" sz="1200" dirty="0">
                        <a:latin typeface="Times New Roman" pitchFamily="18" charset="0"/>
                        <a:ea typeface="Times New Roman"/>
                        <a:cs typeface="Times New Roman" pitchFamily="18" charset="0"/>
                      </a:endParaRPr>
                    </a:p>
                    <a:p>
                      <a:pPr algn="ctr">
                        <a:spcAft>
                          <a:spcPts val="0"/>
                        </a:spcAft>
                      </a:pPr>
                      <a:r>
                        <a:rPr lang="ru-RU" sz="1200" b="1" dirty="0">
                          <a:latin typeface="Times New Roman" pitchFamily="18" charset="0"/>
                          <a:ea typeface="Times New Roman"/>
                          <a:cs typeface="Times New Roman" pitchFamily="18" charset="0"/>
                        </a:rPr>
                        <a:t>(прогноз)</a:t>
                      </a:r>
                      <a:endParaRPr lang="ru-RU" sz="1200" dirty="0">
                        <a:latin typeface="Times New Roman" pitchFamily="18" charset="0"/>
                        <a:ea typeface="Times New Roman"/>
                        <a:cs typeface="Times New Roman" pitchFamily="18" charset="0"/>
                      </a:endParaRPr>
                    </a:p>
                    <a:p>
                      <a:pPr algn="ctr">
                        <a:spcAft>
                          <a:spcPts val="0"/>
                        </a:spcAft>
                      </a:pPr>
                      <a:endParaRPr lang="ru-RU" sz="1200" dirty="0" smtClean="0">
                        <a:latin typeface="Times New Roman" pitchFamily="18" charset="0"/>
                        <a:ea typeface="Times New Roman"/>
                        <a:cs typeface="Times New Roman" pitchFamily="18" charset="0"/>
                      </a:endParaRPr>
                    </a:p>
                    <a:p>
                      <a:pPr algn="ctr">
                        <a:spcAft>
                          <a:spcPts val="0"/>
                        </a:spcAft>
                      </a:pPr>
                      <a:r>
                        <a:rPr lang="ru-RU" sz="1200" dirty="0" smtClean="0">
                          <a:latin typeface="Times New Roman" pitchFamily="18" charset="0"/>
                          <a:ea typeface="Times New Roman"/>
                          <a:cs typeface="Times New Roman" pitchFamily="18" charset="0"/>
                        </a:rPr>
                        <a:t>(</a:t>
                      </a:r>
                      <a:r>
                        <a:rPr lang="ru-RU" sz="1200" dirty="0">
                          <a:latin typeface="Times New Roman" pitchFamily="18" charset="0"/>
                          <a:ea typeface="Times New Roman"/>
                          <a:cs typeface="Times New Roman" pitchFamily="18" charset="0"/>
                        </a:rPr>
                        <a:t>тыс. руб.)</a:t>
                      </a: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514718">
                <a:tc>
                  <a:txBody>
                    <a:bodyPr/>
                    <a:lstStyle/>
                    <a:p>
                      <a:pPr>
                        <a:spcAft>
                          <a:spcPts val="0"/>
                        </a:spcAft>
                      </a:pPr>
                      <a:r>
                        <a:rPr lang="ru-RU" sz="1200" dirty="0">
                          <a:latin typeface="Times New Roman" pitchFamily="18" charset="0"/>
                          <a:ea typeface="Times New Roman"/>
                          <a:cs typeface="Times New Roman" pitchFamily="18" charset="0"/>
                        </a:rPr>
                        <a:t>1.</a:t>
                      </a: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spcAft>
                          <a:spcPts val="0"/>
                        </a:spcAft>
                      </a:pPr>
                      <a:r>
                        <a:rPr lang="ru-RU" sz="1200" dirty="0">
                          <a:latin typeface="Times New Roman" pitchFamily="18" charset="0"/>
                          <a:ea typeface="Times New Roman"/>
                          <a:cs typeface="Times New Roman" pitchFamily="18" charset="0"/>
                        </a:rPr>
                        <a:t>Земельный налог (юридические лица)</a:t>
                      </a: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rowSpan="2">
                  <a:txBody>
                    <a:bodyPr/>
                    <a:lstStyle/>
                    <a:p>
                      <a:pPr algn="ctr">
                        <a:spcAft>
                          <a:spcPts val="0"/>
                        </a:spcAft>
                      </a:pPr>
                      <a:r>
                        <a:rPr lang="ru-RU" sz="1200" dirty="0">
                          <a:solidFill>
                            <a:srgbClr val="000000"/>
                          </a:solidFill>
                          <a:latin typeface="Times New Roman" pitchFamily="18" charset="0"/>
                          <a:ea typeface="Times New Roman"/>
                          <a:cs typeface="Times New Roman" pitchFamily="18" charset="0"/>
                        </a:rPr>
                        <a:t>Решение Думы городского округа Верхний Тагил от  18.11.2010г.  </a:t>
                      </a:r>
                      <a:r>
                        <a:rPr lang="ru-RU" sz="1200" dirty="0" smtClean="0">
                          <a:solidFill>
                            <a:srgbClr val="000000"/>
                          </a:solidFill>
                          <a:latin typeface="Times New Roman" pitchFamily="18" charset="0"/>
                          <a:ea typeface="Times New Roman"/>
                          <a:cs typeface="Times New Roman" pitchFamily="18" charset="0"/>
                        </a:rPr>
                        <a:t>№ </a:t>
                      </a:r>
                      <a:r>
                        <a:rPr lang="ru-RU" sz="1200" dirty="0">
                          <a:solidFill>
                            <a:srgbClr val="000000"/>
                          </a:solidFill>
                          <a:latin typeface="Times New Roman" pitchFamily="18" charset="0"/>
                          <a:ea typeface="Times New Roman"/>
                          <a:cs typeface="Times New Roman" pitchFamily="18" charset="0"/>
                        </a:rPr>
                        <a:t>34/4       </a:t>
                      </a:r>
                      <a:endParaRPr lang="ru-RU" sz="1200" dirty="0">
                        <a:latin typeface="Times New Roman" pitchFamily="18" charset="0"/>
                        <a:ea typeface="Times New Roman"/>
                        <a:cs typeface="Times New Roman" pitchFamily="18" charset="0"/>
                      </a:endParaRPr>
                    </a:p>
                    <a:p>
                      <a:pPr algn="ctr">
                        <a:spcAft>
                          <a:spcPts val="0"/>
                        </a:spcAft>
                      </a:pPr>
                      <a:r>
                        <a:rPr lang="ru-RU" sz="1200" dirty="0">
                          <a:solidFill>
                            <a:srgbClr val="000000"/>
                          </a:solidFill>
                          <a:latin typeface="Times New Roman" pitchFamily="18" charset="0"/>
                          <a:ea typeface="Times New Roman"/>
                          <a:cs typeface="Times New Roman" pitchFamily="18" charset="0"/>
                        </a:rPr>
                        <a:t> (в редакции от </a:t>
                      </a:r>
                      <a:r>
                        <a:rPr lang="ru-RU" sz="1200" dirty="0" smtClean="0">
                          <a:solidFill>
                            <a:srgbClr val="000000"/>
                          </a:solidFill>
                          <a:latin typeface="Times New Roman" pitchFamily="18" charset="0"/>
                          <a:ea typeface="Times New Roman"/>
                          <a:cs typeface="Times New Roman" pitchFamily="18" charset="0"/>
                        </a:rPr>
                        <a:t>21.11.2019г</a:t>
                      </a:r>
                      <a:r>
                        <a:rPr lang="ru-RU" sz="1200" dirty="0">
                          <a:solidFill>
                            <a:srgbClr val="000000"/>
                          </a:solidFill>
                          <a:latin typeface="Times New Roman" pitchFamily="18" charset="0"/>
                          <a:ea typeface="Times New Roman"/>
                          <a:cs typeface="Times New Roman" pitchFamily="18" charset="0"/>
                        </a:rPr>
                        <a:t>.)</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200" dirty="0" smtClean="0">
                          <a:latin typeface="Times New Roman" pitchFamily="18" charset="0"/>
                          <a:ea typeface="Times New Roman"/>
                          <a:cs typeface="Times New Roman" pitchFamily="18" charset="0"/>
                        </a:rPr>
                        <a:t>3 561</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200" dirty="0" smtClean="0">
                          <a:latin typeface="Times New Roman" pitchFamily="18" charset="0"/>
                          <a:ea typeface="Times New Roman"/>
                          <a:cs typeface="Times New Roman" pitchFamily="18" charset="0"/>
                        </a:rPr>
                        <a:t>3703</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200" dirty="0" smtClean="0">
                          <a:latin typeface="Times New Roman" pitchFamily="18" charset="0"/>
                          <a:ea typeface="Times New Roman"/>
                          <a:cs typeface="Times New Roman" pitchFamily="18" charset="0"/>
                        </a:rPr>
                        <a:t>3 850</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r>
              <a:tr h="699728">
                <a:tc>
                  <a:txBody>
                    <a:bodyPr/>
                    <a:lstStyle/>
                    <a:p>
                      <a:pPr>
                        <a:spcAft>
                          <a:spcPts val="0"/>
                        </a:spcAft>
                      </a:pPr>
                      <a:r>
                        <a:rPr lang="ru-RU" sz="1200">
                          <a:latin typeface="Times New Roman" pitchFamily="18" charset="0"/>
                          <a:ea typeface="Times New Roman"/>
                          <a:cs typeface="Times New Roman" pitchFamily="18" charset="0"/>
                        </a:rPr>
                        <a:t>2.</a:t>
                      </a: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spcAft>
                          <a:spcPts val="0"/>
                        </a:spcAft>
                      </a:pPr>
                      <a:r>
                        <a:rPr lang="ru-RU" sz="1200" dirty="0">
                          <a:latin typeface="Times New Roman" pitchFamily="18" charset="0"/>
                          <a:ea typeface="Times New Roman"/>
                          <a:cs typeface="Times New Roman" pitchFamily="18" charset="0"/>
                        </a:rPr>
                        <a:t>Земельный налог (физические лица)</a:t>
                      </a: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vMerge="1">
                  <a:txBody>
                    <a:bodyPr/>
                    <a:lstStyle/>
                    <a:p>
                      <a:endParaRPr lang="ru-RU"/>
                    </a:p>
                  </a:txBody>
                  <a:tcPr/>
                </a:tc>
                <a:tc>
                  <a:txBody>
                    <a:bodyPr/>
                    <a:lstStyle/>
                    <a:p>
                      <a:pPr algn="ctr">
                        <a:spcAft>
                          <a:spcPts val="0"/>
                        </a:spcAft>
                      </a:pPr>
                      <a:r>
                        <a:rPr lang="ru-RU" sz="1200" dirty="0" smtClean="0">
                          <a:latin typeface="Times New Roman" pitchFamily="18" charset="0"/>
                          <a:ea typeface="Times New Roman"/>
                          <a:cs typeface="Times New Roman" pitchFamily="18" charset="0"/>
                        </a:rPr>
                        <a:t>381</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200" dirty="0" smtClean="0">
                          <a:latin typeface="Times New Roman" pitchFamily="18" charset="0"/>
                          <a:ea typeface="Times New Roman"/>
                          <a:cs typeface="Times New Roman" pitchFamily="18" charset="0"/>
                        </a:rPr>
                        <a:t>396</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200" dirty="0" smtClean="0">
                          <a:latin typeface="Times New Roman" pitchFamily="18" charset="0"/>
                          <a:ea typeface="Times New Roman"/>
                          <a:cs typeface="Times New Roman" pitchFamily="18" charset="0"/>
                        </a:rPr>
                        <a:t>415</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r>
              <a:tr h="686291">
                <a:tc>
                  <a:txBody>
                    <a:bodyPr/>
                    <a:lstStyle/>
                    <a:p>
                      <a:pPr>
                        <a:spcAft>
                          <a:spcPts val="0"/>
                        </a:spcAft>
                      </a:pPr>
                      <a:r>
                        <a:rPr lang="ru-RU" sz="1200" dirty="0">
                          <a:latin typeface="Times New Roman" pitchFamily="18" charset="0"/>
                          <a:ea typeface="Times New Roman"/>
                          <a:cs typeface="Times New Roman" pitchFamily="18" charset="0"/>
                        </a:rPr>
                        <a:t>3.</a:t>
                      </a: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spcAft>
                          <a:spcPts val="0"/>
                        </a:spcAft>
                      </a:pPr>
                      <a:r>
                        <a:rPr lang="ru-RU" sz="1200" dirty="0">
                          <a:latin typeface="Times New Roman" pitchFamily="18" charset="0"/>
                          <a:ea typeface="Times New Roman"/>
                          <a:cs typeface="Times New Roman" pitchFamily="18" charset="0"/>
                        </a:rPr>
                        <a:t>Налог на имущество физических лиц</a:t>
                      </a: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spcAft>
                          <a:spcPts val="0"/>
                        </a:spcAft>
                      </a:pPr>
                      <a:r>
                        <a:rPr lang="ru-RU" sz="1200" dirty="0" smtClean="0">
                          <a:solidFill>
                            <a:srgbClr val="000000"/>
                          </a:solidFill>
                          <a:latin typeface="Times New Roman" pitchFamily="18" charset="0"/>
                          <a:ea typeface="Times New Roman"/>
                          <a:cs typeface="Times New Roman" pitchFamily="18" charset="0"/>
                        </a:rPr>
                        <a:t>Решение Думы городского округа Верхний Тагил от  17.10.2019г.  № 37/3       </a:t>
                      </a:r>
                      <a:endParaRPr lang="ru-RU" sz="1200" dirty="0" smtClean="0">
                        <a:latin typeface="Times New Roman" pitchFamily="18" charset="0"/>
                        <a:ea typeface="Times New Roman"/>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solidFill>
                            <a:srgbClr val="000000"/>
                          </a:solidFill>
                          <a:latin typeface="Times New Roman" pitchFamily="18" charset="0"/>
                          <a:ea typeface="Times New Roman"/>
                          <a:cs typeface="Times New Roman" pitchFamily="18" charset="0"/>
                        </a:rPr>
                        <a:t> (в редакции от 22.06.2020г.)</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spcAft>
                          <a:spcPts val="0"/>
                        </a:spcAft>
                      </a:pPr>
                      <a:r>
                        <a:rPr lang="ru-RU" sz="1200" dirty="0" smtClean="0">
                          <a:latin typeface="Times New Roman" pitchFamily="18" charset="0"/>
                          <a:ea typeface="Times New Roman"/>
                          <a:cs typeface="Times New Roman" pitchFamily="18" charset="0"/>
                        </a:rPr>
                        <a:t>0</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spcAft>
                          <a:spcPts val="0"/>
                        </a:spcAft>
                      </a:pPr>
                      <a:r>
                        <a:rPr lang="ru-RU" sz="1200" dirty="0" smtClean="0">
                          <a:latin typeface="Times New Roman" pitchFamily="18" charset="0"/>
                          <a:ea typeface="Times New Roman"/>
                          <a:cs typeface="Times New Roman" pitchFamily="18" charset="0"/>
                        </a:rPr>
                        <a:t>0</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spcAft>
                          <a:spcPts val="0"/>
                        </a:spcAft>
                      </a:pPr>
                      <a:r>
                        <a:rPr lang="ru-RU" sz="1200" dirty="0" smtClean="0">
                          <a:latin typeface="Times New Roman" pitchFamily="18" charset="0"/>
                          <a:ea typeface="Times New Roman"/>
                          <a:cs typeface="Times New Roman" pitchFamily="18" charset="0"/>
                        </a:rPr>
                        <a:t>0</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r>
            </a:tbl>
          </a:graphicData>
        </a:graphic>
      </p:graphicFrame>
      <p:sp>
        <p:nvSpPr>
          <p:cNvPr id="13926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1"/>
          <p:cNvSpPr>
            <a:spLocks noChangeArrowheads="1"/>
          </p:cNvSpPr>
          <p:nvPr/>
        </p:nvSpPr>
        <p:spPr bwMode="auto">
          <a:xfrm>
            <a:off x="571472" y="142852"/>
            <a:ext cx="7758112" cy="471488"/>
          </a:xfrm>
          <a:prstGeom prst="roundRect">
            <a:avLst>
              <a:gd name="adj" fmla="val 16667"/>
            </a:avLst>
          </a:prstGeom>
          <a:solidFill>
            <a:schemeClr val="accent4">
              <a:lumMod val="40000"/>
              <a:lumOff val="60000"/>
            </a:schemeClr>
          </a:solidFill>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600" b="1" i="0" u="none" strike="noStrike" cap="none" normalizeH="0" baseline="0" dirty="0" smtClean="0">
                <a:ln>
                  <a:noFill/>
                </a:ln>
                <a:solidFill>
                  <a:schemeClr val="accent4">
                    <a:lumMod val="75000"/>
                  </a:schemeClr>
                </a:solidFill>
                <a:effectLst/>
                <a:latin typeface="Times New Roman" pitchFamily="18" charset="0"/>
                <a:cs typeface="Arial" pitchFamily="34" charset="0"/>
              </a:rPr>
              <a:t>ДОХОДЫ БЮДЖЕТА ГОРОДСКОГО ОКРУГА ВЕРХНИЙ ТАГИЛ</a:t>
            </a:r>
            <a:endParaRPr kumimoji="0" lang="ru-RU" sz="1800" b="0"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graphicFrame>
        <p:nvGraphicFramePr>
          <p:cNvPr id="3" name="Диаграмма 2"/>
          <p:cNvGraphicFramePr/>
          <p:nvPr/>
        </p:nvGraphicFramePr>
        <p:xfrm>
          <a:off x="285720" y="714356"/>
          <a:ext cx="8715436" cy="214314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571472" y="2643182"/>
            <a:ext cx="8001056" cy="461665"/>
          </a:xfrm>
          <a:prstGeom prst="rect">
            <a:avLst/>
          </a:prstGeom>
          <a:noFill/>
        </p:spPr>
        <p:txBody>
          <a:bodyPr wrap="square" rtlCol="0">
            <a:spAutoFit/>
          </a:bodyPr>
          <a:lstStyle/>
          <a:p>
            <a:pPr algn="just"/>
            <a:r>
              <a:rPr lang="ru-RU" sz="1200" dirty="0" smtClean="0">
                <a:latin typeface="Times New Roman" pitchFamily="18" charset="0"/>
                <a:cs typeface="Times New Roman" pitchFamily="18" charset="0"/>
              </a:rPr>
              <a:t>В доходы бюджета городского округа  Верхний Тагил налог на доходы физических лиц в 2022 году будет зачисляться по нормативу 89 процентов.</a:t>
            </a:r>
            <a:endParaRPr lang="ru-RU" sz="1200" dirty="0">
              <a:latin typeface="Times New Roman" pitchFamily="18" charset="0"/>
              <a:cs typeface="Times New Roman" pitchFamily="18" charset="0"/>
            </a:endParaRPr>
          </a:p>
        </p:txBody>
      </p:sp>
      <p:graphicFrame>
        <p:nvGraphicFramePr>
          <p:cNvPr id="5" name="Диаграмма 4"/>
          <p:cNvGraphicFramePr/>
          <p:nvPr/>
        </p:nvGraphicFramePr>
        <p:xfrm>
          <a:off x="285720" y="3571876"/>
          <a:ext cx="8715436" cy="214314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42910" y="5857892"/>
            <a:ext cx="8358246" cy="461665"/>
          </a:xfrm>
          <a:prstGeom prst="rect">
            <a:avLst/>
          </a:prstGeom>
          <a:noFill/>
        </p:spPr>
        <p:txBody>
          <a:bodyPr wrap="square" rtlCol="0">
            <a:spAutoFit/>
          </a:bodyPr>
          <a:lstStyle/>
          <a:p>
            <a:r>
              <a:rPr lang="ru-RU" sz="1200" dirty="0" smtClean="0">
                <a:latin typeface="Times New Roman" pitchFamily="18" charset="0"/>
                <a:cs typeface="Times New Roman" pitchFamily="18" charset="0"/>
              </a:rPr>
              <a:t>Дифференцированный норматива зачислений доходов от  акцизов на нефтепродукты в местный бюджет в 2020-2022 годах  (2020 год - 0,08265%; 2021 год - 0,08294%; 2022 год  - 0,08174%).</a:t>
            </a:r>
            <a:endParaRPr lang="ru-RU" sz="1200" dirty="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Диаграмма 1"/>
          <p:cNvGraphicFramePr/>
          <p:nvPr/>
        </p:nvGraphicFramePr>
        <p:xfrm>
          <a:off x="0" y="142852"/>
          <a:ext cx="8929718" cy="192882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49230" y="1928802"/>
            <a:ext cx="9028434" cy="261610"/>
          </a:xfrm>
          <a:prstGeom prst="rect">
            <a:avLst/>
          </a:prstGeom>
          <a:noFill/>
        </p:spPr>
        <p:txBody>
          <a:bodyPr wrap="none" rtlCol="0">
            <a:spAutoFit/>
          </a:bodyPr>
          <a:lstStyle/>
          <a:p>
            <a:r>
              <a:rPr lang="ru-RU" sz="1100" dirty="0" smtClean="0">
                <a:latin typeface="Times New Roman" pitchFamily="18" charset="0"/>
                <a:cs typeface="Times New Roman" pitchFamily="18" charset="0"/>
              </a:rPr>
              <a:t>Положительная динамика поступлений связана с увеличением количества налогоплательщиков, применяющих данную систему налогообложения.</a:t>
            </a:r>
            <a:endParaRPr lang="ru-RU" sz="1100" dirty="0" smtClean="0"/>
          </a:p>
        </p:txBody>
      </p:sp>
      <p:graphicFrame>
        <p:nvGraphicFramePr>
          <p:cNvPr id="4" name="Диаграмма 3"/>
          <p:cNvGraphicFramePr/>
          <p:nvPr/>
        </p:nvGraphicFramePr>
        <p:xfrm>
          <a:off x="0" y="2143116"/>
          <a:ext cx="9001156" cy="19288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Диаграмма 4"/>
          <p:cNvGraphicFramePr/>
          <p:nvPr/>
        </p:nvGraphicFramePr>
        <p:xfrm>
          <a:off x="142844" y="4429132"/>
          <a:ext cx="9001156" cy="1928826"/>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320879" y="4000504"/>
            <a:ext cx="8125942" cy="430887"/>
          </a:xfrm>
          <a:prstGeom prst="rect">
            <a:avLst/>
          </a:prstGeom>
          <a:noFill/>
        </p:spPr>
        <p:txBody>
          <a:bodyPr wrap="none" rtlCol="0">
            <a:spAutoFit/>
          </a:bodyPr>
          <a:lstStyle/>
          <a:p>
            <a:r>
              <a:rPr lang="ru-RU" sz="1100" dirty="0" smtClean="0">
                <a:latin typeface="Times New Roman" pitchFamily="18" charset="0"/>
                <a:cs typeface="Times New Roman" pitchFamily="18" charset="0"/>
              </a:rPr>
              <a:t>При расчете прогноза на плановый период учтена отмена действия системы налогообложения в виде единого налога на вмененный</a:t>
            </a:r>
          </a:p>
          <a:p>
            <a:r>
              <a:rPr lang="ru-RU" sz="1100" dirty="0" smtClean="0">
                <a:latin typeface="Times New Roman" pitchFamily="18" charset="0"/>
                <a:cs typeface="Times New Roman" pitchFamily="18" charset="0"/>
              </a:rPr>
              <a:t>доход с 01.01.2021года , в соответствии с Федеральным законом от 29.06.2012г. № 97-ФЗ.</a:t>
            </a:r>
            <a:endParaRPr lang="ru-RU" sz="1100" dirty="0">
              <a:latin typeface="Times New Roman" pitchFamily="18" charset="0"/>
              <a:cs typeface="Times New Roman" pitchFamily="18" charset="0"/>
            </a:endParaRPr>
          </a:p>
        </p:txBody>
      </p:sp>
      <p:sp>
        <p:nvSpPr>
          <p:cNvPr id="7" name="TextBox 6"/>
          <p:cNvSpPr txBox="1"/>
          <p:nvPr/>
        </p:nvSpPr>
        <p:spPr>
          <a:xfrm flipH="1">
            <a:off x="-1" y="6286520"/>
            <a:ext cx="9143999" cy="553998"/>
          </a:xfrm>
          <a:prstGeom prst="rect">
            <a:avLst/>
          </a:prstGeom>
          <a:noFill/>
        </p:spPr>
        <p:txBody>
          <a:bodyPr wrap="square" rtlCol="0">
            <a:spAutoFit/>
          </a:bodyPr>
          <a:lstStyle/>
          <a:p>
            <a:r>
              <a:rPr lang="ru-RU" sz="1100" dirty="0" smtClean="0">
                <a:latin typeface="Times New Roman" pitchFamily="18" charset="0"/>
                <a:cs typeface="Times New Roman" pitchFamily="18" charset="0"/>
              </a:rPr>
              <a:t>Положительная динамика связана с увеличением количества налогоплательщиков, применяющих данную систему налогообложения.</a:t>
            </a:r>
          </a:p>
          <a:p>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Диаграмма 1"/>
          <p:cNvGraphicFramePr/>
          <p:nvPr/>
        </p:nvGraphicFramePr>
        <p:xfrm>
          <a:off x="285720" y="142852"/>
          <a:ext cx="8715436" cy="200026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42844" y="4000504"/>
            <a:ext cx="9001156" cy="461665"/>
          </a:xfrm>
          <a:prstGeom prst="rect">
            <a:avLst/>
          </a:prstGeom>
          <a:noFill/>
        </p:spPr>
        <p:txBody>
          <a:bodyPr wrap="square" rtlCol="0">
            <a:spAutoFit/>
          </a:bodyPr>
          <a:lstStyle/>
          <a:p>
            <a:endParaRPr lang="ru-RU" sz="1200" dirty="0" smtClean="0">
              <a:latin typeface="Times New Roman" pitchFamily="18" charset="0"/>
              <a:cs typeface="Times New Roman" pitchFamily="18" charset="0"/>
            </a:endParaRPr>
          </a:p>
          <a:p>
            <a:endParaRPr lang="ru-RU" sz="1200" dirty="0"/>
          </a:p>
        </p:txBody>
      </p:sp>
      <p:graphicFrame>
        <p:nvGraphicFramePr>
          <p:cNvPr id="4" name="Диаграмма 3"/>
          <p:cNvGraphicFramePr/>
          <p:nvPr/>
        </p:nvGraphicFramePr>
        <p:xfrm>
          <a:off x="357158" y="3786190"/>
          <a:ext cx="8286808" cy="214314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42844" y="2071678"/>
            <a:ext cx="9001156" cy="2308324"/>
          </a:xfrm>
          <a:prstGeom prst="rect">
            <a:avLst/>
          </a:prstGeom>
          <a:noFill/>
        </p:spPr>
        <p:txBody>
          <a:bodyPr wrap="square" rtlCol="0">
            <a:spAutoFit/>
          </a:bodyPr>
          <a:lstStyle/>
          <a:p>
            <a:pPr algn="just"/>
            <a:r>
              <a:rPr lang="ru-RU" sz="1200" dirty="0" smtClean="0">
                <a:latin typeface="Times New Roman" pitchFamily="18" charset="0"/>
                <a:cs typeface="Times New Roman" pitchFamily="18" charset="0"/>
              </a:rPr>
              <a:t>В соответствии Налоговым кодексом Российской Федерации, Законом Свердловской области от 26.03.2019г. № 23-ОЗ «Об установлении единой даты начала применения на территории Свердловской области порядка определения налоговой базы по налогу на имущество физических лиц исходя из кадастровой стоимости объектов налогообложения по этому налогу» решением Думы от  17.10.2019г. № 37/3  на территории городского округа Верхний Тагил с 1 января 2020 года  установлен и введен в действие налог на имущество физических лиц исходя из кадастровой стоимости </a:t>
            </a:r>
            <a:r>
              <a:rPr lang="ru-RU" sz="1200" dirty="0" smtClean="0"/>
              <a:t>объектов </a:t>
            </a:r>
            <a:r>
              <a:rPr lang="ru-RU" sz="1200" dirty="0" smtClean="0">
                <a:latin typeface="Times New Roman" pitchFamily="18" charset="0"/>
                <a:cs typeface="Times New Roman" pitchFamily="18" charset="0"/>
              </a:rPr>
              <a:t>налогообложения с установлением  ставки налога в размере 0,3% в отношении следующих объектов : 1)жилых домов, частей жилых домов, квартир, частей квартир, комнат; 2) объектов незавершенного строительства в случае, если проектируемым назначением таких объектов является жилой дом; 3) единых недвижимых комплексов, в состав которых входит хотя бы один жилой дом; 4) гаражей и </a:t>
            </a:r>
            <a:r>
              <a:rPr lang="ru-RU" sz="1200" dirty="0" err="1" smtClean="0">
                <a:latin typeface="Times New Roman" pitchFamily="18" charset="0"/>
                <a:cs typeface="Times New Roman" pitchFamily="18" charset="0"/>
              </a:rPr>
              <a:t>машино-мест</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и</a:t>
            </a:r>
            <a:r>
              <a:rPr lang="ru-RU" sz="1200" dirty="0" smtClean="0">
                <a:latin typeface="Times New Roman" pitchFamily="18" charset="0"/>
                <a:cs typeface="Times New Roman" pitchFamily="18" charset="0"/>
              </a:rPr>
              <a:t>  в размере  0,5 процента в отношении прочих объектов налогообложения.</a:t>
            </a:r>
          </a:p>
          <a:p>
            <a:pPr algn="just"/>
            <a:endParaRPr lang="ru-RU" sz="1200" dirty="0" smtClean="0">
              <a:latin typeface="Times New Roman" pitchFamily="18" charset="0"/>
              <a:cs typeface="Times New Roman" pitchFamily="18" charset="0"/>
            </a:endParaRPr>
          </a:p>
          <a:p>
            <a:endParaRPr lang="ru-RU" sz="1200" dirty="0" smtClean="0">
              <a:latin typeface="Times New Roman" pitchFamily="18" charset="0"/>
              <a:cs typeface="Times New Roman" pitchFamily="18" charset="0"/>
            </a:endParaRPr>
          </a:p>
          <a:p>
            <a:endParaRPr lang="ru-RU" sz="1200" dirty="0"/>
          </a:p>
        </p:txBody>
      </p:sp>
      <p:sp>
        <p:nvSpPr>
          <p:cNvPr id="10" name="TextBox 9"/>
          <p:cNvSpPr txBox="1"/>
          <p:nvPr/>
        </p:nvSpPr>
        <p:spPr>
          <a:xfrm>
            <a:off x="311646" y="6143644"/>
            <a:ext cx="8832354" cy="276999"/>
          </a:xfrm>
          <a:prstGeom prst="rect">
            <a:avLst/>
          </a:prstGeom>
          <a:noFill/>
        </p:spPr>
        <p:txBody>
          <a:bodyPr wrap="none" rtlCol="0">
            <a:spAutoFit/>
          </a:bodyPr>
          <a:lstStyle/>
          <a:p>
            <a:r>
              <a:rPr lang="ru-RU" sz="1200" dirty="0" smtClean="0">
                <a:latin typeface="Times New Roman" pitchFamily="18" charset="0"/>
                <a:cs typeface="Times New Roman" pitchFamily="18" charset="0"/>
              </a:rPr>
              <a:t>Снижение поступлений связано с уменьшением количества налогоплательщиков, применяющих данную систему налогообложения.</a:t>
            </a:r>
            <a:endParaRPr lang="ru-RU" sz="1200" dirty="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Диаграмма 1"/>
          <p:cNvGraphicFramePr/>
          <p:nvPr/>
        </p:nvGraphicFramePr>
        <p:xfrm>
          <a:off x="214282" y="2928934"/>
          <a:ext cx="8715436" cy="200026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42844" y="5214950"/>
            <a:ext cx="9001156" cy="461665"/>
          </a:xfrm>
          <a:prstGeom prst="rect">
            <a:avLst/>
          </a:prstGeom>
          <a:noFill/>
        </p:spPr>
        <p:txBody>
          <a:bodyPr wrap="square" rtlCol="0">
            <a:spAutoFit/>
          </a:bodyPr>
          <a:lstStyle/>
          <a:p>
            <a:r>
              <a:rPr lang="ru-RU" sz="1200" dirty="0" smtClean="0">
                <a:latin typeface="Times New Roman" pitchFamily="18" charset="0"/>
                <a:cs typeface="Times New Roman" pitchFamily="18" charset="0"/>
              </a:rPr>
              <a:t>Прогноз поступлений скорректирован на основании данных администратора поступлений, исходя из действующих договоров на </a:t>
            </a:r>
          </a:p>
          <a:p>
            <a:r>
              <a:rPr lang="ru-RU" sz="1200" dirty="0" smtClean="0">
                <a:latin typeface="Times New Roman" pitchFamily="18" charset="0"/>
                <a:cs typeface="Times New Roman" pitchFamily="18" charset="0"/>
              </a:rPr>
              <a:t>2022 год с учетом поступлений от работы с дебиторской задолженностью.</a:t>
            </a:r>
            <a:endParaRPr lang="ru-RU" sz="1200" dirty="0"/>
          </a:p>
        </p:txBody>
      </p:sp>
      <p:graphicFrame>
        <p:nvGraphicFramePr>
          <p:cNvPr id="6" name="Диаграмма 5"/>
          <p:cNvGraphicFramePr/>
          <p:nvPr/>
        </p:nvGraphicFramePr>
        <p:xfrm>
          <a:off x="285720" y="357166"/>
          <a:ext cx="8858280" cy="200026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98218" y="2285992"/>
            <a:ext cx="8945782" cy="276999"/>
          </a:xfrm>
          <a:prstGeom prst="rect">
            <a:avLst/>
          </a:prstGeom>
          <a:noFill/>
        </p:spPr>
        <p:txBody>
          <a:bodyPr wrap="none" rtlCol="0">
            <a:spAutoFit/>
          </a:bodyPr>
          <a:lstStyle/>
          <a:p>
            <a:r>
              <a:rPr lang="ru-RU" sz="1200" dirty="0" smtClean="0">
                <a:latin typeface="Times New Roman" pitchFamily="18" charset="0"/>
                <a:cs typeface="Times New Roman" pitchFamily="18" charset="0"/>
              </a:rPr>
              <a:t>Положительная динамика связана с увеличением количества налогоплательщиков, применяющих данную систему налогообложения.</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Диаграмма 1"/>
          <p:cNvGraphicFramePr/>
          <p:nvPr/>
        </p:nvGraphicFramePr>
        <p:xfrm>
          <a:off x="214282" y="3071810"/>
          <a:ext cx="8715436" cy="214314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500034" y="5286388"/>
            <a:ext cx="8176341" cy="461665"/>
          </a:xfrm>
          <a:prstGeom prst="rect">
            <a:avLst/>
          </a:prstGeom>
          <a:noFill/>
        </p:spPr>
        <p:txBody>
          <a:bodyPr wrap="none" rtlCol="0">
            <a:spAutoFit/>
          </a:bodyPr>
          <a:lstStyle/>
          <a:p>
            <a:r>
              <a:rPr lang="ru-RU" sz="1200" dirty="0" smtClean="0">
                <a:latin typeface="Times New Roman" pitchFamily="18" charset="0"/>
                <a:cs typeface="Times New Roman" pitchFamily="18" charset="0"/>
              </a:rPr>
              <a:t>На данный вид дохода поступают платежи от питания сотрудников в муниципальных учреждениях;  родительская плата </a:t>
            </a:r>
          </a:p>
          <a:p>
            <a:r>
              <a:rPr lang="ru-RU" sz="1200" dirty="0" smtClean="0">
                <a:latin typeface="Times New Roman" pitchFamily="18" charset="0"/>
                <a:cs typeface="Times New Roman" pitchFamily="18" charset="0"/>
              </a:rPr>
              <a:t>за путевки в лагеря; возврат дебиторской задолженности прошлых лет.</a:t>
            </a:r>
            <a:endParaRPr lang="ru-RU" sz="1200" dirty="0"/>
          </a:p>
        </p:txBody>
      </p:sp>
      <p:graphicFrame>
        <p:nvGraphicFramePr>
          <p:cNvPr id="8" name="Диаграмма 7"/>
          <p:cNvGraphicFramePr/>
          <p:nvPr/>
        </p:nvGraphicFramePr>
        <p:xfrm>
          <a:off x="142844" y="428604"/>
          <a:ext cx="8715436" cy="2000264"/>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428596" y="2285992"/>
            <a:ext cx="7893636" cy="738664"/>
          </a:xfrm>
          <a:prstGeom prst="rect">
            <a:avLst/>
          </a:prstGeom>
          <a:noFill/>
        </p:spPr>
        <p:txBody>
          <a:bodyPr wrap="none" rtlCol="0">
            <a:spAutoFit/>
          </a:bodyPr>
          <a:lstStyle/>
          <a:p>
            <a:r>
              <a:rPr lang="ru-RU" sz="1200" dirty="0" smtClean="0">
                <a:latin typeface="Times New Roman" pitchFamily="18" charset="0"/>
                <a:cs typeface="Times New Roman" pitchFamily="18" charset="0"/>
              </a:rPr>
              <a:t>Норматив зачислений платы за негативное воздействие на окружающую среду в доходы бюджета городского округа  </a:t>
            </a:r>
          </a:p>
          <a:p>
            <a:r>
              <a:rPr lang="ru-RU" sz="1200" dirty="0" smtClean="0">
                <a:latin typeface="Times New Roman" pitchFamily="18" charset="0"/>
                <a:cs typeface="Times New Roman" pitchFamily="18" charset="0"/>
              </a:rPr>
              <a:t>Верхний Тагил составит в 2022 году  60%.</a:t>
            </a:r>
          </a:p>
          <a:p>
            <a:endParaRPr lang="ru-RU"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071538" y="5572140"/>
            <a:ext cx="6688947" cy="276999"/>
          </a:xfrm>
          <a:prstGeom prst="rect">
            <a:avLst/>
          </a:prstGeom>
          <a:noFill/>
        </p:spPr>
        <p:txBody>
          <a:bodyPr wrap="none" rtlCol="0">
            <a:spAutoFit/>
          </a:bodyPr>
          <a:lstStyle/>
          <a:p>
            <a:r>
              <a:rPr lang="ru-RU" sz="1200" dirty="0" smtClean="0">
                <a:latin typeface="Times New Roman" pitchFamily="18" charset="0"/>
                <a:cs typeface="Times New Roman" pitchFamily="18" charset="0"/>
              </a:rPr>
              <a:t>Уменьшение поступлений связано с уменьшением количества наложенных и уплаченных штрафов.</a:t>
            </a:r>
            <a:endParaRPr lang="ru-RU" sz="1200" dirty="0">
              <a:latin typeface="Times New Roman" pitchFamily="18" charset="0"/>
              <a:cs typeface="Times New Roman" pitchFamily="18" charset="0"/>
            </a:endParaRPr>
          </a:p>
        </p:txBody>
      </p:sp>
      <p:graphicFrame>
        <p:nvGraphicFramePr>
          <p:cNvPr id="5" name="Диаграмма 4"/>
          <p:cNvGraphicFramePr/>
          <p:nvPr/>
        </p:nvGraphicFramePr>
        <p:xfrm>
          <a:off x="214282" y="3357562"/>
          <a:ext cx="8715436" cy="20002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Диаграмма 5"/>
          <p:cNvGraphicFramePr/>
          <p:nvPr/>
        </p:nvGraphicFramePr>
        <p:xfrm>
          <a:off x="214282" y="428604"/>
          <a:ext cx="8715436" cy="200026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428728" y="2428868"/>
            <a:ext cx="6350841" cy="369332"/>
          </a:xfrm>
          <a:prstGeom prst="rect">
            <a:avLst/>
          </a:prstGeom>
          <a:noFill/>
        </p:spPr>
        <p:txBody>
          <a:bodyPr wrap="none" rtlCol="0">
            <a:spAutoFit/>
          </a:bodyPr>
          <a:lstStyle/>
          <a:p>
            <a:r>
              <a:rPr lang="ru-RU" sz="1200" dirty="0" smtClean="0">
                <a:latin typeface="Times New Roman" pitchFamily="18" charset="0"/>
                <a:cs typeface="Times New Roman" pitchFamily="18" charset="0"/>
              </a:rPr>
              <a:t>Продажа земли носит заявительный характер. Готовятся объекты к приватизации имущества.</a:t>
            </a:r>
            <a:r>
              <a:rPr lang="ru-RU" dirty="0" smtClean="0"/>
              <a:t> </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00" name="Rectangle 4"/>
          <p:cNvSpPr>
            <a:spLocks noChangeArrowheads="1"/>
          </p:cNvSpPr>
          <p:nvPr/>
        </p:nvSpPr>
        <p:spPr bwMode="auto">
          <a:xfrm>
            <a:off x="0" y="214290"/>
            <a:ext cx="8929718" cy="51552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Основные понятия</a:t>
            </a:r>
            <a:r>
              <a:rPr kumimoji="0" lang="ru-RU" sz="20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Бюджет-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Доходы бюджета</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поступающие в бюджет денежные средства, за исключением источников финансирования дефицита бюджета</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Расходы бюджета</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выплачиваемые из бюджета денежные средства, за исключением источников финансирования дефицита бюджета</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Дефицит бюджета</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превышение расходов бюджета над доходами</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Профицит бюджета</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превышение доходов бюджета над его расходами</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Налоги</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часть доходов граждан и организаций, которые они обязаны заплатить государству</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Неналоговые доходы</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платежи в виде штрафов, санкций за нарушение законодательства, платежи за пользование имуществом государства, средства самообложения граждан</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Безвозмездные поступления</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средства, которые  поступают в бюджет  безвозмездно (денежные средства, поступающие из вышестоящего бюджета, а также безвозмездные перечисления от физических и юридических лиц)</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Муниципальный долг</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сумма задолженности муниципального образования внутренним кредиторам</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49" name="Rectangle 1"/>
          <p:cNvSpPr>
            <a:spLocks noChangeArrowheads="1"/>
          </p:cNvSpPr>
          <p:nvPr/>
        </p:nvSpPr>
        <p:spPr bwMode="auto">
          <a:xfrm>
            <a:off x="500034" y="285728"/>
            <a:ext cx="8206798"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sng"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Динамика межбюджетных трансфертов из областного бюджета (тыс. рублей)</a:t>
            </a:r>
            <a:endParaRPr kumimoji="0" lang="ru-RU" sz="1800" b="0"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sp>
        <p:nvSpPr>
          <p:cNvPr id="130051"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5" name="Object 2"/>
          <p:cNvGraphicFramePr>
            <a:graphicFrameLocks noChangeAspect="1"/>
          </p:cNvGraphicFramePr>
          <p:nvPr/>
        </p:nvGraphicFramePr>
        <p:xfrm>
          <a:off x="214282" y="785794"/>
          <a:ext cx="8707083" cy="550072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9026" name="Rectangle 2"/>
          <p:cNvSpPr>
            <a:spLocks noChangeArrowheads="1"/>
          </p:cNvSpPr>
          <p:nvPr/>
        </p:nvSpPr>
        <p:spPr bwMode="auto">
          <a:xfrm>
            <a:off x="642910" y="357166"/>
            <a:ext cx="6114624"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260850" algn="l"/>
              </a:tabLst>
            </a:pPr>
            <a:r>
              <a:rPr kumimoji="0" lang="ru-RU" sz="20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                                        Расходы бюджета на 2022 год</a:t>
            </a:r>
            <a:endParaRPr kumimoji="0" lang="ru-RU" sz="1800" b="0"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sp>
        <p:nvSpPr>
          <p:cNvPr id="129028" name="Rectangle 4"/>
          <p:cNvSpPr>
            <a:spLocks noChangeArrowheads="1"/>
          </p:cNvSpPr>
          <p:nvPr/>
        </p:nvSpPr>
        <p:spPr bwMode="auto">
          <a:xfrm>
            <a:off x="0" y="285728"/>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5" name="Object 3"/>
          <p:cNvGraphicFramePr>
            <a:graphicFrameLocks noChangeAspect="1"/>
          </p:cNvGraphicFramePr>
          <p:nvPr/>
        </p:nvGraphicFramePr>
        <p:xfrm>
          <a:off x="0" y="1357298"/>
          <a:ext cx="8677275" cy="51149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8001" name="Rectangle 1"/>
          <p:cNvSpPr>
            <a:spLocks noChangeArrowheads="1"/>
          </p:cNvSpPr>
          <p:nvPr/>
        </p:nvSpPr>
        <p:spPr bwMode="auto">
          <a:xfrm>
            <a:off x="1571604" y="142852"/>
            <a:ext cx="6080125" cy="331787"/>
          </a:xfrm>
          <a:prstGeom prst="rect">
            <a:avLst/>
          </a:prstGeom>
          <a:solidFill>
            <a:schemeClr val="accent4">
              <a:lumMod val="40000"/>
              <a:lumOff val="60000"/>
            </a:schemeClr>
          </a:solidFill>
          <a:ln w="12700">
            <a:solidFill>
              <a:srgbClr val="D99594"/>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algn="ctr"/>
            <a:r>
              <a:rPr lang="ru-RU" sz="1600" b="1" dirty="0" smtClean="0">
                <a:latin typeface="Times New Roman" pitchFamily="18" charset="0"/>
                <a:cs typeface="Times New Roman" pitchFamily="18" charset="0"/>
              </a:rPr>
              <a:t>Перечень муниципальных программ, реализуемых в 2022 году</a:t>
            </a:r>
            <a:endParaRPr lang="ru-RU" sz="1600" dirty="0">
              <a:latin typeface="Times New Roman" pitchFamily="18" charset="0"/>
              <a:cs typeface="Times New Roman" pitchFamily="18" charset="0"/>
            </a:endParaRPr>
          </a:p>
        </p:txBody>
      </p:sp>
      <p:sp>
        <p:nvSpPr>
          <p:cNvPr id="128003" name="Rectangle 3"/>
          <p:cNvSpPr>
            <a:spLocks noChangeArrowheads="1"/>
          </p:cNvSpPr>
          <p:nvPr/>
        </p:nvSpPr>
        <p:spPr bwMode="auto">
          <a:xfrm>
            <a:off x="142844" y="714356"/>
            <a:ext cx="8643998" cy="25391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lang="ru-RU" sz="1000" b="1" dirty="0" smtClean="0">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lang="ru-RU" sz="1000" b="1" dirty="0" smtClean="0">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lang="ru-RU" sz="1000" b="1" dirty="0" smtClean="0">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lang="ru-RU" sz="1000" b="1" dirty="0" smtClean="0">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lang="ru-RU" sz="1000" b="1" dirty="0" smtClean="0">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lang="ru-RU" sz="1000" b="1" dirty="0" smtClean="0">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lang="ru-RU" sz="1000" b="1" dirty="0" smtClean="0">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r>
              <a:rPr kumimoji="0" lang="ru-RU" sz="1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28004" name="Rectangle 4"/>
          <p:cNvSpPr>
            <a:spLocks noChangeArrowheads="1"/>
          </p:cNvSpPr>
          <p:nvPr/>
        </p:nvSpPr>
        <p:spPr bwMode="auto">
          <a:xfrm>
            <a:off x="142844" y="857232"/>
            <a:ext cx="8864799" cy="489364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«Обеспечение общественной безопасности  на территории городского округа Верхний Тагил на 2021-2026 гг.»</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«Социальная поддержка населения в городском округе Верхний Тагил на 2021-2026гг.»</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«Развитие дорожного хозяйства</a:t>
            </a:r>
            <a:r>
              <a:rPr kumimoji="0" lang="ru-RU" sz="1200" b="0" i="0" u="none" strike="noStrike" cap="none" normalizeH="0" dirty="0" smtClean="0">
                <a:ln>
                  <a:noFill/>
                </a:ln>
                <a:effectLst/>
                <a:latin typeface="Times New Roman" pitchFamily="18" charset="0"/>
                <a:ea typeface="Times New Roman" pitchFamily="18" charset="0"/>
                <a:cs typeface="Times New Roman" pitchFamily="18" charset="0"/>
              </a:rPr>
              <a:t> </a:t>
            </a: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в городском округе Верхний Тагил  на 2020- 2025гг.»</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«Развитие жилищно-коммунального  хозяйства и повышение энергетической  эффективности в городском округе   Верхний   Тагил</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 на 2019-2024 гг.»</a:t>
            </a:r>
          </a:p>
          <a:p>
            <a:pPr marL="0" marR="0" lvl="0" indent="0" algn="l" defTabSz="914400" rtl="0" eaLnBrk="0" fontAlgn="base" latinLnBrk="0" hangingPunct="0">
              <a:lnSpc>
                <a:spcPct val="100000"/>
              </a:lnSpc>
              <a:spcBef>
                <a:spcPct val="0"/>
              </a:spcBef>
              <a:spcAft>
                <a:spcPct val="0"/>
              </a:spcAft>
              <a:buClrTx/>
              <a:buSzTx/>
              <a:buFontTx/>
              <a:buNone/>
              <a:tabLst/>
            </a:pPr>
            <a:r>
              <a:rPr lang="ru-RU" sz="1200" dirty="0" smtClean="0">
                <a:latin typeface="Times New Roman" pitchFamily="18" charset="0"/>
                <a:cs typeface="Times New Roman" pitchFamily="18" charset="0"/>
              </a:rPr>
              <a:t>«Поддержка и развитие малого и среднего предпринимательства в городском округе Верхний Тагил на 2020-2025гг»</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«Развитие системы образования в городском округе Верхний Тагил на 2021-2026гг.»</a:t>
            </a:r>
          </a:p>
          <a:p>
            <a:pPr lvl="0" eaLnBrk="0" fontAlgn="base" hangingPunct="0">
              <a:spcBef>
                <a:spcPct val="0"/>
              </a:spcBef>
              <a:spcAft>
                <a:spcPct val="0"/>
              </a:spcAft>
            </a:pPr>
            <a:r>
              <a:rPr lang="ru-RU" sz="1200" dirty="0" smtClean="0">
                <a:latin typeface="Times New Roman" pitchFamily="18" charset="0"/>
                <a:ea typeface="Times New Roman" pitchFamily="18" charset="0"/>
                <a:cs typeface="Times New Roman" pitchFamily="18" charset="0"/>
              </a:rPr>
              <a:t>«Развитие  культуры и искусства в городском округе Верхний Тагил на 2020-2025гг.»</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 «Обеспечение рационального  и безопасного природопользования в городском округе Верхний Тагил на 2020-2025гг.»</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 «Развитие физической культуры, спорта и молодежной политики в городском округе Верхний Тагил на 2020-2025гг.»</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 «Совершенствование  муниципального  управления на территории   городского округа Верхний Тагил на 2019-2024  гг.»</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«Подготовка документов территориального планирования, градостроительного зонирования и документации по  планировке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территорий городского округа Верхний Тагил на 2019-2024 годы»</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cs typeface="Times New Roman" pitchFamily="18" charset="0"/>
              </a:rPr>
              <a:t>«Переселение граждан на территории городского округа Верхний  Тагил из аварийного жилищного фонда в 2019-2024гг»</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«Содействие созданию в городском округе Верхний Тагил новых мест в общеобразовательных учреждениях на 2016-2025 годы»</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«Жилище» городского округа Верхний Тагил на 2017-2025 годы</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«Гражданская оборона и защита населения городского округа Верхний Тагил на 2021-2026 гг.»</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«Формирование законопослушного поведения участников дорожного движения в городском округе Верхний Тагил на   2021-2026гг.</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«Управление муниципальными финансами  городского округа Верхний Тагил  на 2021-2026гг»</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«Управление муниципальной собственностью и земельными ресурсами городского округа Верхний Тагил на 2018-2023 годы»</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«Формирование комфортной городской среды городского округа Верхний Тагил на 2018-2024 годы»</a:t>
            </a:r>
          </a:p>
          <a:p>
            <a:pPr marL="0" marR="0" lvl="0" indent="0" algn="l" defTabSz="914400" rtl="0" eaLnBrk="0" fontAlgn="base" latinLnBrk="0" hangingPunct="0">
              <a:lnSpc>
                <a:spcPct val="100000"/>
              </a:lnSpc>
              <a:spcBef>
                <a:spcPct val="0"/>
              </a:spcBef>
              <a:spcAft>
                <a:spcPct val="0"/>
              </a:spcAft>
              <a:buClrTx/>
              <a:buSzTx/>
              <a:buFontTx/>
              <a:buNone/>
              <a:tabLst/>
            </a:pPr>
            <a:r>
              <a:rPr lang="ru-RU" sz="1200" dirty="0" smtClean="0">
                <a:latin typeface="Times New Roman" pitchFamily="18" charset="0"/>
                <a:cs typeface="Times New Roman" pitchFamily="18" charset="0"/>
              </a:rPr>
              <a:t>«Повышение финансовой грамотности населения в городском округе Верхний Тагил на 2019-2024гг»</a:t>
            </a:r>
          </a:p>
          <a:p>
            <a:pPr marL="0" marR="0" lvl="0" indent="0" algn="l" defTabSz="914400" rtl="0" eaLnBrk="0" fontAlgn="base" latinLnBrk="0" hangingPunct="0">
              <a:lnSpc>
                <a:spcPct val="100000"/>
              </a:lnSpc>
              <a:spcBef>
                <a:spcPct val="0"/>
              </a:spcBef>
              <a:spcAft>
                <a:spcPct val="0"/>
              </a:spcAft>
              <a:buClrTx/>
              <a:buSzTx/>
              <a:buFontTx/>
              <a:buNone/>
              <a:tabLst/>
            </a:pPr>
            <a:r>
              <a:rPr lang="ru-RU" sz="1200" dirty="0" smtClean="0">
                <a:latin typeface="Times New Roman" pitchFamily="18" charset="0"/>
                <a:cs typeface="Times New Roman" pitchFamily="18" charset="0"/>
              </a:rPr>
              <a:t>«Развитие информационного общества городского округа Верхний Тагил на 2020- 2025 годы»</a:t>
            </a:r>
          </a:p>
          <a:p>
            <a:pPr marL="0" marR="0" lvl="0" indent="0" algn="l" defTabSz="914400" rtl="0" eaLnBrk="0" fontAlgn="base" latinLnBrk="0" hangingPunct="0">
              <a:lnSpc>
                <a:spcPct val="100000"/>
              </a:lnSpc>
              <a:spcBef>
                <a:spcPct val="0"/>
              </a:spcBef>
              <a:spcAft>
                <a:spcPct val="0"/>
              </a:spcAft>
              <a:buClrTx/>
              <a:buSzTx/>
              <a:buFontTx/>
              <a:buNone/>
              <a:tabLst/>
            </a:pPr>
            <a:endParaRPr lang="ru-RU" sz="1200"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6977" name="Rectangle 1"/>
          <p:cNvSpPr>
            <a:spLocks noChangeArrowheads="1"/>
          </p:cNvSpPr>
          <p:nvPr/>
        </p:nvSpPr>
        <p:spPr bwMode="auto">
          <a:xfrm>
            <a:off x="214282" y="214290"/>
            <a:ext cx="278605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accent2">
                    <a:lumMod val="75000"/>
                  </a:schemeClr>
                </a:solidFill>
                <a:effectLst/>
                <a:latin typeface="Times New Roman" pitchFamily="18" charset="0"/>
                <a:ea typeface="Times New Roman" pitchFamily="18" charset="0"/>
                <a:cs typeface="Times New Roman" pitchFamily="18" charset="0"/>
              </a:rPr>
              <a:t>Дорожная деятельность</a:t>
            </a:r>
            <a:endParaRPr kumimoji="0" lang="ru-RU" sz="1800" b="1" i="0" u="none" strike="noStrike" cap="none" normalizeH="0" baseline="0" dirty="0" smtClean="0">
              <a:ln>
                <a:noFill/>
              </a:ln>
              <a:solidFill>
                <a:schemeClr val="accent2">
                  <a:lumMod val="75000"/>
                </a:schemeClr>
              </a:solidFill>
              <a:effectLst/>
              <a:latin typeface="Arial" pitchFamily="34" charset="0"/>
              <a:cs typeface="Arial" pitchFamily="34" charset="0"/>
            </a:endParaRPr>
          </a:p>
        </p:txBody>
      </p:sp>
      <p:sp>
        <p:nvSpPr>
          <p:cNvPr id="126978" name="AutoShape 2"/>
          <p:cNvSpPr>
            <a:spLocks noChangeArrowheads="1"/>
          </p:cNvSpPr>
          <p:nvPr/>
        </p:nvSpPr>
        <p:spPr bwMode="auto">
          <a:xfrm>
            <a:off x="3929058" y="0"/>
            <a:ext cx="4994275" cy="785794"/>
          </a:xfrm>
          <a:prstGeom prst="roundRect">
            <a:avLst>
              <a:gd name="adj" fmla="val 16667"/>
            </a:avLst>
          </a:prstGeom>
          <a:gradFill rotWithShape="0">
            <a:gsLst>
              <a:gs pos="0">
                <a:srgbClr val="FABF8F"/>
              </a:gs>
              <a:gs pos="50000">
                <a:srgbClr val="FDE9D9"/>
              </a:gs>
              <a:gs pos="100000">
                <a:srgbClr val="FABF8F"/>
              </a:gs>
            </a:gsLst>
            <a:lin ang="18900000" scaled="1"/>
          </a:gradFill>
          <a:ln w="12700">
            <a:solidFill>
              <a:srgbClr val="FABF8F"/>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Arial" pitchFamily="34" charset="0"/>
              </a:rPr>
              <a:t>Протяженность автомобильных дорог муниципального значения, в отношении которых осуществляется комплекс работ по содержанию – 82,4 км.</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6979" name="AutoShape 3"/>
          <p:cNvSpPr>
            <a:spLocks noChangeArrowheads="1"/>
          </p:cNvSpPr>
          <p:nvPr/>
        </p:nvSpPr>
        <p:spPr bwMode="auto">
          <a:xfrm>
            <a:off x="3786182" y="928670"/>
            <a:ext cx="5245100" cy="714380"/>
          </a:xfrm>
          <a:prstGeom prst="roundRect">
            <a:avLst>
              <a:gd name="adj" fmla="val 16667"/>
            </a:avLst>
          </a:prstGeom>
          <a:gradFill rotWithShape="0">
            <a:gsLst>
              <a:gs pos="0">
                <a:srgbClr val="D99594"/>
              </a:gs>
              <a:gs pos="50000">
                <a:srgbClr val="F2DBDB"/>
              </a:gs>
              <a:gs pos="100000">
                <a:srgbClr val="D99594"/>
              </a:gs>
            </a:gsLst>
            <a:lin ang="189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r>
              <a:rPr lang="ru-RU" sz="1000" b="1" dirty="0" smtClean="0">
                <a:latin typeface="Times New Roman" pitchFamily="18" charset="0"/>
                <a:cs typeface="Times New Roman" pitchFamily="18" charset="0"/>
              </a:rPr>
              <a:t>Устройство асфальтобетонных покрытий проезжей части автомобильных дорог местного значения и тротуаров (ул. Ленина, </a:t>
            </a:r>
            <a:r>
              <a:rPr lang="ru-RU" sz="1000" b="1" dirty="0" smtClean="0">
                <a:latin typeface="Times New Roman" pitchFamily="18" charset="0"/>
                <a:cs typeface="Times New Roman" pitchFamily="18" charset="0"/>
              </a:rPr>
              <a:t>квартал № 19, </a:t>
            </a:r>
            <a:r>
              <a:rPr lang="ru-RU" sz="1000" b="1" dirty="0" smtClean="0">
                <a:latin typeface="Times New Roman" pitchFamily="18" charset="0"/>
                <a:cs typeface="Times New Roman" pitchFamily="18" charset="0"/>
              </a:rPr>
              <a:t>улично-дорожная </a:t>
            </a:r>
            <a:r>
              <a:rPr lang="ru-RU" sz="1000" b="1" dirty="0" smtClean="0">
                <a:latin typeface="Times New Roman" pitchFamily="18" charset="0"/>
                <a:cs typeface="Times New Roman" pitchFamily="18" charset="0"/>
              </a:rPr>
              <a:t>сеть вблизи образовательных организаций по маршрутам «Дом-Школа-Дом»)</a:t>
            </a:r>
            <a:r>
              <a:rPr lang="ru-RU" sz="1000" b="1" dirty="0" smtClean="0">
                <a:latin typeface="Times New Roman" pitchFamily="18" charset="0"/>
                <a:cs typeface="Arial" pitchFamily="34" charset="0"/>
              </a:rPr>
              <a:t>– </a:t>
            </a:r>
            <a:r>
              <a:rPr lang="ru-RU" sz="1000" b="1" dirty="0" smtClean="0">
                <a:latin typeface="Times New Roman" pitchFamily="18" charset="0"/>
                <a:cs typeface="Arial" pitchFamily="34" charset="0"/>
              </a:rPr>
              <a:t>36 </a:t>
            </a:r>
            <a:r>
              <a:rPr lang="ru-RU" sz="1000" b="1" dirty="0" smtClean="0">
                <a:latin typeface="Times New Roman" pitchFamily="18" charset="0"/>
                <a:cs typeface="Arial" pitchFamily="34" charset="0"/>
              </a:rPr>
              <a:t>404,0 тыс. 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6981" name="AutoShape 5"/>
          <p:cNvSpPr>
            <a:spLocks noChangeArrowheads="1"/>
          </p:cNvSpPr>
          <p:nvPr/>
        </p:nvSpPr>
        <p:spPr bwMode="auto">
          <a:xfrm>
            <a:off x="3786182" y="1714488"/>
            <a:ext cx="5245100" cy="500066"/>
          </a:xfrm>
          <a:prstGeom prst="roundRect">
            <a:avLst>
              <a:gd name="adj" fmla="val 16667"/>
            </a:avLst>
          </a:prstGeom>
          <a:gradFill rotWithShape="0">
            <a:gsLst>
              <a:gs pos="0">
                <a:srgbClr val="D99594"/>
              </a:gs>
              <a:gs pos="50000">
                <a:srgbClr val="F2DBDB"/>
              </a:gs>
              <a:gs pos="100000">
                <a:srgbClr val="D99594"/>
              </a:gs>
            </a:gsLst>
            <a:lin ang="189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Arial" pitchFamily="34" charset="0"/>
              </a:rPr>
              <a:t>Выполнение комплекса работ по нормативу содержания дорог в течение года –              5 000,0 тыс. 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6982" name="AutoShape 6"/>
          <p:cNvSpPr>
            <a:spLocks noChangeArrowheads="1"/>
          </p:cNvSpPr>
          <p:nvPr/>
        </p:nvSpPr>
        <p:spPr bwMode="auto">
          <a:xfrm>
            <a:off x="3786182" y="2285992"/>
            <a:ext cx="5245100" cy="285752"/>
          </a:xfrm>
          <a:prstGeom prst="roundRect">
            <a:avLst>
              <a:gd name="adj" fmla="val 16667"/>
            </a:avLst>
          </a:prstGeom>
          <a:gradFill rotWithShape="0">
            <a:gsLst>
              <a:gs pos="0">
                <a:srgbClr val="D99594"/>
              </a:gs>
              <a:gs pos="50000">
                <a:srgbClr val="F2DBDB"/>
              </a:gs>
              <a:gs pos="100000">
                <a:srgbClr val="D99594"/>
              </a:gs>
            </a:gsLst>
            <a:lin ang="189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lang="ru-RU" sz="1000" b="1" dirty="0" smtClean="0">
                <a:latin typeface="Times New Roman" pitchFamily="18" charset="0"/>
                <a:cs typeface="Arial" pitchFamily="34" charset="0"/>
              </a:rPr>
              <a:t>Нанесение горизонтальной дорожной разметки– 672,0 тыс. рублей</a:t>
            </a:r>
            <a:endParaRPr lang="ru-RU" sz="1000" dirty="0" smtClean="0">
              <a:latin typeface="Arial" pitchFamily="34" charset="0"/>
              <a:cs typeface="Arial" pitchFamily="34" charset="0"/>
            </a:endParaRPr>
          </a:p>
        </p:txBody>
      </p:sp>
      <p:sp>
        <p:nvSpPr>
          <p:cNvPr id="126983" name="AutoShape 7"/>
          <p:cNvSpPr>
            <a:spLocks noChangeArrowheads="1"/>
          </p:cNvSpPr>
          <p:nvPr/>
        </p:nvSpPr>
        <p:spPr bwMode="auto">
          <a:xfrm>
            <a:off x="3786182" y="2643182"/>
            <a:ext cx="5214974" cy="285752"/>
          </a:xfrm>
          <a:prstGeom prst="roundRect">
            <a:avLst>
              <a:gd name="adj" fmla="val 16667"/>
            </a:avLst>
          </a:prstGeom>
          <a:gradFill rotWithShape="0">
            <a:gsLst>
              <a:gs pos="0">
                <a:srgbClr val="D99594"/>
              </a:gs>
              <a:gs pos="50000">
                <a:srgbClr val="F2DBDB"/>
              </a:gs>
              <a:gs pos="100000">
                <a:srgbClr val="D99594"/>
              </a:gs>
            </a:gsLst>
            <a:lin ang="189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Arial" pitchFamily="34" charset="0"/>
              </a:rPr>
              <a:t>Установка дорожных знаков– 580,0 тыс. 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6984" name="AutoShape 8"/>
          <p:cNvSpPr>
            <a:spLocks noChangeArrowheads="1"/>
          </p:cNvSpPr>
          <p:nvPr/>
        </p:nvSpPr>
        <p:spPr bwMode="auto">
          <a:xfrm>
            <a:off x="3786182" y="3000372"/>
            <a:ext cx="5245100" cy="357191"/>
          </a:xfrm>
          <a:prstGeom prst="roundRect">
            <a:avLst>
              <a:gd name="adj" fmla="val 16667"/>
            </a:avLst>
          </a:prstGeom>
          <a:gradFill rotWithShape="0">
            <a:gsLst>
              <a:gs pos="0">
                <a:srgbClr val="D99594"/>
              </a:gs>
              <a:gs pos="50000">
                <a:srgbClr val="F2DBDB"/>
              </a:gs>
              <a:gs pos="100000">
                <a:srgbClr val="D99594"/>
              </a:gs>
            </a:gsLst>
            <a:lin ang="189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lang="ru-RU" sz="1000" b="1" dirty="0" smtClean="0">
                <a:latin typeface="Times New Roman" pitchFamily="18" charset="0"/>
                <a:cs typeface="Arial" pitchFamily="34" charset="0"/>
              </a:rPr>
              <a:t>Ремонт и восстановление асфальтового покрытия городских дорог– 650,0 тыс. рублей</a:t>
            </a:r>
          </a:p>
        </p:txBody>
      </p:sp>
      <p:sp>
        <p:nvSpPr>
          <p:cNvPr id="126987" name="AutoShape 11"/>
          <p:cNvSpPr>
            <a:spLocks noChangeArrowheads="1"/>
          </p:cNvSpPr>
          <p:nvPr/>
        </p:nvSpPr>
        <p:spPr bwMode="auto">
          <a:xfrm>
            <a:off x="285720" y="1428736"/>
            <a:ext cx="2786082" cy="2019300"/>
          </a:xfrm>
          <a:prstGeom prst="roundRect">
            <a:avLst>
              <a:gd name="adj" fmla="val 16667"/>
            </a:avLst>
          </a:prstGeom>
          <a:gradFill rotWithShape="0">
            <a:gsLst>
              <a:gs pos="0">
                <a:srgbClr val="D99594"/>
              </a:gs>
              <a:gs pos="50000">
                <a:srgbClr val="F2DBDB"/>
              </a:gs>
              <a:gs pos="100000">
                <a:srgbClr val="D99594"/>
              </a:gs>
            </a:gsLst>
            <a:lin ang="189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Arial" pitchFamily="34" charset="0"/>
              </a:rPr>
              <a:t>В рамках программы «Развитие дорожного хозяйства в городском округе Верхний Тагил на 2020-2025 годы» на 2022 год предусматриваются средства в объеме  - </a:t>
            </a:r>
            <a:r>
              <a:rPr kumimoji="0" lang="en-US" sz="1400" b="0" i="0" u="none" strike="noStrike" cap="none" normalizeH="0" baseline="0" dirty="0" smtClean="0">
                <a:ln>
                  <a:noFill/>
                </a:ln>
                <a:solidFill>
                  <a:schemeClr val="tx1"/>
                </a:solidFill>
                <a:effectLst/>
                <a:latin typeface="Times New Roman" pitchFamily="18" charset="0"/>
                <a:cs typeface="Arial" pitchFamily="34" charset="0"/>
              </a:rPr>
              <a:t>43</a:t>
            </a:r>
            <a:r>
              <a:rPr kumimoji="0" lang="ru-RU" sz="1400" b="0" i="0" u="none" strike="noStrike" cap="none" normalizeH="0" baseline="0" dirty="0" smtClean="0">
                <a:ln>
                  <a:noFill/>
                </a:ln>
                <a:solidFill>
                  <a:schemeClr val="tx1"/>
                </a:solidFill>
                <a:effectLst/>
                <a:latin typeface="Times New Roman" pitchFamily="18" charset="0"/>
                <a:cs typeface="Arial" pitchFamily="34" charset="0"/>
              </a:rPr>
              <a:t> </a:t>
            </a:r>
            <a:r>
              <a:rPr kumimoji="0" lang="ru-RU" sz="1400" b="0" i="0" u="none" strike="noStrike" cap="none" normalizeH="0" baseline="0" dirty="0" smtClean="0">
                <a:ln>
                  <a:noFill/>
                </a:ln>
                <a:solidFill>
                  <a:schemeClr val="tx1"/>
                </a:solidFill>
                <a:effectLst/>
                <a:latin typeface="Times New Roman" pitchFamily="18" charset="0"/>
                <a:cs typeface="Arial" pitchFamily="34" charset="0"/>
              </a:rPr>
              <a:t>306,0тыс. 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26988" name="AutoShape 12"/>
          <p:cNvCxnSpPr>
            <a:cxnSpLocks noChangeShapeType="1"/>
          </p:cNvCxnSpPr>
          <p:nvPr/>
        </p:nvCxnSpPr>
        <p:spPr bwMode="auto">
          <a:xfrm flipV="1">
            <a:off x="3143240" y="1357298"/>
            <a:ext cx="431800" cy="531813"/>
          </a:xfrm>
          <a:prstGeom prst="straightConnector1">
            <a:avLst/>
          </a:prstGeom>
          <a:noFill/>
          <a:ln w="9525">
            <a:solidFill>
              <a:srgbClr val="000000"/>
            </a:solidFill>
            <a:round/>
            <a:headEnd/>
            <a:tailEnd type="triangle" w="med" len="med"/>
          </a:ln>
        </p:spPr>
      </p:cxnSp>
      <p:cxnSp>
        <p:nvCxnSpPr>
          <p:cNvPr id="126989" name="AutoShape 13"/>
          <p:cNvCxnSpPr>
            <a:cxnSpLocks noChangeShapeType="1"/>
          </p:cNvCxnSpPr>
          <p:nvPr/>
        </p:nvCxnSpPr>
        <p:spPr bwMode="auto">
          <a:xfrm>
            <a:off x="3143240" y="2786058"/>
            <a:ext cx="500066" cy="428628"/>
          </a:xfrm>
          <a:prstGeom prst="straightConnector1">
            <a:avLst/>
          </a:prstGeom>
          <a:noFill/>
          <a:ln w="9525">
            <a:solidFill>
              <a:srgbClr val="000000"/>
            </a:solidFill>
            <a:round/>
            <a:headEnd/>
            <a:tailEnd type="triangle" w="med" len="med"/>
          </a:ln>
        </p:spPr>
      </p:cxnSp>
      <p:sp>
        <p:nvSpPr>
          <p:cNvPr id="126990" name="AutoShape 14"/>
          <p:cNvSpPr>
            <a:spLocks noChangeArrowheads="1"/>
          </p:cNvSpPr>
          <p:nvPr/>
        </p:nvSpPr>
        <p:spPr bwMode="auto">
          <a:xfrm>
            <a:off x="3786182" y="3786190"/>
            <a:ext cx="5162581" cy="582613"/>
          </a:xfrm>
          <a:prstGeom prst="roundRect">
            <a:avLst>
              <a:gd name="adj" fmla="val 16667"/>
            </a:avLst>
          </a:prstGeom>
          <a:gradFill rotWithShape="0">
            <a:gsLst>
              <a:gs pos="0">
                <a:srgbClr val="FABF8F"/>
              </a:gs>
              <a:gs pos="50000">
                <a:srgbClr val="FDE9D9"/>
              </a:gs>
              <a:gs pos="100000">
                <a:srgbClr val="FABF8F"/>
              </a:gs>
            </a:gsLst>
            <a:lin ang="18900000" scaled="1"/>
          </a:gradFill>
          <a:ln w="12700">
            <a:solidFill>
              <a:srgbClr val="FABF8F"/>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Arial" pitchFamily="34" charset="0"/>
              </a:rPr>
              <a:t>Приобретение </a:t>
            </a:r>
            <a:r>
              <a:rPr kumimoji="0" lang="ru-RU" sz="1000" b="1" i="0" u="none" strike="noStrike" cap="none" normalizeH="0" baseline="0" dirty="0" err="1" smtClean="0">
                <a:ln>
                  <a:noFill/>
                </a:ln>
                <a:solidFill>
                  <a:schemeClr val="tx1"/>
                </a:solidFill>
                <a:effectLst/>
                <a:latin typeface="Times New Roman" pitchFamily="18" charset="0"/>
                <a:cs typeface="Arial" pitchFamily="34" charset="0"/>
              </a:rPr>
              <a:t>световозвращающих</a:t>
            </a:r>
            <a:r>
              <a:rPr kumimoji="0" lang="ru-RU" sz="1000" b="1" i="0" u="none" strike="noStrike" cap="none" normalizeH="0" baseline="0" dirty="0" smtClean="0">
                <a:ln>
                  <a:noFill/>
                </a:ln>
                <a:solidFill>
                  <a:schemeClr val="tx1"/>
                </a:solidFill>
                <a:effectLst/>
                <a:latin typeface="Times New Roman" pitchFamily="18" charset="0"/>
                <a:cs typeface="Arial" pitchFamily="34" charset="0"/>
              </a:rPr>
              <a:t> элементов и распространение среди школьников, дошкольников и учащихся младших классов и жилеты для</a:t>
            </a:r>
            <a:r>
              <a:rPr kumimoji="0" lang="ru-RU" sz="1100" b="0" i="0" u="none" strike="noStrike" cap="none" normalizeH="0" baseline="0" dirty="0" smtClean="0">
                <a:ln>
                  <a:noFill/>
                </a:ln>
                <a:solidFill>
                  <a:schemeClr val="tx1"/>
                </a:solidFill>
                <a:effectLst/>
                <a:latin typeface="Calibri" pitchFamily="34" charset="0"/>
                <a:cs typeface="Arial" pitchFamily="34" charset="0"/>
              </a:rPr>
              <a:t> </a:t>
            </a:r>
            <a:r>
              <a:rPr kumimoji="0" lang="ru-RU" sz="1000" b="1" i="0" u="none" strike="noStrike" cap="none" normalizeH="0" baseline="0" dirty="0" smtClean="0">
                <a:ln>
                  <a:noFill/>
                </a:ln>
                <a:solidFill>
                  <a:schemeClr val="tx1"/>
                </a:solidFill>
                <a:effectLst/>
                <a:latin typeface="Times New Roman" pitchFamily="18" charset="0"/>
                <a:cs typeface="Arial" pitchFamily="34" charset="0"/>
              </a:rPr>
              <a:t>класса ЮИД – 24,0 тыс. 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6991" name="AutoShape 15"/>
          <p:cNvSpPr>
            <a:spLocks noChangeArrowheads="1"/>
          </p:cNvSpPr>
          <p:nvPr/>
        </p:nvSpPr>
        <p:spPr bwMode="auto">
          <a:xfrm>
            <a:off x="3786182" y="5929330"/>
            <a:ext cx="5162581" cy="714380"/>
          </a:xfrm>
          <a:prstGeom prst="roundRect">
            <a:avLst>
              <a:gd name="adj" fmla="val 16667"/>
            </a:avLst>
          </a:prstGeom>
          <a:gradFill rotWithShape="0">
            <a:gsLst>
              <a:gs pos="0">
                <a:srgbClr val="FABF8F"/>
              </a:gs>
              <a:gs pos="50000">
                <a:srgbClr val="FDE9D9"/>
              </a:gs>
              <a:gs pos="100000">
                <a:srgbClr val="FABF8F"/>
              </a:gs>
            </a:gsLst>
            <a:lin ang="18900000" scaled="1"/>
          </a:gradFill>
          <a:ln w="12700">
            <a:solidFill>
              <a:srgbClr val="FABF8F"/>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lang="ru-RU" sz="1000" b="1" dirty="0" smtClean="0">
                <a:latin typeface="Times New Roman" pitchFamily="18" charset="0"/>
                <a:cs typeface="Arial" pitchFamily="34" charset="0"/>
              </a:rPr>
              <a:t>Оснащение муниципальных образовательных организаций оборудованием и средствами обучения безопасному поведению на дорогах (уголки Правил дорожного движения, компьютерные обучающие программы, обучающие игры)– </a:t>
            </a:r>
            <a:r>
              <a:rPr kumimoji="0" lang="ru-RU" sz="1000" b="1" i="0" u="none" strike="noStrike" cap="none" normalizeH="0" baseline="0" dirty="0" smtClean="0">
                <a:ln>
                  <a:noFill/>
                </a:ln>
                <a:solidFill>
                  <a:schemeClr val="tx1"/>
                </a:solidFill>
                <a:effectLst/>
                <a:latin typeface="Times New Roman" pitchFamily="18" charset="0"/>
                <a:cs typeface="Arial" pitchFamily="34" charset="0"/>
              </a:rPr>
              <a:t>2,0 тыс. 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6992" name="AutoShape 16"/>
          <p:cNvSpPr>
            <a:spLocks noChangeArrowheads="1"/>
          </p:cNvSpPr>
          <p:nvPr/>
        </p:nvSpPr>
        <p:spPr bwMode="auto">
          <a:xfrm>
            <a:off x="142844" y="4357694"/>
            <a:ext cx="3000395" cy="1952627"/>
          </a:xfrm>
          <a:prstGeom prst="roundRect">
            <a:avLst>
              <a:gd name="adj" fmla="val 16667"/>
            </a:avLst>
          </a:prstGeom>
          <a:gradFill rotWithShape="0">
            <a:gsLst>
              <a:gs pos="0">
                <a:srgbClr val="FABF8F"/>
              </a:gs>
              <a:gs pos="50000">
                <a:srgbClr val="F79646"/>
              </a:gs>
              <a:gs pos="100000">
                <a:srgbClr val="FABF8F"/>
              </a:gs>
            </a:gsLst>
            <a:lin ang="5400000" scaled="1"/>
          </a:gradFill>
          <a:ln w="12700">
            <a:solidFill>
              <a:srgbClr val="F79646"/>
            </a:solidFill>
            <a:round/>
            <a:headEnd/>
            <a:tailEnd/>
          </a:ln>
          <a:effectLst>
            <a:outerShdw dist="28398" dir="3806097" algn="ctr" rotWithShape="0">
              <a:srgbClr val="974706"/>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Arial" pitchFamily="34" charset="0"/>
              </a:rPr>
              <a:t>В рамках программы «Формирование законопослушного поведения участников дорожного движения в  городском округе Верхний Тагил на 2021-2026 годы» на 2022 год предусматриваются средства в объеме  - 38,0 тыс. 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26993" name="AutoShape 17"/>
          <p:cNvCxnSpPr>
            <a:cxnSpLocks noChangeShapeType="1"/>
          </p:cNvCxnSpPr>
          <p:nvPr/>
        </p:nvCxnSpPr>
        <p:spPr bwMode="auto">
          <a:xfrm flipV="1">
            <a:off x="3357554" y="4857760"/>
            <a:ext cx="357190" cy="130176"/>
          </a:xfrm>
          <a:prstGeom prst="straightConnector1">
            <a:avLst/>
          </a:prstGeom>
          <a:noFill/>
          <a:ln w="9525">
            <a:solidFill>
              <a:srgbClr val="000000"/>
            </a:solidFill>
            <a:round/>
            <a:headEnd/>
            <a:tailEnd type="triangle" w="med" len="med"/>
          </a:ln>
        </p:spPr>
      </p:cxnSp>
      <p:cxnSp>
        <p:nvCxnSpPr>
          <p:cNvPr id="126994" name="AutoShape 18"/>
          <p:cNvCxnSpPr>
            <a:cxnSpLocks noChangeShapeType="1"/>
          </p:cNvCxnSpPr>
          <p:nvPr/>
        </p:nvCxnSpPr>
        <p:spPr bwMode="auto">
          <a:xfrm>
            <a:off x="3357554" y="5500702"/>
            <a:ext cx="357190" cy="142876"/>
          </a:xfrm>
          <a:prstGeom prst="straightConnector1">
            <a:avLst/>
          </a:prstGeom>
          <a:noFill/>
          <a:ln w="9525">
            <a:solidFill>
              <a:srgbClr val="000000"/>
            </a:solidFill>
            <a:round/>
            <a:headEnd/>
            <a:tailEnd type="triangle" w="med" len="med"/>
          </a:ln>
        </p:spPr>
      </p:cxnSp>
      <p:sp>
        <p:nvSpPr>
          <p:cNvPr id="19" name="AutoShape 15"/>
          <p:cNvSpPr>
            <a:spLocks noChangeArrowheads="1"/>
          </p:cNvSpPr>
          <p:nvPr/>
        </p:nvSpPr>
        <p:spPr bwMode="auto">
          <a:xfrm>
            <a:off x="3786182" y="5072074"/>
            <a:ext cx="5162581" cy="785818"/>
          </a:xfrm>
          <a:prstGeom prst="roundRect">
            <a:avLst>
              <a:gd name="adj" fmla="val 16667"/>
            </a:avLst>
          </a:prstGeom>
          <a:gradFill rotWithShape="0">
            <a:gsLst>
              <a:gs pos="0">
                <a:srgbClr val="FABF8F"/>
              </a:gs>
              <a:gs pos="50000">
                <a:srgbClr val="FDE9D9"/>
              </a:gs>
              <a:gs pos="100000">
                <a:srgbClr val="FABF8F"/>
              </a:gs>
            </a:gsLst>
            <a:lin ang="18900000" scaled="1"/>
          </a:gradFill>
          <a:ln w="12700">
            <a:solidFill>
              <a:srgbClr val="FABF8F"/>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lang="ru-RU" sz="1000" b="1" dirty="0" smtClean="0">
                <a:latin typeface="Times New Roman" pitchFamily="18" charset="0"/>
                <a:cs typeface="Arial" pitchFamily="34" charset="0"/>
              </a:rPr>
              <a:t>Проведение в образовательных организациях пропагандистских кампаний, направленных на формирование у участников дорожного движения стереотипов законопослушного поведения (издание и распространение информационных материалов)– </a:t>
            </a:r>
            <a:r>
              <a:rPr kumimoji="0" lang="ru-RU" sz="1000" b="1" i="0" u="none" strike="noStrike" cap="none" normalizeH="0" baseline="0" dirty="0" smtClean="0">
                <a:ln>
                  <a:noFill/>
                </a:ln>
                <a:solidFill>
                  <a:schemeClr val="tx1"/>
                </a:solidFill>
                <a:effectLst/>
                <a:latin typeface="Times New Roman" pitchFamily="18" charset="0"/>
                <a:cs typeface="Arial" pitchFamily="34" charset="0"/>
              </a:rPr>
              <a:t>2,0 тыс. 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AutoShape 15"/>
          <p:cNvSpPr>
            <a:spLocks noChangeArrowheads="1"/>
          </p:cNvSpPr>
          <p:nvPr/>
        </p:nvSpPr>
        <p:spPr bwMode="auto">
          <a:xfrm>
            <a:off x="3786182" y="4429132"/>
            <a:ext cx="5162581" cy="571504"/>
          </a:xfrm>
          <a:prstGeom prst="roundRect">
            <a:avLst>
              <a:gd name="adj" fmla="val 16667"/>
            </a:avLst>
          </a:prstGeom>
          <a:gradFill rotWithShape="0">
            <a:gsLst>
              <a:gs pos="0">
                <a:srgbClr val="FABF8F"/>
              </a:gs>
              <a:gs pos="50000">
                <a:srgbClr val="FDE9D9"/>
              </a:gs>
              <a:gs pos="100000">
                <a:srgbClr val="FABF8F"/>
              </a:gs>
            </a:gsLst>
            <a:lin ang="18900000" scaled="1"/>
          </a:gradFill>
          <a:ln w="12700">
            <a:solidFill>
              <a:srgbClr val="FABF8F"/>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Arial" pitchFamily="34" charset="0"/>
              </a:rPr>
              <a:t>Организация и проведение совместно с ГИБДД мероприятия «Безопасное колесо» для учащихся общеобразовательных организаций городского</a:t>
            </a:r>
            <a:r>
              <a:rPr kumimoji="0" lang="ru-RU" sz="1100" b="0" i="0" u="none" strike="noStrike" cap="none" normalizeH="0" baseline="0" dirty="0" smtClean="0">
                <a:ln>
                  <a:noFill/>
                </a:ln>
                <a:solidFill>
                  <a:schemeClr val="tx1"/>
                </a:solidFill>
                <a:effectLst/>
                <a:latin typeface="Calibri" pitchFamily="34" charset="0"/>
                <a:cs typeface="Arial" pitchFamily="34" charset="0"/>
              </a:rPr>
              <a:t> </a:t>
            </a:r>
            <a:r>
              <a:rPr kumimoji="0" lang="ru-RU" sz="1000" b="1" i="0" u="none" strike="noStrike" cap="none" normalizeH="0" baseline="0" dirty="0" smtClean="0">
                <a:ln>
                  <a:noFill/>
                </a:ln>
                <a:solidFill>
                  <a:schemeClr val="tx1"/>
                </a:solidFill>
                <a:effectLst/>
                <a:latin typeface="Times New Roman" pitchFamily="18" charset="0"/>
                <a:cs typeface="Arial" pitchFamily="34" charset="0"/>
              </a:rPr>
              <a:t>округа Верхний</a:t>
            </a:r>
            <a:r>
              <a:rPr kumimoji="0" lang="ru-RU" sz="1100" b="0" i="0" u="none" strike="noStrike" cap="none" normalizeH="0" baseline="0" dirty="0" smtClean="0">
                <a:ln>
                  <a:noFill/>
                </a:ln>
                <a:solidFill>
                  <a:schemeClr val="tx1"/>
                </a:solidFill>
                <a:effectLst/>
                <a:latin typeface="Calibri" pitchFamily="34" charset="0"/>
                <a:cs typeface="Arial" pitchFamily="34" charset="0"/>
              </a:rPr>
              <a:t> </a:t>
            </a:r>
            <a:r>
              <a:rPr kumimoji="0" lang="ru-RU" sz="1000" b="1" i="0" u="none" strike="noStrike" cap="none" normalizeH="0" baseline="0" dirty="0" smtClean="0">
                <a:ln>
                  <a:noFill/>
                </a:ln>
                <a:solidFill>
                  <a:schemeClr val="tx1"/>
                </a:solidFill>
                <a:effectLst/>
                <a:latin typeface="Times New Roman" pitchFamily="18" charset="0"/>
                <a:cs typeface="Arial" pitchFamily="34" charset="0"/>
              </a:rPr>
              <a:t>Тагил – 10,0 тыс. 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1" name="AutoShape 17"/>
          <p:cNvCxnSpPr>
            <a:cxnSpLocks noChangeShapeType="1"/>
          </p:cNvCxnSpPr>
          <p:nvPr/>
        </p:nvCxnSpPr>
        <p:spPr bwMode="auto">
          <a:xfrm flipV="1">
            <a:off x="3357554" y="4214818"/>
            <a:ext cx="382588" cy="214313"/>
          </a:xfrm>
          <a:prstGeom prst="straightConnector1">
            <a:avLst/>
          </a:prstGeom>
          <a:noFill/>
          <a:ln w="9525">
            <a:solidFill>
              <a:srgbClr val="000000"/>
            </a:solidFill>
            <a:round/>
            <a:headEnd/>
            <a:tailEnd type="triangle" w="med" len="med"/>
          </a:ln>
        </p:spPr>
      </p:cxnSp>
      <p:cxnSp>
        <p:nvCxnSpPr>
          <p:cNvPr id="22" name="AutoShape 18"/>
          <p:cNvCxnSpPr>
            <a:cxnSpLocks noChangeShapeType="1"/>
          </p:cNvCxnSpPr>
          <p:nvPr/>
        </p:nvCxnSpPr>
        <p:spPr bwMode="auto">
          <a:xfrm>
            <a:off x="3357554" y="6072206"/>
            <a:ext cx="357190" cy="214314"/>
          </a:xfrm>
          <a:prstGeom prst="straightConnector1">
            <a:avLst/>
          </a:prstGeom>
          <a:noFill/>
          <a:ln w="9525">
            <a:solidFill>
              <a:srgbClr val="000000"/>
            </a:solidFill>
            <a:round/>
            <a:headEnd/>
            <a:tailEnd type="triangle" w="med" len="med"/>
          </a:ln>
        </p:spPr>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5955" name="AutoShape 3"/>
          <p:cNvSpPr>
            <a:spLocks noChangeArrowheads="1"/>
          </p:cNvSpPr>
          <p:nvPr/>
        </p:nvSpPr>
        <p:spPr bwMode="auto">
          <a:xfrm>
            <a:off x="3643306" y="1"/>
            <a:ext cx="4932362" cy="1357297"/>
          </a:xfrm>
          <a:prstGeom prst="leftArrow">
            <a:avLst>
              <a:gd name="adj1" fmla="val 50000"/>
              <a:gd name="adj2" fmla="val 72391"/>
            </a:avLst>
          </a:prstGeom>
          <a:solidFill>
            <a:schemeClr val="tx2">
              <a:lumMod val="20000"/>
              <a:lumOff val="80000"/>
            </a:schemeClr>
          </a:solidFill>
          <a:ln w="12700">
            <a:solidFill>
              <a:srgbClr val="8064A2"/>
            </a:solidFill>
            <a:miter lim="800000"/>
            <a:headEnd/>
            <a:tailEnd/>
          </a:ln>
          <a:effectLst>
            <a:outerShdw dist="28398" dir="3806097" algn="ctr" rotWithShape="0">
              <a:srgbClr val="3F3151"/>
            </a:outerShdw>
          </a:effectLst>
        </p:spPr>
        <p:txBody>
          <a:bodyPr vert="horz" wrap="square" lIns="91440" tIns="45720" rIns="91440" bIns="45720" numCol="1" anchor="t" anchorCtr="0" compatLnSpc="1">
            <a:prstTxWarp prst="textNoShape">
              <a:avLst/>
            </a:prstTxWarp>
          </a:bodyPr>
          <a:lstStyle/>
          <a:p>
            <a:pPr marL="457200" marR="0" lvl="1" indent="0" algn="ctr" defTabSz="914400" rtl="0" eaLnBrk="1" fontAlgn="base" latinLnBrk="0" hangingPunct="1">
              <a:lnSpc>
                <a:spcPct val="100000"/>
              </a:lnSpc>
              <a:spcBef>
                <a:spcPct val="0"/>
              </a:spcBef>
              <a:spcAft>
                <a:spcPts val="100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Arial" pitchFamily="34" charset="0"/>
              </a:rPr>
              <a:t>В 2022 году в бюджете по разделу «Жилищно-коммунальное хозяйство» предусматриваются средства в объеме</a:t>
            </a:r>
            <a:r>
              <a:rPr kumimoji="0" lang="ru-RU" sz="1100" b="0" i="0" u="none" strike="noStrike" cap="none" normalizeH="0" baseline="0" dirty="0" smtClean="0">
                <a:ln>
                  <a:noFill/>
                </a:ln>
                <a:solidFill>
                  <a:schemeClr val="tx1"/>
                </a:solidFill>
                <a:effectLst/>
                <a:latin typeface="Calibri" pitchFamily="34" charset="0"/>
                <a:cs typeface="Arial" pitchFamily="34" charset="0"/>
              </a:rPr>
              <a:t> – </a:t>
            </a:r>
            <a:r>
              <a:rPr kumimoji="0" lang="ru-RU" sz="1400" b="1" i="0" u="none" strike="noStrike" cap="none" normalizeH="0" baseline="0" dirty="0" smtClean="0">
                <a:ln>
                  <a:noFill/>
                </a:ln>
                <a:solidFill>
                  <a:schemeClr val="tx1"/>
                </a:solidFill>
                <a:effectLst/>
                <a:latin typeface="Times New Roman" pitchFamily="18" charset="0"/>
                <a:cs typeface="Arial" pitchFamily="34" charset="0"/>
              </a:rPr>
              <a:t>172 968,3 тыс.рублей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5956" name="AutoShape 4"/>
          <p:cNvSpPr>
            <a:spLocks/>
          </p:cNvSpPr>
          <p:nvPr/>
        </p:nvSpPr>
        <p:spPr bwMode="auto">
          <a:xfrm>
            <a:off x="4286248" y="1714488"/>
            <a:ext cx="4710112" cy="785818"/>
          </a:xfrm>
          <a:prstGeom prst="borderCallout2">
            <a:avLst>
              <a:gd name="adj1" fmla="val 26315"/>
              <a:gd name="adj2" fmla="val -1644"/>
              <a:gd name="adj3" fmla="val 26315"/>
              <a:gd name="adj4" fmla="val -13940"/>
              <a:gd name="adj5" fmla="val 26315"/>
              <a:gd name="adj6" fmla="val -26417"/>
            </a:avLst>
          </a:prstGeom>
          <a:solidFill>
            <a:schemeClr val="tx2">
              <a:lumMod val="20000"/>
              <a:lumOff val="80000"/>
            </a:schemeClr>
          </a:solidFill>
          <a:ln w="22225">
            <a:solidFill>
              <a:srgbClr val="8064A2"/>
            </a:solidFill>
            <a:miter lim="800000"/>
            <a:headEnd/>
            <a:tailEnd/>
          </a:ln>
          <a:effectLst>
            <a:outerShdw dist="28398" dir="3806097" algn="ctr" rotWithShape="0">
              <a:srgbClr val="3F3151"/>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ru-RU" sz="900" b="1" i="0" u="none" strike="noStrike" cap="none" normalizeH="0" baseline="0" dirty="0" smtClean="0">
                <a:ln>
                  <a:noFill/>
                </a:ln>
                <a:solidFill>
                  <a:schemeClr val="tx1"/>
                </a:solidFill>
                <a:effectLst/>
                <a:latin typeface="Times New Roman" pitchFamily="18" charset="0"/>
                <a:cs typeface="Arial" pitchFamily="34" charset="0"/>
              </a:rPr>
              <a:t>Перечисление взноса на капитальный ремонт общего имущества в многоквартирных домах региональному оператору-  1 312,2 тыс.рублей;</a:t>
            </a:r>
          </a:p>
          <a:p>
            <a:pPr lvl="0" fontAlgn="base">
              <a:spcBef>
                <a:spcPct val="0"/>
              </a:spcBef>
            </a:pPr>
            <a:r>
              <a:rPr lang="ru-RU" sz="900" b="1" dirty="0" smtClean="0">
                <a:latin typeface="Times New Roman" pitchFamily="18" charset="0"/>
                <a:cs typeface="Arial" pitchFamily="34" charset="0"/>
              </a:rPr>
              <a:t>Приобретение жилых помещений для нуждающихся в улучшении жилищных условий, состоящих на учете очередности по городскому округу Верхний Тагил –    470,0 тыс. рублей</a:t>
            </a:r>
            <a:endParaRPr kumimoji="0" lang="ru-RU" sz="9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9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9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ru-RU" sz="900" b="1" i="0" u="none" strike="noStrike" cap="none" normalizeH="0" baseline="0" dirty="0" smtClean="0">
                <a:ln>
                  <a:noFill/>
                </a:ln>
                <a:solidFill>
                  <a:schemeClr val="tx1"/>
                </a:solidFill>
                <a:effectLst/>
                <a:latin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900" b="1" i="0" u="none" strike="noStrike" cap="none" normalizeH="0" baseline="0" dirty="0" smtClean="0">
              <a:ln>
                <a:noFill/>
              </a:ln>
              <a:solidFill>
                <a:schemeClr val="tx1"/>
              </a:solidFill>
              <a:effectLst/>
              <a:latin typeface="Times New Roman" pitchFamily="18" charset="0"/>
              <a:cs typeface="Arial" pitchFamily="34" charset="0"/>
            </a:endParaRPr>
          </a:p>
          <a:p>
            <a:pPr marL="457200" marR="0" lvl="1"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5957" name="AutoShape 5"/>
          <p:cNvSpPr>
            <a:spLocks noChangeArrowheads="1"/>
          </p:cNvSpPr>
          <p:nvPr/>
        </p:nvSpPr>
        <p:spPr bwMode="auto">
          <a:xfrm>
            <a:off x="142844" y="1928802"/>
            <a:ext cx="2863850" cy="714380"/>
          </a:xfrm>
          <a:prstGeom prst="flowChartAlternateProcess">
            <a:avLst/>
          </a:prstGeom>
          <a:solidFill>
            <a:schemeClr val="tx2">
              <a:lumMod val="20000"/>
              <a:lumOff val="80000"/>
            </a:schemeClr>
          </a:solidFill>
          <a:ln w="12700">
            <a:solidFill>
              <a:srgbClr val="B2A1C7"/>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Жилищное хозяйство –</a:t>
            </a:r>
          </a:p>
          <a:p>
            <a:pPr marL="0" marR="0" lvl="0" indent="0" algn="ctr" defTabSz="914400" rtl="0" eaLnBrk="1" fontAlgn="base" latinLnBrk="0" hangingPunct="1">
              <a:lnSpc>
                <a:spcPct val="100000"/>
              </a:lnSpc>
              <a:spcBef>
                <a:spcPct val="0"/>
              </a:spcBef>
              <a:spcAft>
                <a:spcPts val="60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1 </a:t>
            </a:r>
            <a:r>
              <a:rPr kumimoji="0" lang="en-US" sz="1600" b="0" i="0" u="none" strike="noStrike" cap="none" normalizeH="0" baseline="0" dirty="0" smtClean="0">
                <a:ln>
                  <a:noFill/>
                </a:ln>
                <a:solidFill>
                  <a:schemeClr val="tx1"/>
                </a:solidFill>
                <a:effectLst/>
                <a:latin typeface="Times New Roman" pitchFamily="18" charset="0"/>
                <a:cs typeface="Arial" pitchFamily="34" charset="0"/>
              </a:rPr>
              <a:t>782</a:t>
            </a:r>
            <a:r>
              <a:rPr kumimoji="0" lang="ru-RU" sz="1600" b="0" i="0" u="none" strike="noStrike" cap="none" normalizeH="0" baseline="0" dirty="0" smtClean="0">
                <a:ln>
                  <a:noFill/>
                </a:ln>
                <a:solidFill>
                  <a:schemeClr val="tx1"/>
                </a:solidFill>
                <a:effectLst/>
                <a:latin typeface="Times New Roman" pitchFamily="18" charset="0"/>
                <a:cs typeface="Arial" pitchFamily="34" charset="0"/>
              </a:rPr>
              <a:t>,</a:t>
            </a:r>
            <a:r>
              <a:rPr kumimoji="0" lang="en-US" sz="1600" b="0" i="0" u="none" strike="noStrike" cap="none" normalizeH="0" baseline="0" dirty="0" smtClean="0">
                <a:ln>
                  <a:noFill/>
                </a:ln>
                <a:solidFill>
                  <a:schemeClr val="tx1"/>
                </a:solidFill>
                <a:effectLst/>
                <a:latin typeface="Times New Roman" pitchFamily="18" charset="0"/>
                <a:cs typeface="Arial" pitchFamily="34" charset="0"/>
              </a:rPr>
              <a:t>2</a:t>
            </a:r>
            <a:r>
              <a:rPr kumimoji="0" lang="ru-RU" sz="1600" b="0" i="0" u="none" strike="noStrike" cap="none" normalizeH="0" baseline="0" dirty="0" smtClean="0">
                <a:ln>
                  <a:noFill/>
                </a:ln>
                <a:solidFill>
                  <a:schemeClr val="tx1"/>
                </a:solidFill>
                <a:effectLst/>
                <a:latin typeface="Times New Roman" pitchFamily="18" charset="0"/>
                <a:cs typeface="Arial" pitchFamily="34" charset="0"/>
              </a:rPr>
              <a:t> тыс. рублей</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25958" name="AutoShape 6"/>
          <p:cNvSpPr>
            <a:spLocks/>
          </p:cNvSpPr>
          <p:nvPr/>
        </p:nvSpPr>
        <p:spPr bwMode="auto">
          <a:xfrm>
            <a:off x="4286248" y="2643182"/>
            <a:ext cx="4665662" cy="2143140"/>
          </a:xfrm>
          <a:prstGeom prst="borderCallout2">
            <a:avLst>
              <a:gd name="adj1" fmla="val 19633"/>
              <a:gd name="adj2" fmla="val -1845"/>
              <a:gd name="adj3" fmla="val 19634"/>
              <a:gd name="adj4" fmla="val -13593"/>
              <a:gd name="adj5" fmla="val 21010"/>
              <a:gd name="adj6" fmla="val -25534"/>
            </a:avLst>
          </a:prstGeom>
          <a:solidFill>
            <a:schemeClr val="tx2">
              <a:lumMod val="20000"/>
              <a:lumOff val="80000"/>
            </a:schemeClr>
          </a:solidFill>
          <a:ln w="22225">
            <a:solidFill>
              <a:srgbClr val="8064A2"/>
            </a:solidFill>
            <a:miter lim="800000"/>
            <a:headEnd/>
            <a:tailEnd/>
          </a:ln>
          <a:effectLst>
            <a:outerShdw dist="28398" dir="3806097" algn="ctr" rotWithShape="0">
              <a:srgbClr val="3F3151"/>
            </a:outerShdw>
          </a:effectLst>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buClrTx/>
              <a:buSzTx/>
              <a:buFontTx/>
              <a:buNone/>
              <a:tabLst/>
            </a:pPr>
            <a:r>
              <a:rPr kumimoji="0" lang="ru-RU" sz="900" b="1" i="0" u="none" strike="noStrike" cap="none" normalizeH="0" baseline="0" dirty="0" smtClean="0">
                <a:ln>
                  <a:noFill/>
                </a:ln>
                <a:effectLst/>
                <a:latin typeface="Times New Roman" pitchFamily="18" charset="0"/>
                <a:cs typeface="Arial" pitchFamily="34" charset="0"/>
              </a:rPr>
              <a:t>Энергосбережение и повышение энергетической эффективности,</a:t>
            </a:r>
            <a:r>
              <a:rPr kumimoji="0" lang="ru-RU" sz="900" b="1" i="0" u="none" strike="noStrike" cap="none" normalizeH="0" dirty="0" smtClean="0">
                <a:ln>
                  <a:noFill/>
                </a:ln>
                <a:effectLst/>
                <a:latin typeface="Times New Roman" pitchFamily="18" charset="0"/>
                <a:cs typeface="Arial" pitchFamily="34" charset="0"/>
              </a:rPr>
              <a:t> использование энергетических ресурсов на объектах муниципальной собственности</a:t>
            </a:r>
            <a:r>
              <a:rPr kumimoji="0" lang="ru-RU" sz="900" b="1" i="0" u="none" strike="noStrike" cap="none" normalizeH="0" baseline="0" dirty="0" smtClean="0">
                <a:ln>
                  <a:noFill/>
                </a:ln>
                <a:effectLst/>
                <a:latin typeface="Times New Roman" pitchFamily="18" charset="0"/>
                <a:cs typeface="Arial" pitchFamily="34" charset="0"/>
              </a:rPr>
              <a:t> – 2 386,2 тыс. рублей;                                                                                                                            Капитальный ремонт сетей</a:t>
            </a:r>
            <a:r>
              <a:rPr kumimoji="0" lang="ru-RU" sz="900" b="1" i="0" u="none" strike="noStrike" cap="none" normalizeH="0" dirty="0" smtClean="0">
                <a:ln>
                  <a:noFill/>
                </a:ln>
                <a:effectLst/>
                <a:latin typeface="Times New Roman" pitchFamily="18" charset="0"/>
                <a:cs typeface="Arial" pitchFamily="34" charset="0"/>
              </a:rPr>
              <a:t>  городского округа Верхний Тагил </a:t>
            </a:r>
            <a:r>
              <a:rPr kumimoji="0" lang="ru-RU" sz="900" b="1" i="0" u="none" strike="noStrike" cap="none" normalizeH="0" baseline="0" dirty="0" smtClean="0">
                <a:ln>
                  <a:noFill/>
                </a:ln>
                <a:effectLst/>
                <a:latin typeface="Times New Roman" pitchFamily="18" charset="0"/>
                <a:cs typeface="Arial" pitchFamily="34" charset="0"/>
              </a:rPr>
              <a:t>–  22 400,0 тыс. рублей;                                                                                                                                     Техническое обслуживание теплового счетчика, </a:t>
            </a:r>
            <a:r>
              <a:rPr kumimoji="0" lang="ru-RU" sz="900" b="1" i="0" u="none" strike="noStrike" cap="none" normalizeH="0" dirty="0" smtClean="0">
                <a:ln>
                  <a:noFill/>
                </a:ln>
                <a:effectLst/>
                <a:latin typeface="Times New Roman" pitchFamily="18" charset="0"/>
                <a:cs typeface="Arial" pitchFamily="34" charset="0"/>
              </a:rPr>
              <a:t>счетчика холодной и горячей воды </a:t>
            </a:r>
            <a:r>
              <a:rPr kumimoji="0" lang="ru-RU" sz="900" b="1" i="0" u="none" strike="noStrike" cap="none" normalizeH="0" baseline="0" dirty="0" smtClean="0">
                <a:ln>
                  <a:noFill/>
                </a:ln>
                <a:effectLst/>
                <a:latin typeface="Times New Roman" pitchFamily="18" charset="0"/>
                <a:cs typeface="Arial" pitchFamily="34" charset="0"/>
              </a:rPr>
              <a:t>– 16,0 тыс. рублей;                                                                                               </a:t>
            </a:r>
          </a:p>
          <a:p>
            <a:pPr marL="0" marR="0" lvl="0" indent="0" defTabSz="914400" rtl="0" eaLnBrk="1" fontAlgn="base" latinLnBrk="0" hangingPunct="1">
              <a:lnSpc>
                <a:spcPct val="100000"/>
              </a:lnSpc>
              <a:spcBef>
                <a:spcPct val="0"/>
              </a:spcBef>
              <a:buClrTx/>
              <a:buSzTx/>
              <a:buFontTx/>
              <a:buNone/>
              <a:tabLst/>
            </a:pPr>
            <a:r>
              <a:rPr kumimoji="0" lang="ru-RU" sz="900" b="1" i="0" u="none" strike="noStrike" cap="none" normalizeH="0" baseline="0" dirty="0" smtClean="0">
                <a:ln>
                  <a:noFill/>
                </a:ln>
                <a:effectLst/>
                <a:latin typeface="Times New Roman" pitchFamily="18" charset="0"/>
                <a:cs typeface="Arial" pitchFamily="34" charset="0"/>
              </a:rPr>
              <a:t>  Актуализация схемы</a:t>
            </a:r>
            <a:r>
              <a:rPr kumimoji="0" lang="ru-RU" sz="900" b="1" i="0" u="none" strike="noStrike" cap="none" normalizeH="0" dirty="0" smtClean="0">
                <a:ln>
                  <a:noFill/>
                </a:ln>
                <a:effectLst/>
                <a:latin typeface="Times New Roman" pitchFamily="18" charset="0"/>
                <a:cs typeface="Arial" pitchFamily="34" charset="0"/>
              </a:rPr>
              <a:t> теплоснабжения </a:t>
            </a:r>
            <a:r>
              <a:rPr kumimoji="0" lang="ru-RU" sz="900" b="1" i="0" u="none" strike="noStrike" cap="none" normalizeH="0" baseline="0" dirty="0" smtClean="0">
                <a:ln>
                  <a:noFill/>
                </a:ln>
                <a:effectLst/>
                <a:latin typeface="Times New Roman" pitchFamily="18" charset="0"/>
                <a:cs typeface="Arial" pitchFamily="34" charset="0"/>
              </a:rPr>
              <a:t>– 150 тыс. рублей;                                                                                                                                                         Функционирование Вечного огня на мемориале Воинской</a:t>
            </a:r>
            <a:r>
              <a:rPr kumimoji="0" lang="ru-RU" sz="900" b="1" i="0" u="none" strike="noStrike" cap="none" normalizeH="0" dirty="0" smtClean="0">
                <a:ln>
                  <a:noFill/>
                </a:ln>
                <a:effectLst/>
                <a:latin typeface="Times New Roman" pitchFamily="18" charset="0"/>
                <a:cs typeface="Arial" pitchFamily="34" charset="0"/>
              </a:rPr>
              <a:t> славы </a:t>
            </a:r>
            <a:r>
              <a:rPr kumimoji="0" lang="ru-RU" sz="900" b="1" i="0" u="none" strike="noStrike" cap="none" normalizeH="0" baseline="0" dirty="0" smtClean="0">
                <a:ln>
                  <a:noFill/>
                </a:ln>
                <a:effectLst/>
                <a:latin typeface="Times New Roman" pitchFamily="18" charset="0"/>
                <a:cs typeface="Arial" pitchFamily="34" charset="0"/>
              </a:rPr>
              <a:t>–168,0 тыс. рублей;</a:t>
            </a:r>
          </a:p>
          <a:p>
            <a:pPr marL="0" marR="0" lvl="0" indent="0" defTabSz="914400" rtl="0" eaLnBrk="1" fontAlgn="base" latinLnBrk="0" hangingPunct="1">
              <a:lnSpc>
                <a:spcPct val="100000"/>
              </a:lnSpc>
              <a:spcBef>
                <a:spcPct val="0"/>
              </a:spcBef>
              <a:buClrTx/>
              <a:buSzTx/>
              <a:buFontTx/>
              <a:buNone/>
              <a:tabLst/>
            </a:pPr>
            <a:r>
              <a:rPr lang="ru-RU" sz="900" b="1" dirty="0" smtClean="0">
                <a:latin typeface="Times New Roman" pitchFamily="18" charset="0"/>
                <a:cs typeface="Arial" pitchFamily="34" charset="0"/>
              </a:rPr>
              <a:t>Реконструкция уличного освещения – 950,0 тыс. рублей;</a:t>
            </a:r>
          </a:p>
          <a:p>
            <a:pPr marL="0" marR="0" lvl="0" indent="0" defTabSz="914400" rtl="0" eaLnBrk="1" fontAlgn="base" latinLnBrk="0" hangingPunct="1">
              <a:lnSpc>
                <a:spcPct val="100000"/>
              </a:lnSpc>
              <a:spcBef>
                <a:spcPct val="0"/>
              </a:spcBef>
              <a:buClrTx/>
              <a:buSzTx/>
              <a:buFontTx/>
              <a:buNone/>
              <a:tabLst/>
            </a:pPr>
            <a:r>
              <a:rPr lang="ru-RU" sz="900" b="1" dirty="0" smtClean="0">
                <a:latin typeface="Times New Roman" pitchFamily="18" charset="0"/>
                <a:cs typeface="Arial" pitchFamily="34" charset="0"/>
              </a:rPr>
              <a:t>Разработка </a:t>
            </a:r>
            <a:r>
              <a:rPr lang="ru-RU" sz="900" b="1" dirty="0" err="1" smtClean="0">
                <a:latin typeface="Times New Roman" pitchFamily="18" charset="0"/>
                <a:cs typeface="Arial" pitchFamily="34" charset="0"/>
              </a:rPr>
              <a:t>топливно</a:t>
            </a:r>
            <a:r>
              <a:rPr lang="ru-RU" sz="900" b="1" dirty="0" smtClean="0">
                <a:latin typeface="Times New Roman" pitchFamily="18" charset="0"/>
                <a:cs typeface="Arial" pitchFamily="34" charset="0"/>
              </a:rPr>
              <a:t> – энергетического баланса – 50,0 тыс. рублей;</a:t>
            </a:r>
          </a:p>
          <a:p>
            <a:pPr lvl="0" fontAlgn="base">
              <a:spcBef>
                <a:spcPct val="0"/>
              </a:spcBef>
            </a:pPr>
            <a:r>
              <a:rPr lang="ru-RU" sz="900" b="1" dirty="0" smtClean="0">
                <a:latin typeface="Times New Roman" pitchFamily="18" charset="0"/>
                <a:cs typeface="Arial" pitchFamily="34" charset="0"/>
              </a:rPr>
              <a:t>Выполнение работ по монтажу контейнерных площадок в п. </a:t>
            </a:r>
            <a:r>
              <a:rPr lang="ru-RU" sz="900" b="1" dirty="0" err="1" smtClean="0">
                <a:latin typeface="Times New Roman" pitchFamily="18" charset="0"/>
                <a:cs typeface="Arial" pitchFamily="34" charset="0"/>
              </a:rPr>
              <a:t>Белоречка</a:t>
            </a:r>
            <a:r>
              <a:rPr lang="ru-RU" sz="900" b="1" dirty="0" smtClean="0">
                <a:latin typeface="Times New Roman" pitchFamily="18" charset="0"/>
                <a:cs typeface="Arial" pitchFamily="34" charset="0"/>
              </a:rPr>
              <a:t> –</a:t>
            </a:r>
          </a:p>
          <a:p>
            <a:pPr lvl="0" fontAlgn="base">
              <a:spcBef>
                <a:spcPct val="0"/>
              </a:spcBef>
            </a:pPr>
            <a:r>
              <a:rPr lang="ru-RU" sz="900" b="1" dirty="0" smtClean="0">
                <a:latin typeface="Times New Roman" pitchFamily="18" charset="0"/>
                <a:cs typeface="Arial" pitchFamily="34" charset="0"/>
              </a:rPr>
              <a:t> 630,0 тыс. рублей;</a:t>
            </a:r>
          </a:p>
          <a:p>
            <a:pPr lvl="0" fontAlgn="base">
              <a:spcBef>
                <a:spcPct val="0"/>
              </a:spcBef>
            </a:pPr>
            <a:r>
              <a:rPr lang="ru-RU" sz="900" b="1" dirty="0" smtClean="0">
                <a:latin typeface="Times New Roman" pitchFamily="18" charset="0"/>
                <a:cs typeface="Arial" pitchFamily="34" charset="0"/>
              </a:rPr>
              <a:t>Приобретение дизель - генератора для нужд газовой котельной в п. Половинный -       1 400,0 тыс. рублей;</a:t>
            </a:r>
          </a:p>
          <a:p>
            <a:pPr fontAlgn="base">
              <a:spcBef>
                <a:spcPct val="0"/>
              </a:spcBef>
            </a:pPr>
            <a:r>
              <a:rPr lang="ru-RU" sz="900" b="1" dirty="0" smtClean="0">
                <a:latin typeface="Times New Roman" pitchFamily="18" charset="0"/>
                <a:cs typeface="Arial" pitchFamily="34" charset="0"/>
              </a:rPr>
              <a:t>Частичное освобождение от оплаты за коммунальные услуги  - 14 939,0 тыс. рублей </a:t>
            </a:r>
            <a:endParaRPr lang="ru-RU" sz="1600" dirty="0" smtClean="0">
              <a:latin typeface="Arial" pitchFamily="34" charset="0"/>
              <a:cs typeface="Arial" pitchFamily="34" charset="0"/>
            </a:endParaRPr>
          </a:p>
          <a:p>
            <a:pPr lvl="0" fontAlgn="base">
              <a:spcBef>
                <a:spcPct val="0"/>
              </a:spcBef>
            </a:pPr>
            <a:endParaRPr lang="ru-RU" sz="900" b="1" dirty="0" smtClean="0">
              <a:latin typeface="Times New Roman" pitchFamily="18" charset="0"/>
              <a:cs typeface="Arial" pitchFamily="34" charset="0"/>
            </a:endParaRPr>
          </a:p>
          <a:p>
            <a:pPr lvl="0" fontAlgn="base">
              <a:spcBef>
                <a:spcPct val="0"/>
              </a:spcBef>
            </a:pPr>
            <a:endParaRPr lang="ru-RU" sz="900" b="1" dirty="0" smtClean="0">
              <a:latin typeface="Times New Roman" pitchFamily="18" charset="0"/>
              <a:cs typeface="Arial" pitchFamily="34" charset="0"/>
            </a:endParaRPr>
          </a:p>
          <a:p>
            <a:pPr lvl="0" fontAlgn="base">
              <a:spcBef>
                <a:spcPct val="0"/>
              </a:spcBef>
            </a:pPr>
            <a:endParaRPr lang="ru-RU" sz="900" b="1" dirty="0" smtClean="0">
              <a:latin typeface="Times New Roman" pitchFamily="18" charset="0"/>
              <a:cs typeface="Arial" pitchFamily="34" charset="0"/>
            </a:endParaRPr>
          </a:p>
          <a:p>
            <a:pPr lvl="0" fontAlgn="base">
              <a:spcBef>
                <a:spcPct val="0"/>
              </a:spcBef>
            </a:pPr>
            <a:endParaRPr lang="ru-RU" sz="900" b="1" dirty="0" smtClean="0">
              <a:latin typeface="Times New Roman" pitchFamily="18" charset="0"/>
              <a:cs typeface="Arial" pitchFamily="34" charset="0"/>
            </a:endParaRPr>
          </a:p>
          <a:p>
            <a:pPr marL="0" marR="0" lvl="0" indent="0" defTabSz="914400" rtl="0" eaLnBrk="1" fontAlgn="base" latinLnBrk="0" hangingPunct="1">
              <a:lnSpc>
                <a:spcPct val="100000"/>
              </a:lnSpc>
              <a:spcBef>
                <a:spcPct val="0"/>
              </a:spcBef>
              <a:buClrTx/>
              <a:buSzTx/>
              <a:buFontTx/>
              <a:buNone/>
              <a:tabLst/>
            </a:pPr>
            <a:endParaRPr kumimoji="0" lang="ru-RU" sz="900" b="0" i="0" u="none" strike="noStrike" cap="none" normalizeH="0" baseline="0" dirty="0" smtClean="0">
              <a:ln>
                <a:noFill/>
              </a:ln>
              <a:solidFill>
                <a:srgbClr val="FF0000"/>
              </a:solidFill>
              <a:effectLst/>
              <a:latin typeface="Arial" pitchFamily="34" charset="0"/>
              <a:cs typeface="Arial" pitchFamily="34" charset="0"/>
            </a:endParaRPr>
          </a:p>
        </p:txBody>
      </p:sp>
      <p:sp>
        <p:nvSpPr>
          <p:cNvPr id="125959" name="AutoShape 7"/>
          <p:cNvSpPr>
            <a:spLocks noChangeArrowheads="1"/>
          </p:cNvSpPr>
          <p:nvPr/>
        </p:nvSpPr>
        <p:spPr bwMode="auto">
          <a:xfrm>
            <a:off x="142844" y="3000372"/>
            <a:ext cx="2863850" cy="714380"/>
          </a:xfrm>
          <a:prstGeom prst="flowChartAlternateProcess">
            <a:avLst/>
          </a:prstGeom>
          <a:solidFill>
            <a:schemeClr val="tx2">
              <a:lumMod val="20000"/>
              <a:lumOff val="80000"/>
            </a:schemeClr>
          </a:solidFill>
          <a:ln w="12700">
            <a:solidFill>
              <a:srgbClr val="B2A1C7"/>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Коммунальное хозяйство –</a:t>
            </a:r>
          </a:p>
          <a:p>
            <a:pPr marL="0" marR="0" lvl="0" indent="0" algn="ctr" defTabSz="914400" rtl="0" eaLnBrk="1" fontAlgn="base" latinLnBrk="0" hangingPunct="1">
              <a:lnSpc>
                <a:spcPct val="100000"/>
              </a:lnSpc>
              <a:spcBef>
                <a:spcPct val="0"/>
              </a:spcBef>
              <a:spcAft>
                <a:spcPts val="60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43 089,2 тыс. 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5960" name="AutoShape 8"/>
          <p:cNvSpPr>
            <a:spLocks/>
          </p:cNvSpPr>
          <p:nvPr/>
        </p:nvSpPr>
        <p:spPr bwMode="auto">
          <a:xfrm>
            <a:off x="4286248" y="4929198"/>
            <a:ext cx="4643470" cy="642942"/>
          </a:xfrm>
          <a:prstGeom prst="borderCallout2">
            <a:avLst>
              <a:gd name="adj1" fmla="val 18519"/>
              <a:gd name="adj2" fmla="val -1634"/>
              <a:gd name="adj3" fmla="val 18519"/>
              <a:gd name="adj4" fmla="val -12097"/>
              <a:gd name="adj5" fmla="val 18965"/>
              <a:gd name="adj6" fmla="val -23565"/>
            </a:avLst>
          </a:prstGeom>
          <a:solidFill>
            <a:schemeClr val="tx2">
              <a:lumMod val="20000"/>
              <a:lumOff val="80000"/>
            </a:schemeClr>
          </a:solidFill>
          <a:ln w="22225">
            <a:solidFill>
              <a:srgbClr val="8064A2"/>
            </a:solidFill>
            <a:miter lim="800000"/>
            <a:headEnd/>
            <a:tailEnd/>
          </a:ln>
          <a:effectLst>
            <a:outerShdw dist="28398" dir="3806097" algn="ctr" rotWithShape="0">
              <a:srgbClr val="3F3151"/>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Arial" pitchFamily="34" charset="0"/>
              </a:rPr>
              <a:t>Льготное посещение бани –160,9 тыс.рублей</a:t>
            </a:r>
          </a:p>
          <a:p>
            <a:pPr marL="0" marR="0" lvl="0" indent="0" algn="l" defTabSz="914400" rtl="0" eaLnBrk="1" fontAlgn="base" latinLnBrk="0" hangingPunct="1">
              <a:lnSpc>
                <a:spcPct val="100000"/>
              </a:lnSpc>
              <a:spcBef>
                <a:spcPct val="0"/>
              </a:spcBef>
              <a:buClrTx/>
              <a:buSzTx/>
              <a:buFontTx/>
              <a:buNone/>
              <a:tabLst/>
            </a:pPr>
            <a:r>
              <a:rPr lang="ru-RU" sz="1000" b="1" dirty="0" smtClean="0">
                <a:latin typeface="Times New Roman" pitchFamily="18" charset="0"/>
                <a:cs typeface="Arial" pitchFamily="34" charset="0"/>
              </a:rPr>
              <a:t>Предоставление муниципальной гарантии городского округа Верхний Тагил – 3 000,0 тыс. рублей;</a:t>
            </a:r>
            <a:endParaRPr kumimoji="0" lang="ru-RU" sz="1000" b="1" i="0" u="none" strike="noStrike" cap="none" normalizeH="0" baseline="0" dirty="0" smtClean="0">
              <a:ln>
                <a:noFill/>
              </a:ln>
              <a:solidFill>
                <a:schemeClr val="tx1"/>
              </a:solidFill>
              <a:effectLst/>
              <a:latin typeface="Times New Roman" pitchFamily="18" charset="0"/>
              <a:cs typeface="Arial" pitchFamily="34" charset="0"/>
            </a:endParaRPr>
          </a:p>
        </p:txBody>
      </p:sp>
      <p:sp>
        <p:nvSpPr>
          <p:cNvPr id="125961" name="AutoShape 9"/>
          <p:cNvSpPr>
            <a:spLocks noChangeArrowheads="1"/>
          </p:cNvSpPr>
          <p:nvPr/>
        </p:nvSpPr>
        <p:spPr bwMode="auto">
          <a:xfrm>
            <a:off x="214282" y="4357694"/>
            <a:ext cx="2863850" cy="1074738"/>
          </a:xfrm>
          <a:prstGeom prst="flowChartAlternateProcess">
            <a:avLst/>
          </a:prstGeom>
          <a:solidFill>
            <a:schemeClr val="tx2">
              <a:lumMod val="20000"/>
              <a:lumOff val="80000"/>
            </a:schemeClr>
          </a:solidFill>
          <a:ln w="12700">
            <a:solidFill>
              <a:srgbClr val="B2A1C7"/>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Другие вопросы в области жилищно-коммунального хозяйства 3 160,9 тыс. 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5962" name="AutoShape 10"/>
          <p:cNvSpPr>
            <a:spLocks/>
          </p:cNvSpPr>
          <p:nvPr/>
        </p:nvSpPr>
        <p:spPr bwMode="auto">
          <a:xfrm>
            <a:off x="4286248" y="5786454"/>
            <a:ext cx="4643470" cy="571504"/>
          </a:xfrm>
          <a:prstGeom prst="borderCallout2">
            <a:avLst>
              <a:gd name="adj1" fmla="val 15083"/>
              <a:gd name="adj2" fmla="val -3213"/>
              <a:gd name="adj3" fmla="val 13093"/>
              <a:gd name="adj4" fmla="val -13360"/>
              <a:gd name="adj5" fmla="val 13093"/>
              <a:gd name="adj6" fmla="val -19951"/>
            </a:avLst>
          </a:prstGeom>
          <a:solidFill>
            <a:schemeClr val="tx2">
              <a:lumMod val="20000"/>
              <a:lumOff val="80000"/>
            </a:schemeClr>
          </a:solidFill>
          <a:ln w="22225">
            <a:solidFill>
              <a:srgbClr val="8064A2"/>
            </a:solidFill>
            <a:miter lim="800000"/>
            <a:headEnd/>
            <a:tailEnd/>
          </a:ln>
          <a:effectLst>
            <a:outerShdw dist="28398" dir="3806097" algn="ctr" rotWithShape="0">
              <a:srgbClr val="3F3151"/>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Arial" pitchFamily="34" charset="0"/>
              </a:rPr>
              <a:t>Мероприятия по благоустройству –124 936,0 тыс.рублей  (в том числе                                     благоустройство общественной территории г. Верхний Тагил «Набережная огней» 113 643,4 тыс. 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5963" name="AutoShape 11"/>
          <p:cNvSpPr>
            <a:spLocks noChangeArrowheads="1"/>
          </p:cNvSpPr>
          <p:nvPr/>
        </p:nvSpPr>
        <p:spPr bwMode="auto">
          <a:xfrm>
            <a:off x="214282" y="5857892"/>
            <a:ext cx="2905125" cy="687387"/>
          </a:xfrm>
          <a:prstGeom prst="flowChartAlternateProcess">
            <a:avLst/>
          </a:prstGeom>
          <a:solidFill>
            <a:schemeClr val="tx2">
              <a:lumMod val="20000"/>
              <a:lumOff val="80000"/>
            </a:schemeClr>
          </a:solidFill>
          <a:ln w="12700">
            <a:solidFill>
              <a:srgbClr val="B2A1C7"/>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Благоустройство – </a:t>
            </a:r>
          </a:p>
          <a:p>
            <a:pPr marL="0" marR="0" lvl="0" indent="0" algn="ctr" defTabSz="914400" rtl="0" eaLnBrk="1" fontAlgn="base" latinLnBrk="0" hangingPunct="1">
              <a:lnSpc>
                <a:spcPct val="100000"/>
              </a:lnSpc>
              <a:spcBef>
                <a:spcPct val="0"/>
              </a:spcBef>
              <a:spcAft>
                <a:spcPts val="60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124 936,0 тыс. 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3" name="Рисунок 12" descr="C:\Users\User\Desktop\3.jpg"/>
          <p:cNvPicPr/>
          <p:nvPr/>
        </p:nvPicPr>
        <p:blipFill>
          <a:blip r:embed="rId2" cstate="print"/>
          <a:srcRect/>
          <a:stretch>
            <a:fillRect/>
          </a:stretch>
        </p:blipFill>
        <p:spPr bwMode="auto">
          <a:xfrm>
            <a:off x="500035" y="142853"/>
            <a:ext cx="2071702" cy="1571636"/>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4929" name="Rectangle 1"/>
          <p:cNvSpPr>
            <a:spLocks noChangeArrowheads="1"/>
          </p:cNvSpPr>
          <p:nvPr/>
        </p:nvSpPr>
        <p:spPr bwMode="auto">
          <a:xfrm>
            <a:off x="0" y="142852"/>
            <a:ext cx="9144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4">
                    <a:lumMod val="75000"/>
                  </a:schemeClr>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Образование</a:t>
            </a:r>
            <a:endParaRPr kumimoji="0" lang="ru-RU" sz="1800" b="0" i="0" u="none" strike="noStrike" cap="none" normalizeH="0" baseline="0" dirty="0" smtClean="0">
              <a:ln>
                <a:noFill/>
              </a:ln>
              <a:solidFill>
                <a:schemeClr val="accent4">
                  <a:lumMod val="75000"/>
                </a:schemeClr>
              </a:solidFill>
              <a:effectLst/>
              <a:latin typeface="Times New Roman" pitchFamily="18" charset="0"/>
              <a:cs typeface="Times New Roman" pitchFamily="18" charset="0"/>
            </a:endParaRPr>
          </a:p>
        </p:txBody>
      </p:sp>
      <p:sp>
        <p:nvSpPr>
          <p:cNvPr id="124931" name="Rectangle 3"/>
          <p:cNvSpPr>
            <a:spLocks noChangeArrowheads="1"/>
          </p:cNvSpPr>
          <p:nvPr/>
        </p:nvSpPr>
        <p:spPr bwMode="auto">
          <a:xfrm>
            <a:off x="2703513" y="785794"/>
            <a:ext cx="6297643" cy="1500198"/>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Arial" pitchFamily="34" charset="0"/>
              </a:rPr>
              <a:t>Всего по городскому округу Верхний Тагил:</a:t>
            </a:r>
          </a:p>
          <a:p>
            <a:pPr marL="0" marR="0" lvl="0" indent="0" algn="ctr" defTabSz="914400" rtl="0" eaLnBrk="1" fontAlgn="base" latinLnBrk="0" hangingPunct="1">
              <a:lnSpc>
                <a:spcPct val="100000"/>
              </a:lnSpc>
              <a:spcBef>
                <a:spcPct val="0"/>
              </a:spcBef>
              <a:spcAft>
                <a:spcPts val="1000"/>
              </a:spcAft>
              <a:buClrTx/>
              <a:buSzTx/>
              <a:buFontTx/>
              <a:buNone/>
              <a:tabLst/>
            </a:pPr>
            <a:r>
              <a:rPr lang="ru-RU" sz="1200" b="1" dirty="0" smtClean="0">
                <a:latin typeface="Times New Roman" pitchFamily="18" charset="0"/>
                <a:cs typeface="Arial" pitchFamily="34" charset="0"/>
              </a:rPr>
              <a:t>3</a:t>
            </a:r>
            <a:r>
              <a:rPr kumimoji="0" lang="ru-RU" sz="1200" b="1" i="0" u="none" strike="noStrike" cap="none" normalizeH="0" baseline="0" dirty="0" smtClean="0">
                <a:ln>
                  <a:noFill/>
                </a:ln>
                <a:solidFill>
                  <a:schemeClr val="tx1"/>
                </a:solidFill>
                <a:effectLst/>
                <a:latin typeface="Times New Roman" pitchFamily="18" charset="0"/>
                <a:cs typeface="Arial" pitchFamily="34" charset="0"/>
              </a:rPr>
              <a:t> детских сада, 3 школы, Детская школа искусств, Детско-юношеский центр, Управление образования, Центр хозяйственно- эксплуатационного обслуживания. </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Arial" pitchFamily="34" charset="0"/>
              </a:rPr>
              <a:t>Число детей в возрасте от 2 лет до 18 лет – 2 393 человек                          </a:t>
            </a:r>
          </a:p>
          <a:p>
            <a:pPr marL="457200" marR="0" lvl="1" indent="0" algn="ctr" defTabSz="914400" rtl="0" eaLnBrk="1" fontAlgn="base" latinLnBrk="0" hangingPunct="1">
              <a:lnSpc>
                <a:spcPct val="100000"/>
              </a:lnSpc>
              <a:spcBef>
                <a:spcPct val="0"/>
              </a:spcBef>
              <a:spcAft>
                <a:spcPts val="100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Arial" pitchFamily="34" charset="0"/>
              </a:rPr>
              <a:t>              (статистическая информация за 2020 год)</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24932" name="Rectangle 4"/>
          <p:cNvSpPr>
            <a:spLocks noChangeArrowheads="1"/>
          </p:cNvSpPr>
          <p:nvPr/>
        </p:nvSpPr>
        <p:spPr bwMode="auto">
          <a:xfrm>
            <a:off x="142844" y="2643182"/>
            <a:ext cx="8858312"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310515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 разделу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«Образование»</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реализуется  несколько муниципальных программ для обеспечения деятельности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10515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образовательных учреждений.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10515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 бюджете на 2022 год предусмотрено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376 197,9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тыс</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рублей, из них:</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10515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на реализацию муниципальной программы «Развитие системы образования в  городском округе Верхний Тагил  на 2021-2026 гг.» -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345 406,0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тыс. рублей;</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10515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на реализацию муниципальной программы «Обеспечение общественной безопасности на территории ГО       Верхний </a:t>
            </a:r>
            <a:r>
              <a:rPr lang="ru-RU" sz="900" dirty="0" smtClean="0">
                <a:latin typeface="Arial" pitchFamily="34" charset="0"/>
                <a:ea typeface="Times New Roman" pitchFamily="18" charset="0"/>
                <a:cs typeface="Arial" pitchFamily="34" charset="0"/>
              </a:rPr>
              <a:t>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Тагил на 2021-2026гг. –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574,4</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тыс. рублей (мероприятия);</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10515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на реализацию муниципальной программы «Развитие культуры и искусства в ГО Верхний Тагил на </a:t>
            </a:r>
          </a:p>
          <a:p>
            <a:pPr marL="0" marR="0" lvl="0" indent="0" algn="just" defTabSz="914400" rtl="0" eaLnBrk="0" fontAlgn="base" latinLnBrk="0" hangingPunct="0">
              <a:lnSpc>
                <a:spcPct val="100000"/>
              </a:lnSpc>
              <a:spcBef>
                <a:spcPct val="0"/>
              </a:spcBef>
              <a:spcAft>
                <a:spcPct val="0"/>
              </a:spcAft>
              <a:buClrTx/>
              <a:buSzTx/>
              <a:buFontTx/>
              <a:buNone/>
              <a:tabLst>
                <a:tab pos="310515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2020-2025гг.» -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20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298,1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тыс. рублей  (обеспечение деятельности Детской школы искусств и мероприятия);</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10515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на реализацию муниципальной программы «Развитие физической  культуры, спорта и молодежной политики в ГО Верхний Тагил на 2020-2025гг.» –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9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919,4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тыс. рублей (обеспечение деятельности Детско-юношеского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10515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центра и   мероприятия)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Рисунок 6" descr="C:\Users\User\Desktop\1.jpg"/>
          <p:cNvPicPr/>
          <p:nvPr/>
        </p:nvPicPr>
        <p:blipFill>
          <a:blip r:embed="rId3" cstate="print"/>
          <a:srcRect/>
          <a:stretch>
            <a:fillRect/>
          </a:stretch>
        </p:blipFill>
        <p:spPr bwMode="auto">
          <a:xfrm>
            <a:off x="142844" y="785794"/>
            <a:ext cx="2388983" cy="1495423"/>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905" name="AutoShape 1"/>
          <p:cNvSpPr>
            <a:spLocks noChangeArrowheads="1"/>
          </p:cNvSpPr>
          <p:nvPr/>
        </p:nvSpPr>
        <p:spPr bwMode="auto">
          <a:xfrm>
            <a:off x="142844" y="357166"/>
            <a:ext cx="3125788" cy="5191125"/>
          </a:xfrm>
          <a:prstGeom prst="rightArrowCallout">
            <a:avLst>
              <a:gd name="adj1" fmla="val 41519"/>
              <a:gd name="adj2" fmla="val 41519"/>
              <a:gd name="adj3" fmla="val 16667"/>
              <a:gd name="adj4" fmla="val 66667"/>
            </a:avLst>
          </a:prstGeom>
          <a:solidFill>
            <a:schemeClr val="accent4">
              <a:lumMod val="60000"/>
              <a:lumOff val="40000"/>
            </a:schemeClr>
          </a:solidFill>
          <a:ln w="12700">
            <a:solidFill>
              <a:srgbClr val="C0504D"/>
            </a:solidFill>
            <a:miter lim="800000"/>
            <a:headEnd/>
            <a:tailEnd/>
          </a:ln>
          <a:effectLst>
            <a:outerShdw dist="28398" dir="3806097" algn="ctr" rotWithShape="0">
              <a:srgbClr val="622423"/>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ru-RU" sz="16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Муниципальной программой «Развитие системы образования в городском округе Верхний Тагил на 2021-2026гг. в бюджете </a:t>
            </a:r>
          </a:p>
          <a:p>
            <a:pPr marL="0" marR="0" lvl="0" indent="0" algn="ctr" defTabSz="914400" rtl="0" eaLnBrk="1" fontAlgn="base" latinLnBrk="0" hangingPunct="1">
              <a:lnSpc>
                <a:spcPct val="100000"/>
              </a:lnSpc>
              <a:spcBef>
                <a:spcPct val="0"/>
              </a:spcBef>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на 2022 год предусматриваются средства в объеме</a:t>
            </a:r>
          </a:p>
          <a:p>
            <a:pPr marL="0" marR="0" lvl="0" indent="0" algn="ctr" defTabSz="914400" rtl="0" eaLnBrk="1" fontAlgn="base" latinLnBrk="0" hangingPunct="1">
              <a:lnSpc>
                <a:spcPct val="100000"/>
              </a:lnSpc>
              <a:spcBef>
                <a:spcPct val="0"/>
              </a:spcBef>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Arial" pitchFamily="34" charset="0"/>
              </a:rPr>
              <a:t>345 406,0 </a:t>
            </a:r>
            <a:r>
              <a:rPr kumimoji="0" lang="ru-RU" sz="1600" b="0" i="0" u="none" strike="noStrike" cap="none" normalizeH="0" baseline="0" dirty="0" smtClean="0">
                <a:ln>
                  <a:noFill/>
                </a:ln>
                <a:solidFill>
                  <a:schemeClr val="tx1"/>
                </a:solidFill>
                <a:effectLst/>
                <a:latin typeface="Times New Roman" pitchFamily="18" charset="0"/>
                <a:cs typeface="Arial" pitchFamily="34" charset="0"/>
              </a:rPr>
              <a:t>тыс.рублей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906" name="AutoShape 2"/>
          <p:cNvSpPr>
            <a:spLocks noChangeArrowheads="1"/>
          </p:cNvSpPr>
          <p:nvPr/>
        </p:nvSpPr>
        <p:spPr bwMode="auto">
          <a:xfrm>
            <a:off x="3643306" y="357166"/>
            <a:ext cx="5284787" cy="582613"/>
          </a:xfrm>
          <a:prstGeom prst="roundRect">
            <a:avLst>
              <a:gd name="adj" fmla="val 16667"/>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ru-RU" sz="1100" b="1" i="0" u="none" strike="noStrike" cap="none" normalizeH="0" baseline="0" dirty="0" smtClean="0">
                <a:ln>
                  <a:noFill/>
                </a:ln>
                <a:solidFill>
                  <a:schemeClr val="tx1"/>
                </a:solidFill>
                <a:effectLst/>
                <a:latin typeface="Calibri" pitchFamily="34" charset="0"/>
                <a:cs typeface="Arial" pitchFamily="34" charset="0"/>
              </a:rPr>
              <a:t>На развитие сети дошкольных образовательных учреждений   </a:t>
            </a:r>
          </a:p>
          <a:p>
            <a:pPr marL="0" marR="0" lvl="0" indent="0" algn="ctr" defTabSz="914400" rtl="0" eaLnBrk="1" fontAlgn="base" latinLnBrk="0" hangingPunct="1">
              <a:lnSpc>
                <a:spcPct val="100000"/>
              </a:lnSpc>
              <a:spcBef>
                <a:spcPct val="0"/>
              </a:spcBef>
              <a:buClrTx/>
              <a:buSzTx/>
              <a:buFontTx/>
              <a:buNone/>
              <a:tabLst/>
            </a:pPr>
            <a:r>
              <a:rPr kumimoji="0" lang="ru-RU" sz="1100" b="1" i="0" u="none" strike="noStrike" cap="none" normalizeH="0" baseline="0" dirty="0" smtClean="0">
                <a:ln>
                  <a:noFill/>
                </a:ln>
                <a:solidFill>
                  <a:schemeClr val="tx1"/>
                </a:solidFill>
                <a:effectLst/>
                <a:latin typeface="Calibri" pitchFamily="34" charset="0"/>
                <a:cs typeface="Arial" pitchFamily="34" charset="0"/>
              </a:rPr>
              <a:t>(детские сады) предусмотрено  </a:t>
            </a:r>
            <a:r>
              <a:rPr kumimoji="0" lang="ru-RU" sz="1100" b="1" i="0" u="none" strike="noStrike" cap="none" normalizeH="0" baseline="0" dirty="0" smtClean="0">
                <a:ln>
                  <a:noFill/>
                </a:ln>
                <a:solidFill>
                  <a:schemeClr val="tx1"/>
                </a:solidFill>
                <a:effectLst/>
                <a:latin typeface="Calibri" pitchFamily="34" charset="0"/>
                <a:cs typeface="Arial" pitchFamily="34" charset="0"/>
              </a:rPr>
              <a:t>122 338,0 </a:t>
            </a:r>
            <a:r>
              <a:rPr kumimoji="0" lang="ru-RU" sz="1100" b="1" i="0" u="none" strike="noStrike" cap="none" normalizeH="0" baseline="0" dirty="0" smtClean="0">
                <a:ln>
                  <a:noFill/>
                </a:ln>
                <a:solidFill>
                  <a:schemeClr val="tx1"/>
                </a:solidFill>
                <a:effectLst/>
                <a:latin typeface="Calibri" pitchFamily="34" charset="0"/>
                <a:cs typeface="Arial" pitchFamily="34" charset="0"/>
              </a:rPr>
              <a:t>тыс.рублей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908" name="AutoShape 4"/>
          <p:cNvSpPr>
            <a:spLocks noChangeArrowheads="1"/>
          </p:cNvSpPr>
          <p:nvPr/>
        </p:nvSpPr>
        <p:spPr bwMode="auto">
          <a:xfrm>
            <a:off x="3643306" y="1142984"/>
            <a:ext cx="5286375" cy="542925"/>
          </a:xfrm>
          <a:prstGeom prst="roundRect">
            <a:avLst>
              <a:gd name="adj" fmla="val 16667"/>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Calibri" pitchFamily="34" charset="0"/>
                <a:cs typeface="Arial" pitchFamily="34" charset="0"/>
              </a:rPr>
              <a:t>На укрепление и развитие материально-технической базы (ремонты) образовательных учреждений предусмотрено  9 034,0 тыс.рулей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909" name="AutoShape 5"/>
          <p:cNvSpPr>
            <a:spLocks noChangeArrowheads="1"/>
          </p:cNvSpPr>
          <p:nvPr/>
        </p:nvSpPr>
        <p:spPr bwMode="auto">
          <a:xfrm>
            <a:off x="3643306" y="1928802"/>
            <a:ext cx="5286375" cy="563562"/>
          </a:xfrm>
          <a:prstGeom prst="roundRect">
            <a:avLst>
              <a:gd name="adj" fmla="val 16667"/>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Calibri" pitchFamily="34" charset="0"/>
                <a:cs typeface="Arial" pitchFamily="34" charset="0"/>
              </a:rPr>
              <a:t>На развитие системы образования в городском округе Верхний Тагил (школы)  предусмотрено </a:t>
            </a:r>
            <a:r>
              <a:rPr kumimoji="0" lang="ru-RU" sz="1100" b="1" i="0" u="none" strike="noStrike" cap="none" normalizeH="0" baseline="0" dirty="0" smtClean="0">
                <a:ln>
                  <a:noFill/>
                </a:ln>
                <a:solidFill>
                  <a:schemeClr val="tx1"/>
                </a:solidFill>
                <a:effectLst/>
                <a:latin typeface="Calibri" pitchFamily="34" charset="0"/>
                <a:cs typeface="Arial" pitchFamily="34" charset="0"/>
              </a:rPr>
              <a:t>127 147,5 </a:t>
            </a:r>
            <a:r>
              <a:rPr kumimoji="0" lang="ru-RU" sz="1100" b="1" i="0" u="none" strike="noStrike" cap="none" normalizeH="0" baseline="0" dirty="0" smtClean="0">
                <a:ln>
                  <a:noFill/>
                </a:ln>
                <a:solidFill>
                  <a:schemeClr val="tx1"/>
                </a:solidFill>
                <a:effectLst/>
                <a:latin typeface="Calibri" pitchFamily="34" charset="0"/>
                <a:cs typeface="Arial" pitchFamily="34" charset="0"/>
              </a:rPr>
              <a:t>тыс.рублей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910" name="AutoShape 6"/>
          <p:cNvSpPr>
            <a:spLocks noChangeArrowheads="1"/>
          </p:cNvSpPr>
          <p:nvPr/>
        </p:nvSpPr>
        <p:spPr bwMode="auto">
          <a:xfrm>
            <a:off x="3643306" y="2714620"/>
            <a:ext cx="5286375" cy="573087"/>
          </a:xfrm>
          <a:prstGeom prst="roundRect">
            <a:avLst>
              <a:gd name="adj" fmla="val 16667"/>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ru-RU" sz="1100" b="1" dirty="0" smtClean="0">
                <a:latin typeface="Calibri" pitchFamily="34" charset="0"/>
                <a:cs typeface="Arial" pitchFamily="34" charset="0"/>
              </a:rPr>
              <a:t>На совершенствование организации  питания  учащихся в общеобразовательных учреждениях городского округа Верхний Тагил </a:t>
            </a:r>
            <a:r>
              <a:rPr lang="ru-RU" sz="1100" b="1" dirty="0" smtClean="0">
                <a:latin typeface="Calibri" pitchFamily="34" charset="0"/>
                <a:cs typeface="Arial" pitchFamily="34" charset="0"/>
              </a:rPr>
              <a:t>12 915,6</a:t>
            </a:r>
            <a:r>
              <a:rPr kumimoji="0" lang="ru-RU" sz="1100" b="1" i="0" u="none" strike="noStrike" cap="none" normalizeH="0" baseline="0" dirty="0" smtClean="0">
                <a:ln>
                  <a:noFill/>
                </a:ln>
                <a:solidFill>
                  <a:schemeClr val="tx1"/>
                </a:solidFill>
                <a:effectLst/>
                <a:latin typeface="Calibri" pitchFamily="34" charset="0"/>
                <a:cs typeface="Arial" pitchFamily="34" charset="0"/>
              </a:rPr>
              <a:t>  </a:t>
            </a:r>
            <a:r>
              <a:rPr kumimoji="0" lang="ru-RU" sz="1100" b="1" i="0" u="none" strike="noStrike" cap="none" normalizeH="0" baseline="0" dirty="0" smtClean="0">
                <a:ln>
                  <a:noFill/>
                </a:ln>
                <a:solidFill>
                  <a:schemeClr val="tx1"/>
                </a:solidFill>
                <a:effectLst/>
                <a:latin typeface="Calibri" pitchFamily="34" charset="0"/>
                <a:cs typeface="Arial" pitchFamily="34" charset="0"/>
              </a:rPr>
              <a:t>тыс.рублей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911" name="AutoShape 7"/>
          <p:cNvSpPr>
            <a:spLocks noChangeArrowheads="1"/>
          </p:cNvSpPr>
          <p:nvPr/>
        </p:nvSpPr>
        <p:spPr bwMode="auto">
          <a:xfrm>
            <a:off x="3714744" y="4286256"/>
            <a:ext cx="5235575" cy="512763"/>
          </a:xfrm>
          <a:prstGeom prst="roundRect">
            <a:avLst>
              <a:gd name="adj" fmla="val 16667"/>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Calibri" pitchFamily="34" charset="0"/>
                <a:cs typeface="Arial" pitchFamily="34" charset="0"/>
              </a:rPr>
              <a:t>На методическое и информационное обеспечение реализации данной программы предусмотрено 4 </a:t>
            </a:r>
            <a:r>
              <a:rPr kumimoji="0" lang="ru-RU" sz="1100" b="1" i="0" u="none" strike="noStrike" cap="none" normalizeH="0" baseline="0" dirty="0" smtClean="0">
                <a:ln>
                  <a:noFill/>
                </a:ln>
                <a:solidFill>
                  <a:schemeClr val="tx1"/>
                </a:solidFill>
                <a:effectLst/>
                <a:latin typeface="Calibri" pitchFamily="34" charset="0"/>
                <a:cs typeface="Arial" pitchFamily="34" charset="0"/>
              </a:rPr>
              <a:t>022,3 </a:t>
            </a:r>
            <a:r>
              <a:rPr kumimoji="0" lang="ru-RU" sz="1100" b="1" i="0" u="none" strike="noStrike" cap="none" normalizeH="0" baseline="0" dirty="0" smtClean="0">
                <a:ln>
                  <a:noFill/>
                </a:ln>
                <a:solidFill>
                  <a:schemeClr val="tx1"/>
                </a:solidFill>
                <a:effectLst/>
                <a:latin typeface="Calibri" pitchFamily="34" charset="0"/>
                <a:cs typeface="Arial" pitchFamily="34" charset="0"/>
              </a:rPr>
              <a:t>тыс.рублей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912" name="AutoShape 8"/>
          <p:cNvSpPr>
            <a:spLocks noChangeArrowheads="1"/>
          </p:cNvSpPr>
          <p:nvPr/>
        </p:nvSpPr>
        <p:spPr bwMode="auto">
          <a:xfrm>
            <a:off x="3714744" y="5000636"/>
            <a:ext cx="5235575" cy="531812"/>
          </a:xfrm>
          <a:prstGeom prst="roundRect">
            <a:avLst>
              <a:gd name="adj" fmla="val 16667"/>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Calibri" pitchFamily="34" charset="0"/>
                <a:cs typeface="Arial" pitchFamily="34" charset="0"/>
              </a:rPr>
              <a:t>На транспортное и хозяйственное обеспечение реализации программы предусмотрено  </a:t>
            </a:r>
            <a:r>
              <a:rPr kumimoji="0" lang="ru-RU" sz="1100" b="1" i="0" u="none" strike="noStrike" cap="none" normalizeH="0" baseline="0" dirty="0" smtClean="0">
                <a:ln>
                  <a:noFill/>
                </a:ln>
                <a:solidFill>
                  <a:schemeClr val="tx1"/>
                </a:solidFill>
                <a:effectLst/>
                <a:latin typeface="Calibri" pitchFamily="34" charset="0"/>
                <a:cs typeface="Arial" pitchFamily="34" charset="0"/>
              </a:rPr>
              <a:t>60 179,2 </a:t>
            </a:r>
            <a:r>
              <a:rPr kumimoji="0" lang="ru-RU" sz="1100" b="1" i="0" u="none" strike="noStrike" cap="none" normalizeH="0" baseline="0" dirty="0" smtClean="0">
                <a:ln>
                  <a:noFill/>
                </a:ln>
                <a:solidFill>
                  <a:schemeClr val="tx1"/>
                </a:solidFill>
                <a:effectLst/>
                <a:latin typeface="Calibri" pitchFamily="34" charset="0"/>
                <a:cs typeface="Arial" pitchFamily="34" charset="0"/>
              </a:rPr>
              <a:t>тыс.рублей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AutoShape 6"/>
          <p:cNvSpPr>
            <a:spLocks noChangeArrowheads="1"/>
          </p:cNvSpPr>
          <p:nvPr/>
        </p:nvSpPr>
        <p:spPr bwMode="auto">
          <a:xfrm>
            <a:off x="3714744" y="3500438"/>
            <a:ext cx="5286375" cy="573087"/>
          </a:xfrm>
          <a:prstGeom prst="roundRect">
            <a:avLst>
              <a:gd name="adj" fmla="val 16667"/>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Calibri" pitchFamily="34" charset="0"/>
                <a:cs typeface="Arial" pitchFamily="34" charset="0"/>
              </a:rPr>
              <a:t>На обеспечение отдыха, оздоровление и занятость детей и подростков в летний период предусмотрено 9 </a:t>
            </a:r>
            <a:r>
              <a:rPr kumimoji="0" lang="ru-RU" sz="1100" b="1" i="0" u="none" strike="noStrike" cap="none" normalizeH="0" baseline="0" dirty="0" smtClean="0">
                <a:ln>
                  <a:noFill/>
                </a:ln>
                <a:solidFill>
                  <a:schemeClr val="tx1"/>
                </a:solidFill>
                <a:effectLst/>
                <a:latin typeface="Calibri" pitchFamily="34" charset="0"/>
                <a:cs typeface="Arial" pitchFamily="34" charset="0"/>
              </a:rPr>
              <a:t>769,4  </a:t>
            </a:r>
            <a:r>
              <a:rPr kumimoji="0" lang="ru-RU" sz="1100" b="1" i="0" u="none" strike="noStrike" cap="none" normalizeH="0" baseline="0" dirty="0" smtClean="0">
                <a:ln>
                  <a:noFill/>
                </a:ln>
                <a:solidFill>
                  <a:schemeClr val="tx1"/>
                </a:solidFill>
                <a:effectLst/>
                <a:latin typeface="Calibri" pitchFamily="34" charset="0"/>
                <a:cs typeface="Arial" pitchFamily="34" charset="0"/>
              </a:rPr>
              <a:t>тыс.рублей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881" name="Rectangle 1"/>
          <p:cNvSpPr>
            <a:spLocks noChangeArrowheads="1"/>
          </p:cNvSpPr>
          <p:nvPr/>
        </p:nvSpPr>
        <p:spPr bwMode="auto">
          <a:xfrm>
            <a:off x="4214810" y="142852"/>
            <a:ext cx="1364925"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accent4">
                    <a:lumMod val="75000"/>
                  </a:schemeClr>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Культура</a:t>
            </a:r>
            <a:endParaRPr kumimoji="0" lang="ru-RU" sz="1800" b="0"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sp>
        <p:nvSpPr>
          <p:cNvPr id="122882" name="AutoShape 2"/>
          <p:cNvSpPr>
            <a:spLocks noChangeArrowheads="1"/>
          </p:cNvSpPr>
          <p:nvPr/>
        </p:nvSpPr>
        <p:spPr bwMode="auto">
          <a:xfrm>
            <a:off x="3500430" y="714356"/>
            <a:ext cx="5357850" cy="1624011"/>
          </a:xfrm>
          <a:prstGeom prst="wave">
            <a:avLst>
              <a:gd name="adj1" fmla="val 13005"/>
              <a:gd name="adj2" fmla="val 0"/>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По разделу «Культура» реализуется несколько            муниципальных программ для обеспечения деятельности учреждений культуры</a:t>
            </a: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2884" name="Rectangle 4"/>
          <p:cNvSpPr>
            <a:spLocks noChangeArrowheads="1"/>
          </p:cNvSpPr>
          <p:nvPr/>
        </p:nvSpPr>
        <p:spPr bwMode="auto">
          <a:xfrm>
            <a:off x="142844" y="2714620"/>
            <a:ext cx="91440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3497263"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бюджете на 2022 год предусмотрены средства в объеме –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56 288,9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тыс.рублей</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 том числе:</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497263"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на реализацию муниципальной программы «Обеспечение общественной безопасности на территории </a:t>
            </a:r>
          </a:p>
          <a:p>
            <a:pPr marL="0" marR="0" lvl="0" indent="0" algn="just" defTabSz="914400" rtl="0" eaLnBrk="0" fontAlgn="base" latinLnBrk="0" hangingPunct="0">
              <a:lnSpc>
                <a:spcPct val="100000"/>
              </a:lnSpc>
              <a:spcBef>
                <a:spcPct val="0"/>
              </a:spcBef>
              <a:spcAft>
                <a:spcPct val="0"/>
              </a:spcAft>
              <a:buClrTx/>
              <a:buSzTx/>
              <a:buFontTx/>
              <a:buNone/>
              <a:tabLst>
                <a:tab pos="3497263"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ГО Верхний Тагил на 2021-2026гг.  –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55,2</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тыс. рублей (мероприятия);</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497263"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на реализацию муниципальной программы «Развитие культуры и искусства в ГО Верхний Тагил</a:t>
            </a:r>
          </a:p>
          <a:p>
            <a:pPr marL="0" marR="0" lvl="0" indent="0" algn="just" defTabSz="914400" rtl="0" eaLnBrk="0" fontAlgn="base" latinLnBrk="0" hangingPunct="0">
              <a:lnSpc>
                <a:spcPct val="100000"/>
              </a:lnSpc>
              <a:spcBef>
                <a:spcPct val="0"/>
              </a:spcBef>
              <a:spcAft>
                <a:spcPct val="0"/>
              </a:spcAft>
              <a:buClrTx/>
              <a:buSzTx/>
              <a:buFontTx/>
              <a:buNone/>
              <a:tabLst>
                <a:tab pos="3497263"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на 2020-2025гг.» -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56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233,7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тыс. рублей (обеспечение деятельности учреждений культуры);</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497263"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Рисунок 5" descr="C:\Users\User\Desktop\hello_html_m3e59dab7.png"/>
          <p:cNvPicPr/>
          <p:nvPr/>
        </p:nvPicPr>
        <p:blipFill>
          <a:blip r:embed="rId2"/>
          <a:srcRect/>
          <a:stretch>
            <a:fillRect/>
          </a:stretch>
        </p:blipFill>
        <p:spPr bwMode="auto">
          <a:xfrm>
            <a:off x="285720" y="357166"/>
            <a:ext cx="2714644" cy="2286016"/>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857" name="AutoShape 1"/>
          <p:cNvSpPr>
            <a:spLocks noChangeArrowheads="1"/>
          </p:cNvSpPr>
          <p:nvPr/>
        </p:nvSpPr>
        <p:spPr bwMode="auto">
          <a:xfrm>
            <a:off x="285720" y="428604"/>
            <a:ext cx="3143272" cy="5708650"/>
          </a:xfrm>
          <a:prstGeom prst="homePlate">
            <a:avLst>
              <a:gd name="adj" fmla="val 25000"/>
            </a:avLst>
          </a:prstGeom>
          <a:solidFill>
            <a:srgbClr val="4BACC6"/>
          </a:solidFill>
          <a:ln w="127000" cmpd="dbl">
            <a:solidFill>
              <a:srgbClr val="4BACC6"/>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ru-RU" sz="16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ru-RU" sz="16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ru-RU" sz="16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Муниципальной программой «Развитие культуры и искусства в городском округе Верхний Тагил на </a:t>
            </a:r>
          </a:p>
          <a:p>
            <a:pPr marL="0" marR="0" lvl="0" indent="0" algn="ctr" defTabSz="914400" rtl="0" eaLnBrk="1" fontAlgn="base" latinLnBrk="0" hangingPunct="1">
              <a:lnSpc>
                <a:spcPct val="100000"/>
              </a:lnSpc>
              <a:spcBef>
                <a:spcPct val="0"/>
              </a:spcBef>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2020-2025 гг. в бюджете </a:t>
            </a:r>
          </a:p>
          <a:p>
            <a:pPr marL="0" marR="0" lvl="0" indent="0" algn="ctr" defTabSz="914400" rtl="0" eaLnBrk="1" fontAlgn="base" latinLnBrk="0" hangingPunct="1">
              <a:lnSpc>
                <a:spcPct val="100000"/>
              </a:lnSpc>
              <a:spcBef>
                <a:spcPct val="0"/>
              </a:spcBef>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на 2022 год предусматриваются средства в объеме</a:t>
            </a:r>
          </a:p>
          <a:p>
            <a:pPr marL="0" marR="0" lvl="0" indent="0" algn="ctr" defTabSz="914400" rtl="0" eaLnBrk="1" fontAlgn="base" latinLnBrk="0" hangingPunct="1">
              <a:lnSpc>
                <a:spcPct val="100000"/>
              </a:lnSpc>
              <a:spcBef>
                <a:spcPct val="0"/>
              </a:spcBef>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Arial" pitchFamily="34" charset="0"/>
              </a:rPr>
              <a:t>56 233,7 </a:t>
            </a:r>
            <a:r>
              <a:rPr kumimoji="0" lang="ru-RU" sz="1600" b="0" i="0" u="none" strike="noStrike" cap="none" normalizeH="0" baseline="0" dirty="0" smtClean="0">
                <a:ln>
                  <a:noFill/>
                </a:ln>
                <a:solidFill>
                  <a:schemeClr val="tx1"/>
                </a:solidFill>
                <a:effectLst/>
                <a:latin typeface="Times New Roman" pitchFamily="18" charset="0"/>
                <a:cs typeface="Arial" pitchFamily="34" charset="0"/>
              </a:rPr>
              <a:t>тыс.рублей</a:t>
            </a:r>
            <a:endParaRPr kumimoji="0" lang="ru-RU" sz="16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1858" name="AutoShape 2"/>
          <p:cNvSpPr>
            <a:spLocks noChangeArrowheads="1"/>
          </p:cNvSpPr>
          <p:nvPr/>
        </p:nvSpPr>
        <p:spPr bwMode="auto">
          <a:xfrm>
            <a:off x="3786182" y="357166"/>
            <a:ext cx="5124450" cy="522287"/>
          </a:xfrm>
          <a:prstGeom prst="flowChartAlternateProcess">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Calibri" pitchFamily="34" charset="0"/>
                <a:cs typeface="Arial" pitchFamily="34" charset="0"/>
              </a:rPr>
              <a:t>На обеспечение деятельности казенного учреждения «Централизованная бухгалтерия» предусмотрено – 4 </a:t>
            </a:r>
            <a:r>
              <a:rPr kumimoji="0" lang="ru-RU" sz="1100" b="1" i="0" u="none" strike="noStrike" cap="none" normalizeH="0" baseline="0" dirty="0" smtClean="0">
                <a:ln>
                  <a:noFill/>
                </a:ln>
                <a:solidFill>
                  <a:schemeClr val="tx1"/>
                </a:solidFill>
                <a:effectLst/>
                <a:latin typeface="Calibri" pitchFamily="34" charset="0"/>
                <a:cs typeface="Arial" pitchFamily="34" charset="0"/>
              </a:rPr>
              <a:t>553,2 </a:t>
            </a:r>
            <a:r>
              <a:rPr kumimoji="0" lang="ru-RU" sz="1100" b="1" i="0" u="none" strike="noStrike" cap="none" normalizeH="0" baseline="0" dirty="0" smtClean="0">
                <a:ln>
                  <a:noFill/>
                </a:ln>
                <a:solidFill>
                  <a:schemeClr val="tx1"/>
                </a:solidFill>
                <a:effectLst/>
                <a:latin typeface="Calibri" pitchFamily="34" charset="0"/>
                <a:cs typeface="Arial" pitchFamily="34" charset="0"/>
              </a:rPr>
              <a:t>тыс.рублей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1859" name="AutoShape 3"/>
          <p:cNvSpPr>
            <a:spLocks noChangeArrowheads="1"/>
          </p:cNvSpPr>
          <p:nvPr/>
        </p:nvSpPr>
        <p:spPr bwMode="auto">
          <a:xfrm>
            <a:off x="3786182" y="1071546"/>
            <a:ext cx="5124450" cy="493713"/>
          </a:xfrm>
          <a:prstGeom prst="flowChartAlternateProcess">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Calibri" pitchFamily="34" charset="0"/>
                <a:cs typeface="Arial" pitchFamily="34" charset="0"/>
              </a:rPr>
              <a:t>На обеспечение деятельности автономного учреждения «</a:t>
            </a:r>
            <a:r>
              <a:rPr kumimoji="0" lang="ru-RU" sz="1100" b="1" i="0" u="none" strike="noStrike" cap="none" normalizeH="0" baseline="0" dirty="0" err="1" smtClean="0">
                <a:ln>
                  <a:noFill/>
                </a:ln>
                <a:solidFill>
                  <a:schemeClr val="tx1"/>
                </a:solidFill>
                <a:effectLst/>
                <a:latin typeface="Calibri" pitchFamily="34" charset="0"/>
                <a:cs typeface="Arial" pitchFamily="34" charset="0"/>
              </a:rPr>
              <a:t>Павленковская</a:t>
            </a:r>
            <a:r>
              <a:rPr kumimoji="0" lang="ru-RU" sz="1100" b="1" i="0" u="none" strike="noStrike" cap="none" normalizeH="0" baseline="0" dirty="0" smtClean="0">
                <a:ln>
                  <a:noFill/>
                </a:ln>
                <a:solidFill>
                  <a:schemeClr val="tx1"/>
                </a:solidFill>
                <a:effectLst/>
                <a:latin typeface="Calibri" pitchFamily="34" charset="0"/>
                <a:cs typeface="Arial" pitchFamily="34" charset="0"/>
              </a:rPr>
              <a:t> библиотека» предусмотрено  - 6 147,2 тыс.рублей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1860" name="AutoShape 4"/>
          <p:cNvSpPr>
            <a:spLocks noChangeArrowheads="1"/>
          </p:cNvSpPr>
          <p:nvPr/>
        </p:nvSpPr>
        <p:spPr bwMode="auto">
          <a:xfrm>
            <a:off x="3786182" y="1785926"/>
            <a:ext cx="5126037" cy="661988"/>
          </a:xfrm>
          <a:prstGeom prst="flowChartAlternateProcess">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Calibri" pitchFamily="34" charset="0"/>
                <a:cs typeface="Arial" pitchFamily="34" charset="0"/>
              </a:rPr>
              <a:t>На обеспечение деятельности автономного учреждения «Верхнетагильский городской</a:t>
            </a:r>
            <a:r>
              <a:rPr kumimoji="0" lang="ru-RU" sz="1100" b="0" i="0" u="none" strike="noStrike" cap="none" normalizeH="0" baseline="0" dirty="0" smtClean="0">
                <a:ln>
                  <a:noFill/>
                </a:ln>
                <a:solidFill>
                  <a:schemeClr val="tx1"/>
                </a:solidFill>
                <a:effectLst/>
                <a:latin typeface="Calibri" pitchFamily="34" charset="0"/>
                <a:cs typeface="Arial" pitchFamily="34" charset="0"/>
              </a:rPr>
              <a:t> </a:t>
            </a:r>
            <a:r>
              <a:rPr kumimoji="0" lang="ru-RU" sz="1100" b="1" i="0" u="none" strike="noStrike" cap="none" normalizeH="0" baseline="0" dirty="0" smtClean="0">
                <a:ln>
                  <a:noFill/>
                </a:ln>
                <a:solidFill>
                  <a:schemeClr val="tx1"/>
                </a:solidFill>
                <a:effectLst/>
                <a:latin typeface="Calibri" pitchFamily="34" charset="0"/>
                <a:cs typeface="Arial" pitchFamily="34" charset="0"/>
              </a:rPr>
              <a:t>историко-краеведческий музей» предусмотрено  - 4 </a:t>
            </a:r>
            <a:r>
              <a:rPr kumimoji="0" lang="ru-RU" sz="1100" b="1" i="0" u="none" strike="noStrike" cap="none" normalizeH="0" baseline="0" dirty="0" smtClean="0">
                <a:ln>
                  <a:noFill/>
                </a:ln>
                <a:solidFill>
                  <a:schemeClr val="tx1"/>
                </a:solidFill>
                <a:effectLst/>
                <a:latin typeface="Calibri" pitchFamily="34" charset="0"/>
                <a:cs typeface="Arial" pitchFamily="34" charset="0"/>
              </a:rPr>
              <a:t>084,7</a:t>
            </a:r>
            <a:r>
              <a:rPr kumimoji="0" lang="ru-RU" sz="1100" b="1" i="0" u="none" strike="noStrike" cap="none" normalizeH="0" dirty="0" smtClean="0">
                <a:ln>
                  <a:noFill/>
                </a:ln>
                <a:solidFill>
                  <a:schemeClr val="tx1"/>
                </a:solidFill>
                <a:effectLst/>
                <a:latin typeface="Calibri" pitchFamily="34" charset="0"/>
                <a:cs typeface="Arial" pitchFamily="34" charset="0"/>
              </a:rPr>
              <a:t> </a:t>
            </a:r>
            <a:r>
              <a:rPr kumimoji="0" lang="ru-RU" sz="1100" b="1" i="0" u="none" strike="noStrike" cap="none" normalizeH="0" baseline="0" dirty="0" smtClean="0">
                <a:ln>
                  <a:noFill/>
                </a:ln>
                <a:solidFill>
                  <a:schemeClr val="tx1"/>
                </a:solidFill>
                <a:effectLst/>
                <a:latin typeface="Calibri" pitchFamily="34" charset="0"/>
                <a:cs typeface="Arial" pitchFamily="34" charset="0"/>
              </a:rPr>
              <a:t>тыс.рублей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1861" name="AutoShape 5"/>
          <p:cNvSpPr>
            <a:spLocks noChangeArrowheads="1"/>
          </p:cNvSpPr>
          <p:nvPr/>
        </p:nvSpPr>
        <p:spPr bwMode="auto">
          <a:xfrm>
            <a:off x="3786182" y="2643182"/>
            <a:ext cx="5126037" cy="533400"/>
          </a:xfrm>
          <a:prstGeom prst="flowChartAlternateProcess">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Calibri" pitchFamily="34" charset="0"/>
                <a:cs typeface="Arial" pitchFamily="34" charset="0"/>
              </a:rPr>
              <a:t>На обеспечение деятельности автономного учреждения «Городской дворец культуры» предусмотрено  - 14 </a:t>
            </a:r>
            <a:r>
              <a:rPr kumimoji="0" lang="ru-RU" sz="1100" b="1" i="0" u="none" strike="noStrike" cap="none" normalizeH="0" baseline="0" dirty="0" smtClean="0">
                <a:ln>
                  <a:noFill/>
                </a:ln>
                <a:solidFill>
                  <a:schemeClr val="tx1"/>
                </a:solidFill>
                <a:effectLst/>
                <a:latin typeface="Calibri" pitchFamily="34" charset="0"/>
                <a:cs typeface="Arial" pitchFamily="34" charset="0"/>
              </a:rPr>
              <a:t>739,6 </a:t>
            </a:r>
            <a:r>
              <a:rPr kumimoji="0" lang="ru-RU" sz="1100" b="1" i="0" u="none" strike="noStrike" cap="none" normalizeH="0" baseline="0" dirty="0" smtClean="0">
                <a:ln>
                  <a:noFill/>
                </a:ln>
                <a:solidFill>
                  <a:schemeClr val="tx1"/>
                </a:solidFill>
                <a:effectLst/>
                <a:latin typeface="Calibri" pitchFamily="34" charset="0"/>
                <a:cs typeface="Arial" pitchFamily="34" charset="0"/>
              </a:rPr>
              <a:t>тыс.рублей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1862" name="AutoShape 6"/>
          <p:cNvSpPr>
            <a:spLocks noChangeArrowheads="1"/>
          </p:cNvSpPr>
          <p:nvPr/>
        </p:nvSpPr>
        <p:spPr bwMode="auto">
          <a:xfrm>
            <a:off x="3786182" y="3286124"/>
            <a:ext cx="5126037" cy="503238"/>
          </a:xfrm>
          <a:prstGeom prst="flowChartAlternateProcess">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Calibri" pitchFamily="34" charset="0"/>
                <a:cs typeface="Arial" pitchFamily="34" charset="0"/>
              </a:rPr>
              <a:t>На обеспечение деятельности бюджетного учреждения «Сельский культурно-спортивный комплекс»  предусмотрено – 7 </a:t>
            </a:r>
            <a:r>
              <a:rPr kumimoji="0" lang="ru-RU" sz="1100" b="1" i="0" u="none" strike="noStrike" cap="none" normalizeH="0" baseline="0" dirty="0" smtClean="0">
                <a:ln>
                  <a:noFill/>
                </a:ln>
                <a:solidFill>
                  <a:schemeClr val="tx1"/>
                </a:solidFill>
                <a:effectLst/>
                <a:latin typeface="Calibri" pitchFamily="34" charset="0"/>
                <a:cs typeface="Arial" pitchFamily="34" charset="0"/>
              </a:rPr>
              <a:t>067,0 тыс.рублей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1864" name="AutoShape 8"/>
          <p:cNvSpPr>
            <a:spLocks noChangeArrowheads="1"/>
          </p:cNvSpPr>
          <p:nvPr/>
        </p:nvSpPr>
        <p:spPr bwMode="auto">
          <a:xfrm>
            <a:off x="3786182" y="3929066"/>
            <a:ext cx="5126037" cy="719138"/>
          </a:xfrm>
          <a:prstGeom prst="flowChartAlternateProcess">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Calibri" pitchFamily="34" charset="0"/>
                <a:cs typeface="Arial" pitchFamily="34" charset="0"/>
              </a:rPr>
              <a:t>На обеспечение деятельности казенного учреждения «Управление культуры, спорта и молодежной политики» предусмотрено –  3 </a:t>
            </a:r>
            <a:r>
              <a:rPr kumimoji="0" lang="ru-RU" sz="1100" b="1" i="0" u="none" strike="noStrike" cap="none" normalizeH="0" baseline="0" dirty="0" smtClean="0">
                <a:ln>
                  <a:noFill/>
                </a:ln>
                <a:solidFill>
                  <a:schemeClr val="tx1"/>
                </a:solidFill>
                <a:effectLst/>
                <a:latin typeface="Calibri" pitchFamily="34" charset="0"/>
                <a:cs typeface="Arial" pitchFamily="34" charset="0"/>
              </a:rPr>
              <a:t>074,0</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1865" name="AutoShape 9"/>
          <p:cNvSpPr>
            <a:spLocks noChangeArrowheads="1"/>
          </p:cNvSpPr>
          <p:nvPr/>
        </p:nvSpPr>
        <p:spPr bwMode="auto">
          <a:xfrm>
            <a:off x="3786182" y="4786322"/>
            <a:ext cx="5126037" cy="479425"/>
          </a:xfrm>
          <a:prstGeom prst="flowChartAlternateProcess">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Calibri" pitchFamily="34" charset="0"/>
                <a:cs typeface="Arial" pitchFamily="34" charset="0"/>
              </a:rPr>
              <a:t>На проведение мероприятий в сфере культуры предусмотрено – 1 </a:t>
            </a:r>
            <a:r>
              <a:rPr kumimoji="0" lang="ru-RU" sz="1100" b="1" i="0" u="none" strike="noStrike" cap="none" normalizeH="0" baseline="0" dirty="0" smtClean="0">
                <a:ln>
                  <a:noFill/>
                </a:ln>
                <a:solidFill>
                  <a:schemeClr val="tx1"/>
                </a:solidFill>
                <a:effectLst/>
                <a:latin typeface="Calibri" pitchFamily="34" charset="0"/>
                <a:cs typeface="Arial" pitchFamily="34" charset="0"/>
              </a:rPr>
              <a:t>859,3</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1866" name="AutoShape 10"/>
          <p:cNvSpPr>
            <a:spLocks noChangeArrowheads="1"/>
          </p:cNvSpPr>
          <p:nvPr/>
        </p:nvSpPr>
        <p:spPr bwMode="auto">
          <a:xfrm>
            <a:off x="3786182" y="5429264"/>
            <a:ext cx="5126037" cy="492125"/>
          </a:xfrm>
          <a:prstGeom prst="flowChartAlternateProcess">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Calibri" pitchFamily="34" charset="0"/>
                <a:cs typeface="Arial" pitchFamily="34" charset="0"/>
              </a:rPr>
              <a:t>На комплектование книжных фондов предусмотрено - 86,7 тыс.рублей;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1867" name="AutoShape 11"/>
          <p:cNvSpPr>
            <a:spLocks noChangeArrowheads="1"/>
          </p:cNvSpPr>
          <p:nvPr/>
        </p:nvSpPr>
        <p:spPr bwMode="auto">
          <a:xfrm>
            <a:off x="3786182" y="6072206"/>
            <a:ext cx="5067300" cy="512762"/>
          </a:xfrm>
          <a:prstGeom prst="flowChartAlternateProcess">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b="0" i="0" u="none" strike="noStrike" cap="none" normalizeH="0" baseline="0" dirty="0" smtClean="0">
                <a:ln>
                  <a:noFill/>
                </a:ln>
                <a:solidFill>
                  <a:schemeClr val="tx1"/>
                </a:solidFill>
                <a:effectLst/>
                <a:latin typeface="Calibri" pitchFamily="34" charset="0"/>
                <a:cs typeface="Arial" pitchFamily="34" charset="0"/>
              </a:rPr>
              <a:t> </a:t>
            </a:r>
            <a:r>
              <a:rPr kumimoji="0" lang="ru-RU" sz="1100" b="1" i="0" u="none" strike="noStrike" cap="none" normalizeH="0" baseline="0" dirty="0" smtClean="0">
                <a:ln>
                  <a:noFill/>
                </a:ln>
                <a:solidFill>
                  <a:schemeClr val="tx1"/>
                </a:solidFill>
                <a:effectLst/>
                <a:latin typeface="Calibri" pitchFamily="34" charset="0"/>
                <a:cs typeface="Arial" pitchFamily="34" charset="0"/>
              </a:rPr>
              <a:t>На укрепление и развитие материально-технической базы (ремонты) учреждений  культуры предусмотрено – 14 622,0  тыс.рулей</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0833" name="Picture 1" descr="социал"/>
          <p:cNvPicPr>
            <a:picLocks noChangeAspect="1" noChangeArrowheads="1"/>
          </p:cNvPicPr>
          <p:nvPr/>
        </p:nvPicPr>
        <p:blipFill>
          <a:blip r:embed="rId2"/>
          <a:srcRect/>
          <a:stretch>
            <a:fillRect/>
          </a:stretch>
        </p:blipFill>
        <p:spPr bwMode="auto">
          <a:xfrm>
            <a:off x="142844" y="0"/>
            <a:ext cx="8858280" cy="2582863"/>
          </a:xfrm>
          <a:prstGeom prst="rect">
            <a:avLst/>
          </a:prstGeom>
          <a:noFill/>
          <a:ln w="9525">
            <a:noFill/>
            <a:miter lim="800000"/>
            <a:headEnd/>
            <a:tailEnd/>
          </a:ln>
        </p:spPr>
      </p:pic>
      <p:sp>
        <p:nvSpPr>
          <p:cNvPr id="120834" name="Rectangle 2"/>
          <p:cNvSpPr>
            <a:spLocks noChangeArrowheads="1"/>
          </p:cNvSpPr>
          <p:nvPr/>
        </p:nvSpPr>
        <p:spPr bwMode="auto">
          <a:xfrm>
            <a:off x="214282" y="2571744"/>
            <a:ext cx="8786874" cy="25237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508125"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 разделу «Социальная политика»  в бюджете на 2022 год общий объем планируемых средств предусмотрен в размере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55 404,2 тыс. рублей</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 том числе:</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08125"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на пенсионное обеспечение муниципальных служащих 2 560,7 тыс. рублей;</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08125"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на выплаты молодым семьям на приобретение жилья  141,6 тыс. рублей;</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08125"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на выплату гарантий муниципальным служащим 104,6 тыс. рублей;</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08125"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на выплаты «Почетным гражданам» городского округа Верхний Тагил 144,0 тыс. рублей;</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08125"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на поддержку некоммерческих организаций (Совет ветеранов) 159,1 тыс. рублей;</a:t>
            </a:r>
          </a:p>
          <a:p>
            <a:pPr lvl="0" eaLnBrk="0" fontAlgn="base" hangingPunct="0">
              <a:spcBef>
                <a:spcPct val="0"/>
              </a:spcBef>
              <a:spcAft>
                <a:spcPct val="0"/>
              </a:spcAft>
              <a:tabLst>
                <a:tab pos="1508125" algn="l"/>
              </a:tabLst>
            </a:pPr>
            <a:r>
              <a:rPr lang="ru-RU" sz="900" dirty="0" smtClean="0">
                <a:latin typeface="Arial" pitchFamily="34" charset="0"/>
                <a:cs typeface="Arial" pitchFamily="34" charset="0"/>
              </a:rPr>
              <a:t>                                               </a:t>
            </a:r>
            <a:r>
              <a:rPr lang="ru-RU" sz="1400" dirty="0" smtClean="0">
                <a:latin typeface="Times New Roman" pitchFamily="18" charset="0"/>
                <a:cs typeface="Times New Roman" pitchFamily="18" charset="0"/>
              </a:rPr>
              <a:t>- на подвоз пациентов в больницу 104,0 тыс. рублей;</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508125" algn="l"/>
              </a:tabLst>
            </a:pPr>
            <a:r>
              <a:rPr lang="ru-RU" sz="1400" dirty="0" smtClean="0">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на выплату субсидии 52 190,2 тыс. рублей</a:t>
            </a:r>
          </a:p>
          <a:p>
            <a:pPr marL="0" marR="0" lvl="0" indent="0" algn="l" defTabSz="914400" rtl="0" eaLnBrk="0" fontAlgn="base" latinLnBrk="0" hangingPunct="0">
              <a:lnSpc>
                <a:spcPct val="100000"/>
              </a:lnSpc>
              <a:spcBef>
                <a:spcPct val="0"/>
              </a:spcBef>
              <a:spcAft>
                <a:spcPct val="0"/>
              </a:spcAft>
              <a:buClrTx/>
              <a:buSzTx/>
              <a:buFontTx/>
              <a:buNone/>
              <a:tabLst>
                <a:tab pos="1508125"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08125"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357158" y="214290"/>
            <a:ext cx="8456642" cy="784225"/>
          </a:xfrm>
          <a:prstGeom prst="rect">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dist="107763" dir="13500000"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2000" b="1"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Arial" pitchFamily="34" charset="0"/>
              </a:rPr>
              <a:t>Межбюджетные трансферты</a:t>
            </a:r>
            <a:r>
              <a:rPr kumimoji="0" lang="ru-RU" sz="2000" b="0" i="0" u="none" strike="noStrike" cap="none" normalizeH="0" baseline="0" dirty="0" smtClean="0">
                <a:ln>
                  <a:noFill/>
                </a:ln>
                <a:solidFill>
                  <a:schemeClr val="tx1"/>
                </a:solidFill>
                <a:effectLst/>
                <a:latin typeface="Times New Roman" pitchFamily="18" charset="0"/>
                <a:cs typeface="Arial" pitchFamily="34" charset="0"/>
              </a:rPr>
              <a:t> -  денежные средства, направляемые из одного уровня бюджетной системы в другой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Таблица 2"/>
          <p:cNvGraphicFramePr>
            <a:graphicFrameLocks noGrp="1"/>
          </p:cNvGraphicFramePr>
          <p:nvPr/>
        </p:nvGraphicFramePr>
        <p:xfrm>
          <a:off x="571472" y="1285860"/>
          <a:ext cx="8143932" cy="4565538"/>
        </p:xfrm>
        <a:graphic>
          <a:graphicData uri="http://schemas.openxmlformats.org/drawingml/2006/table">
            <a:tbl>
              <a:tblPr/>
              <a:tblGrid>
                <a:gridCol w="4136218"/>
                <a:gridCol w="4007714"/>
              </a:tblGrid>
              <a:tr h="948177">
                <a:tc>
                  <a:txBody>
                    <a:bodyPr/>
                    <a:lstStyle/>
                    <a:p>
                      <a:pPr algn="ctr">
                        <a:spcAft>
                          <a:spcPts val="0"/>
                        </a:spcAft>
                      </a:pPr>
                      <a:r>
                        <a:rPr lang="ru-RU" sz="1600" b="1" dirty="0">
                          <a:latin typeface="Times New Roman"/>
                          <a:ea typeface="Times New Roman"/>
                          <a:cs typeface="Times New Roman"/>
                        </a:rPr>
                        <a:t>Виды межбюджетных трансфертов</a:t>
                      </a:r>
                      <a:endParaRPr lang="ru-RU" sz="900" dirty="0">
                        <a:latin typeface="Calibri"/>
                        <a:ea typeface="Times New Roman"/>
                        <a:cs typeface="Times New Roman"/>
                      </a:endParaRPr>
                    </a:p>
                  </a:txBody>
                  <a:tcPr marL="49944" marR="49944"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algn="ctr">
                        <a:spcAft>
                          <a:spcPts val="0"/>
                        </a:spcAft>
                      </a:pPr>
                      <a:r>
                        <a:rPr lang="ru-RU" sz="1600" b="1" dirty="0">
                          <a:latin typeface="Times New Roman"/>
                          <a:ea typeface="Times New Roman"/>
                          <a:cs typeface="Times New Roman"/>
                        </a:rPr>
                        <a:t>Определение</a:t>
                      </a:r>
                      <a:endParaRPr lang="ru-RU" sz="900" dirty="0">
                        <a:latin typeface="Calibri"/>
                        <a:ea typeface="Times New Roman"/>
                        <a:cs typeface="Times New Roman"/>
                      </a:endParaRPr>
                    </a:p>
                  </a:txBody>
                  <a:tcPr marL="49944" marR="49944"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r>
              <a:tr h="948177">
                <a:tc>
                  <a:txBody>
                    <a:bodyPr/>
                    <a:lstStyle/>
                    <a:p>
                      <a:pPr algn="ctr">
                        <a:spcAft>
                          <a:spcPts val="0"/>
                        </a:spcAft>
                      </a:pPr>
                      <a:r>
                        <a:rPr lang="ru-RU" sz="1600" b="1" dirty="0">
                          <a:latin typeface="Times New Roman"/>
                          <a:ea typeface="Times New Roman"/>
                          <a:cs typeface="Times New Roman"/>
                        </a:rPr>
                        <a:t>Дотации (лат. «</a:t>
                      </a:r>
                      <a:r>
                        <a:rPr lang="en-US" sz="1600" b="1" dirty="0">
                          <a:latin typeface="Times New Roman"/>
                          <a:ea typeface="Times New Roman"/>
                          <a:cs typeface="Times New Roman"/>
                        </a:rPr>
                        <a:t>Dotatio</a:t>
                      </a:r>
                      <a:r>
                        <a:rPr lang="ru-RU" sz="1600" b="1" dirty="0">
                          <a:latin typeface="Times New Roman"/>
                          <a:ea typeface="Times New Roman"/>
                          <a:cs typeface="Times New Roman"/>
                        </a:rPr>
                        <a:t>»</a:t>
                      </a:r>
                      <a:r>
                        <a:rPr lang="en-US" sz="1600" b="1" dirty="0">
                          <a:latin typeface="Times New Roman"/>
                          <a:ea typeface="Times New Roman"/>
                          <a:cs typeface="Times New Roman"/>
                        </a:rPr>
                        <a:t> - дар, пожертвование</a:t>
                      </a:r>
                      <a:r>
                        <a:rPr lang="ru-RU" sz="1600" b="1" dirty="0">
                          <a:latin typeface="Times New Roman"/>
                          <a:ea typeface="Times New Roman"/>
                          <a:cs typeface="Times New Roman"/>
                        </a:rPr>
                        <a:t>)</a:t>
                      </a:r>
                      <a:endParaRPr lang="ru-RU" sz="900" dirty="0">
                        <a:latin typeface="Calibri"/>
                        <a:ea typeface="Times New Roman"/>
                        <a:cs typeface="Times New Roman"/>
                      </a:endParaRPr>
                    </a:p>
                  </a:txBody>
                  <a:tcPr marL="49944" marR="49944"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c>
                  <a:txBody>
                    <a:bodyPr/>
                    <a:lstStyle/>
                    <a:p>
                      <a:pPr algn="ctr">
                        <a:spcAft>
                          <a:spcPts val="0"/>
                        </a:spcAft>
                      </a:pPr>
                      <a:r>
                        <a:rPr lang="ru-RU" sz="1600" dirty="0">
                          <a:latin typeface="Times New Roman"/>
                          <a:ea typeface="Times New Roman"/>
                          <a:cs typeface="Times New Roman"/>
                        </a:rPr>
                        <a:t>Безвозмездная помощь государства</a:t>
                      </a:r>
                      <a:endParaRPr lang="ru-RU" sz="900" dirty="0">
                        <a:latin typeface="Calibri"/>
                        <a:ea typeface="Times New Roman"/>
                        <a:cs typeface="Times New Roman"/>
                      </a:endParaRPr>
                    </a:p>
                  </a:txBody>
                  <a:tcPr marL="49944" marR="49944"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r>
              <a:tr h="1246918">
                <a:tc>
                  <a:txBody>
                    <a:bodyPr/>
                    <a:lstStyle/>
                    <a:p>
                      <a:pPr algn="ctr">
                        <a:spcAft>
                          <a:spcPts val="0"/>
                        </a:spcAft>
                      </a:pPr>
                      <a:r>
                        <a:rPr lang="ru-RU" sz="1600" b="1" dirty="0">
                          <a:latin typeface="Times New Roman"/>
                          <a:ea typeface="Times New Roman"/>
                          <a:cs typeface="Times New Roman"/>
                        </a:rPr>
                        <a:t>Субвенции (лат. «</a:t>
                      </a:r>
                      <a:r>
                        <a:rPr lang="en-US" sz="1600" b="1" dirty="0">
                          <a:latin typeface="Times New Roman"/>
                          <a:ea typeface="Times New Roman"/>
                          <a:cs typeface="Times New Roman"/>
                        </a:rPr>
                        <a:t>Subvenire</a:t>
                      </a:r>
                      <a:r>
                        <a:rPr lang="ru-RU" sz="1600" b="1" dirty="0">
                          <a:latin typeface="Times New Roman"/>
                          <a:ea typeface="Times New Roman"/>
                          <a:cs typeface="Times New Roman"/>
                        </a:rPr>
                        <a:t>»</a:t>
                      </a:r>
                      <a:r>
                        <a:rPr lang="en-US" sz="1600" b="1" dirty="0">
                          <a:latin typeface="Times New Roman"/>
                          <a:ea typeface="Times New Roman"/>
                          <a:cs typeface="Times New Roman"/>
                        </a:rPr>
                        <a:t> - приходит на помощь</a:t>
                      </a:r>
                      <a:r>
                        <a:rPr lang="ru-RU" sz="1600" b="1" dirty="0">
                          <a:latin typeface="Times New Roman"/>
                          <a:ea typeface="Times New Roman"/>
                          <a:cs typeface="Times New Roman"/>
                        </a:rPr>
                        <a:t>)</a:t>
                      </a:r>
                      <a:endParaRPr lang="ru-RU" sz="900" dirty="0">
                        <a:latin typeface="Calibri"/>
                        <a:ea typeface="Times New Roman"/>
                        <a:cs typeface="Times New Roman"/>
                      </a:endParaRPr>
                    </a:p>
                  </a:txBody>
                  <a:tcPr marL="49944" marR="49944"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algn="ctr">
                        <a:spcAft>
                          <a:spcPts val="0"/>
                        </a:spcAft>
                      </a:pPr>
                      <a:r>
                        <a:rPr lang="ru-RU" sz="1600" dirty="0">
                          <a:latin typeface="Times New Roman"/>
                          <a:ea typeface="Times New Roman"/>
                          <a:cs typeface="Times New Roman"/>
                        </a:rPr>
                        <a:t>Предоставляются на финансирование «переданных» другими публично-правовыми образованиями </a:t>
                      </a:r>
                      <a:r>
                        <a:rPr lang="ru-RU" sz="1600" dirty="0" smtClean="0">
                          <a:latin typeface="Times New Roman"/>
                          <a:ea typeface="Times New Roman"/>
                          <a:cs typeface="Times New Roman"/>
                        </a:rPr>
                        <a:t>полномочий</a:t>
                      </a:r>
                      <a:endParaRPr lang="ru-RU" sz="900" dirty="0">
                        <a:latin typeface="Calibri"/>
                        <a:ea typeface="Times New Roman"/>
                        <a:cs typeface="Times New Roman"/>
                      </a:endParaRPr>
                    </a:p>
                  </a:txBody>
                  <a:tcPr marL="49944" marR="49944"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r>
              <a:tr h="1422266">
                <a:tc>
                  <a:txBody>
                    <a:bodyPr/>
                    <a:lstStyle/>
                    <a:p>
                      <a:pPr algn="ctr">
                        <a:spcAft>
                          <a:spcPts val="0"/>
                        </a:spcAft>
                      </a:pPr>
                      <a:r>
                        <a:rPr lang="ru-RU" sz="1600" b="1" dirty="0">
                          <a:latin typeface="Times New Roman"/>
                          <a:ea typeface="Times New Roman"/>
                          <a:cs typeface="Times New Roman"/>
                        </a:rPr>
                        <a:t>Субсидии (лат. «</a:t>
                      </a:r>
                      <a:r>
                        <a:rPr lang="en-US" sz="1600" b="1" dirty="0">
                          <a:latin typeface="Times New Roman"/>
                          <a:ea typeface="Times New Roman"/>
                          <a:cs typeface="Times New Roman"/>
                        </a:rPr>
                        <a:t>Subsidium</a:t>
                      </a:r>
                      <a:r>
                        <a:rPr lang="ru-RU" sz="1600" b="1" dirty="0">
                          <a:latin typeface="Times New Roman"/>
                          <a:ea typeface="Times New Roman"/>
                          <a:cs typeface="Times New Roman"/>
                        </a:rPr>
                        <a:t>»</a:t>
                      </a:r>
                      <a:r>
                        <a:rPr lang="en-US" sz="1600" b="1" dirty="0">
                          <a:latin typeface="Times New Roman"/>
                          <a:ea typeface="Times New Roman"/>
                          <a:cs typeface="Times New Roman"/>
                        </a:rPr>
                        <a:t> - </a:t>
                      </a:r>
                      <a:r>
                        <a:rPr lang="ru-RU" sz="1600" b="1" dirty="0">
                          <a:latin typeface="Times New Roman"/>
                          <a:ea typeface="Times New Roman"/>
                          <a:cs typeface="Times New Roman"/>
                        </a:rPr>
                        <a:t>поддержка)</a:t>
                      </a:r>
                      <a:endParaRPr lang="ru-RU" sz="900" dirty="0">
                        <a:latin typeface="Calibri"/>
                        <a:ea typeface="Times New Roman"/>
                        <a:cs typeface="Times New Roman"/>
                      </a:endParaRPr>
                    </a:p>
                  </a:txBody>
                  <a:tcPr marL="49944" marR="49944"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c>
                  <a:txBody>
                    <a:bodyPr/>
                    <a:lstStyle/>
                    <a:p>
                      <a:pPr algn="ctr">
                        <a:spcAft>
                          <a:spcPts val="0"/>
                        </a:spcAft>
                      </a:pPr>
                      <a:r>
                        <a:rPr lang="ru-RU" sz="1600" dirty="0">
                          <a:effectLst>
                            <a:outerShdw blurRad="50800" dist="38100" algn="tr" rotWithShape="0">
                              <a:prstClr val="black">
                                <a:alpha val="40000"/>
                              </a:prstClr>
                            </a:outerShdw>
                          </a:effectLst>
                          <a:latin typeface="Times New Roman"/>
                          <a:ea typeface="Times New Roman"/>
                          <a:cs typeface="Times New Roman"/>
                        </a:rPr>
                        <a:t>Предоставляются на условиях долевого софинансирования расходов других бюджетов</a:t>
                      </a:r>
                      <a:endParaRPr lang="ru-RU" sz="900" dirty="0">
                        <a:latin typeface="Calibri"/>
                        <a:ea typeface="Times New Roman"/>
                        <a:cs typeface="Times New Roman"/>
                      </a:endParaRPr>
                    </a:p>
                  </a:txBody>
                  <a:tcPr marL="49944" marR="49944"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809" name="Rectangle 1"/>
          <p:cNvSpPr>
            <a:spLocks noChangeArrowheads="1"/>
          </p:cNvSpPr>
          <p:nvPr/>
        </p:nvSpPr>
        <p:spPr bwMode="auto">
          <a:xfrm>
            <a:off x="2786050" y="214290"/>
            <a:ext cx="3642216"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accent4">
                    <a:lumMod val="75000"/>
                  </a:schemeClr>
                </a:solidFill>
                <a:effectLst>
                  <a:outerShdw blurRad="38100" dist="38100" dir="2700000" algn="tl">
                    <a:srgbClr val="C0C0C0"/>
                  </a:outerShdw>
                </a:effectLst>
                <a:latin typeface="Times New Roman" pitchFamily="18" charset="0"/>
                <a:ea typeface="Times New Roman" pitchFamily="18" charset="0"/>
                <a:cs typeface="Times New Roman" pitchFamily="18" charset="0"/>
              </a:rPr>
              <a:t>Физическая культура и спорт</a:t>
            </a:r>
            <a:endParaRPr kumimoji="0" lang="ru-RU" sz="1800" b="0"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sp>
        <p:nvSpPr>
          <p:cNvPr id="119810" name="Rectangle 2"/>
          <p:cNvSpPr>
            <a:spLocks noChangeArrowheads="1"/>
          </p:cNvSpPr>
          <p:nvPr/>
        </p:nvSpPr>
        <p:spPr bwMode="auto">
          <a:xfrm>
            <a:off x="214282" y="785794"/>
            <a:ext cx="8572560" cy="21698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tab pos="310515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 разделу «Физическая культура и спорт» реализуется несколько муниципальных программ,    в том  числе обеспечение деятельности «Спортивно- оздоровительного комплекса».</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3105150" algn="l"/>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310515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бюджете на 2022 год предусмотрены расходы в размере –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7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281,9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тыс.рублей, из них:</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310515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на реализацию муниципальной программы «Развитие физической  культуры, спорта и молодежной политики в ГО  Верхний Тагил на 2020-2025гг.» -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7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235,5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тыс. рублей (на обеспечение деятельности автономного  учреждения «Спортивно-оздоровительного комплекса 6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454,6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т.р. и мероприятия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780,9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 р.);</a:t>
            </a:r>
          </a:p>
          <a:p>
            <a:pPr marL="0" marR="0" lvl="0" indent="449263" algn="just" defTabSz="914400" rtl="0" eaLnBrk="0" fontAlgn="base" latinLnBrk="0" hangingPunct="0">
              <a:lnSpc>
                <a:spcPct val="100000"/>
              </a:lnSpc>
              <a:spcBef>
                <a:spcPct val="0"/>
              </a:spcBef>
              <a:spcAft>
                <a:spcPct val="0"/>
              </a:spcAft>
              <a:buClrTx/>
              <a:buSzTx/>
              <a:buFontTx/>
              <a:buNone/>
              <a:tabLst>
                <a:tab pos="3105150" algn="l"/>
              </a:tabLst>
            </a:pP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на реализацию муниципальной программы «Обеспечение общественной безопасности на территории ГО  Верхний Тагил на 2021-2026гг.» -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46,4</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тыс. 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9811" name="Рисунок 1" descr="C:\Users\User\Desktop\images.jpg"/>
          <p:cNvPicPr>
            <a:picLocks noChangeAspect="1" noChangeArrowheads="1"/>
          </p:cNvPicPr>
          <p:nvPr/>
        </p:nvPicPr>
        <p:blipFill>
          <a:blip r:embed="rId2"/>
          <a:srcRect/>
          <a:stretch>
            <a:fillRect/>
          </a:stretch>
        </p:blipFill>
        <p:spPr bwMode="auto">
          <a:xfrm>
            <a:off x="357158" y="3857628"/>
            <a:ext cx="2662238" cy="2290763"/>
          </a:xfrm>
          <a:prstGeom prst="rect">
            <a:avLst/>
          </a:prstGeom>
          <a:noFill/>
          <a:ln w="9525">
            <a:noFill/>
            <a:miter lim="800000"/>
            <a:headEnd/>
            <a:tailEnd/>
          </a:ln>
        </p:spPr>
      </p:pic>
      <p:pic>
        <p:nvPicPr>
          <p:cNvPr id="119812" name="Рисунок 2" descr="C:\Users\User\Desktop\bfd12bd25adacaf4dc58abc8fb27fc41.jpg"/>
          <p:cNvPicPr>
            <a:picLocks noChangeAspect="1" noChangeArrowheads="1"/>
          </p:cNvPicPr>
          <p:nvPr/>
        </p:nvPicPr>
        <p:blipFill>
          <a:blip r:embed="rId3"/>
          <a:srcRect/>
          <a:stretch>
            <a:fillRect/>
          </a:stretch>
        </p:blipFill>
        <p:spPr bwMode="auto">
          <a:xfrm>
            <a:off x="3286116" y="3929066"/>
            <a:ext cx="2070100" cy="2311400"/>
          </a:xfrm>
          <a:prstGeom prst="rect">
            <a:avLst/>
          </a:prstGeom>
          <a:noFill/>
          <a:ln w="9525">
            <a:noFill/>
            <a:miter lim="800000"/>
            <a:headEnd/>
            <a:tailEnd/>
          </a:ln>
        </p:spPr>
      </p:pic>
      <p:pic>
        <p:nvPicPr>
          <p:cNvPr id="119813" name="Рисунок 3" descr="C:\Users\User\Desktop\695014cb51c1c9eb617df089a6e578cd.jpg"/>
          <p:cNvPicPr>
            <a:picLocks noChangeAspect="1" noChangeArrowheads="1"/>
          </p:cNvPicPr>
          <p:nvPr/>
        </p:nvPicPr>
        <p:blipFill>
          <a:blip r:embed="rId4"/>
          <a:srcRect/>
          <a:stretch>
            <a:fillRect/>
          </a:stretch>
        </p:blipFill>
        <p:spPr bwMode="auto">
          <a:xfrm>
            <a:off x="5500694" y="4000504"/>
            <a:ext cx="3175000" cy="2290763"/>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0289" name="Rectangle 1"/>
          <p:cNvSpPr>
            <a:spLocks noChangeArrowheads="1"/>
          </p:cNvSpPr>
          <p:nvPr/>
        </p:nvSpPr>
        <p:spPr bwMode="auto">
          <a:xfrm>
            <a:off x="0" y="0"/>
            <a:ext cx="9144000"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sng"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Муниципальный долг городского округа Верхний Тагил</a:t>
            </a:r>
            <a:endParaRPr kumimoji="0" lang="ru-RU" sz="9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400" b="1" i="0" u="sng"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на 01.01.2022 года</a:t>
            </a:r>
            <a:endParaRPr kumimoji="0" lang="ru-RU" sz="9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graphicFrame>
        <p:nvGraphicFramePr>
          <p:cNvPr id="3" name="Таблица 2"/>
          <p:cNvGraphicFramePr>
            <a:graphicFrameLocks noGrp="1"/>
          </p:cNvGraphicFramePr>
          <p:nvPr/>
        </p:nvGraphicFramePr>
        <p:xfrm>
          <a:off x="500034" y="1000108"/>
          <a:ext cx="8215371" cy="2786083"/>
        </p:xfrm>
        <a:graphic>
          <a:graphicData uri="http://schemas.openxmlformats.org/drawingml/2006/table">
            <a:tbl>
              <a:tblPr/>
              <a:tblGrid>
                <a:gridCol w="1570896"/>
                <a:gridCol w="1570341"/>
                <a:gridCol w="1570896"/>
                <a:gridCol w="1751619"/>
                <a:gridCol w="1751619"/>
              </a:tblGrid>
              <a:tr h="737493">
                <a:tc rowSpan="2">
                  <a:txBody>
                    <a:bodyPr/>
                    <a:lstStyle/>
                    <a:p>
                      <a:pPr algn="ctr">
                        <a:spcAft>
                          <a:spcPts val="0"/>
                        </a:spcAft>
                      </a:pPr>
                      <a:r>
                        <a:rPr lang="ru-RU" sz="1600" b="1" dirty="0">
                          <a:latin typeface="Times New Roman"/>
                          <a:ea typeface="Times New Roman"/>
                          <a:cs typeface="Times New Roman"/>
                        </a:rPr>
                        <a:t>Отчетная дата</a:t>
                      </a:r>
                      <a:endParaRPr lang="ru-RU" sz="1600" dirty="0">
                        <a:latin typeface="Calibri"/>
                        <a:ea typeface="Times New Roman"/>
                        <a:cs typeface="Times New Roman"/>
                      </a:endParaRPr>
                    </a:p>
                  </a:txBody>
                  <a:tcPr marL="44563" marR="44563"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rowSpan="2">
                  <a:txBody>
                    <a:bodyPr/>
                    <a:lstStyle/>
                    <a:p>
                      <a:pPr algn="ctr">
                        <a:spcAft>
                          <a:spcPts val="0"/>
                        </a:spcAft>
                      </a:pPr>
                      <a:r>
                        <a:rPr lang="ru-RU" sz="1600" b="1" dirty="0">
                          <a:latin typeface="Times New Roman"/>
                          <a:ea typeface="Times New Roman"/>
                          <a:cs typeface="Times New Roman"/>
                        </a:rPr>
                        <a:t>Сумма обязательств (руб.)</a:t>
                      </a:r>
                      <a:endParaRPr lang="ru-RU" sz="1600" dirty="0">
                        <a:latin typeface="Calibri"/>
                        <a:ea typeface="Times New Roman"/>
                        <a:cs typeface="Times New Roman"/>
                      </a:endParaRPr>
                    </a:p>
                  </a:txBody>
                  <a:tcPr marL="44563" marR="44563"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gridSpan="3">
                  <a:txBody>
                    <a:bodyPr/>
                    <a:lstStyle/>
                    <a:p>
                      <a:pPr algn="ctr">
                        <a:spcAft>
                          <a:spcPts val="0"/>
                        </a:spcAft>
                      </a:pPr>
                      <a:r>
                        <a:rPr lang="ru-RU" sz="1600" b="1" dirty="0">
                          <a:latin typeface="Times New Roman"/>
                          <a:ea typeface="Times New Roman"/>
                          <a:cs typeface="Times New Roman"/>
                        </a:rPr>
                        <a:t>В том числе по видам  обязательств (руб.)</a:t>
                      </a:r>
                      <a:endParaRPr lang="ru-RU" sz="1600" dirty="0">
                        <a:latin typeface="Calibri"/>
                        <a:ea typeface="Times New Roman"/>
                        <a:cs typeface="Times New Roman"/>
                      </a:endParaRPr>
                    </a:p>
                  </a:txBody>
                  <a:tcPr marL="44563" marR="44563"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hMerge="1">
                  <a:txBody>
                    <a:bodyPr/>
                    <a:lstStyle/>
                    <a:p>
                      <a:endParaRPr lang="ru-RU"/>
                    </a:p>
                  </a:txBody>
                  <a:tcPr/>
                </a:tc>
                <a:tc hMerge="1">
                  <a:txBody>
                    <a:bodyPr/>
                    <a:lstStyle/>
                    <a:p>
                      <a:endParaRPr lang="ru-RU"/>
                    </a:p>
                  </a:txBody>
                  <a:tcPr/>
                </a:tc>
              </a:tr>
              <a:tr h="1266401">
                <a:tc vMerge="1">
                  <a:txBody>
                    <a:bodyPr/>
                    <a:lstStyle/>
                    <a:p>
                      <a:endParaRPr lang="ru-RU"/>
                    </a:p>
                  </a:txBody>
                  <a:tcPr/>
                </a:tc>
                <a:tc vMerge="1">
                  <a:txBody>
                    <a:bodyPr/>
                    <a:lstStyle/>
                    <a:p>
                      <a:endParaRPr lang="ru-RU"/>
                    </a:p>
                  </a:txBody>
                  <a:tcPr/>
                </a:tc>
                <a:tc>
                  <a:txBody>
                    <a:bodyPr/>
                    <a:lstStyle/>
                    <a:p>
                      <a:pPr algn="ctr">
                        <a:spcAft>
                          <a:spcPts val="0"/>
                        </a:spcAft>
                      </a:pPr>
                      <a:endParaRPr lang="ru-RU" sz="1600" dirty="0">
                        <a:latin typeface="Calibri"/>
                        <a:ea typeface="Times New Roman"/>
                        <a:cs typeface="Times New Roman"/>
                      </a:endParaRPr>
                    </a:p>
                    <a:p>
                      <a:pPr algn="ctr">
                        <a:spcAft>
                          <a:spcPts val="0"/>
                        </a:spcAft>
                      </a:pPr>
                      <a:r>
                        <a:rPr lang="ru-RU" sz="1600" b="1" dirty="0">
                          <a:latin typeface="Times New Roman"/>
                          <a:ea typeface="Times New Roman"/>
                          <a:cs typeface="Times New Roman"/>
                        </a:rPr>
                        <a:t>Кредиты</a:t>
                      </a:r>
                      <a:endParaRPr lang="ru-RU" sz="1600" dirty="0">
                        <a:latin typeface="Calibri"/>
                        <a:ea typeface="Times New Roman"/>
                        <a:cs typeface="Times New Roman"/>
                      </a:endParaRPr>
                    </a:p>
                  </a:txBody>
                  <a:tcPr marL="44563" marR="44563"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algn="ctr">
                        <a:spcAft>
                          <a:spcPts val="0"/>
                        </a:spcAft>
                      </a:pPr>
                      <a:endParaRPr lang="ru-RU" sz="1600" dirty="0">
                        <a:latin typeface="Calibri"/>
                        <a:ea typeface="Times New Roman"/>
                        <a:cs typeface="Times New Roman"/>
                      </a:endParaRPr>
                    </a:p>
                    <a:p>
                      <a:pPr algn="ctr">
                        <a:spcAft>
                          <a:spcPts val="0"/>
                        </a:spcAft>
                      </a:pPr>
                      <a:r>
                        <a:rPr lang="ru-RU" sz="1600" b="1" dirty="0">
                          <a:latin typeface="Times New Roman"/>
                          <a:ea typeface="Times New Roman"/>
                          <a:cs typeface="Times New Roman"/>
                        </a:rPr>
                        <a:t>Гарантии</a:t>
                      </a:r>
                      <a:endParaRPr lang="ru-RU" sz="1600" dirty="0">
                        <a:latin typeface="Calibri"/>
                        <a:ea typeface="Times New Roman"/>
                        <a:cs typeface="Times New Roman"/>
                      </a:endParaRPr>
                    </a:p>
                  </a:txBody>
                  <a:tcPr marL="44563" marR="44563"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algn="ctr">
                        <a:spcAft>
                          <a:spcPts val="0"/>
                        </a:spcAft>
                      </a:pPr>
                      <a:endParaRPr lang="ru-RU" sz="1600" dirty="0">
                        <a:latin typeface="Calibri"/>
                        <a:ea typeface="Times New Roman"/>
                        <a:cs typeface="Times New Roman"/>
                      </a:endParaRPr>
                    </a:p>
                    <a:p>
                      <a:pPr algn="ctr">
                        <a:spcAft>
                          <a:spcPts val="0"/>
                        </a:spcAft>
                      </a:pPr>
                      <a:r>
                        <a:rPr lang="ru-RU" sz="1600" b="1" dirty="0">
                          <a:latin typeface="Times New Roman"/>
                          <a:ea typeface="Times New Roman"/>
                          <a:cs typeface="Times New Roman"/>
                        </a:rPr>
                        <a:t>Бюджетные кредиты (руб.)</a:t>
                      </a:r>
                      <a:endParaRPr lang="ru-RU" sz="1600" dirty="0">
                        <a:latin typeface="Calibri"/>
                        <a:ea typeface="Times New Roman"/>
                        <a:cs typeface="Times New Roman"/>
                      </a:endParaRPr>
                    </a:p>
                  </a:txBody>
                  <a:tcPr marL="44563" marR="44563"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r>
              <a:tr h="782189">
                <a:tc>
                  <a:txBody>
                    <a:bodyPr/>
                    <a:lstStyle/>
                    <a:p>
                      <a:pPr algn="ctr">
                        <a:spcAft>
                          <a:spcPts val="0"/>
                        </a:spcAft>
                      </a:pPr>
                      <a:endParaRPr lang="ru-RU" sz="1600" dirty="0">
                        <a:latin typeface="Calibri"/>
                        <a:ea typeface="Times New Roman"/>
                        <a:cs typeface="Times New Roman"/>
                      </a:endParaRPr>
                    </a:p>
                    <a:p>
                      <a:pPr algn="ctr">
                        <a:spcAft>
                          <a:spcPts val="0"/>
                        </a:spcAft>
                      </a:pPr>
                      <a:r>
                        <a:rPr lang="ru-RU" sz="1600" b="1" dirty="0" smtClean="0">
                          <a:latin typeface="Times New Roman"/>
                          <a:ea typeface="Times New Roman"/>
                          <a:cs typeface="Times New Roman"/>
                        </a:rPr>
                        <a:t>01.01.2022</a:t>
                      </a:r>
                      <a:endParaRPr lang="ru-RU" sz="1600" dirty="0">
                        <a:latin typeface="Calibri"/>
                        <a:ea typeface="Times New Roman"/>
                        <a:cs typeface="Times New Roman"/>
                      </a:endParaRPr>
                    </a:p>
                  </a:txBody>
                  <a:tcPr marL="44563" marR="44563"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c>
                  <a:txBody>
                    <a:bodyPr/>
                    <a:lstStyle/>
                    <a:p>
                      <a:pPr algn="ctr">
                        <a:spcAft>
                          <a:spcPts val="0"/>
                        </a:spcAft>
                      </a:pPr>
                      <a:endParaRPr lang="ru-RU" sz="1600" dirty="0">
                        <a:latin typeface="Calibri"/>
                        <a:ea typeface="Times New Roman"/>
                        <a:cs typeface="Times New Roman"/>
                      </a:endParaRPr>
                    </a:p>
                    <a:p>
                      <a:pPr algn="ctr">
                        <a:spcAft>
                          <a:spcPts val="0"/>
                        </a:spcAft>
                      </a:pPr>
                      <a:r>
                        <a:rPr lang="ru-RU" sz="1600" b="1" dirty="0" smtClean="0">
                          <a:latin typeface="Times New Roman"/>
                          <a:ea typeface="Times New Roman"/>
                          <a:cs typeface="Times New Roman"/>
                        </a:rPr>
                        <a:t>6 549 554,61</a:t>
                      </a:r>
                      <a:endParaRPr lang="ru-RU" sz="1600" dirty="0">
                        <a:latin typeface="Calibri"/>
                        <a:ea typeface="Times New Roman"/>
                        <a:cs typeface="Times New Roman"/>
                      </a:endParaRPr>
                    </a:p>
                  </a:txBody>
                  <a:tcPr marL="44563" marR="44563"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c>
                  <a:txBody>
                    <a:bodyPr/>
                    <a:lstStyle/>
                    <a:p>
                      <a:pPr algn="ctr">
                        <a:spcAft>
                          <a:spcPts val="0"/>
                        </a:spcAft>
                      </a:pPr>
                      <a:endParaRPr lang="ru-RU" sz="1600" dirty="0">
                        <a:latin typeface="Calibri"/>
                        <a:ea typeface="Times New Roman"/>
                        <a:cs typeface="Times New Roman"/>
                      </a:endParaRPr>
                    </a:p>
                    <a:p>
                      <a:pPr algn="ctr">
                        <a:spcAft>
                          <a:spcPts val="0"/>
                        </a:spcAft>
                      </a:pPr>
                      <a:r>
                        <a:rPr lang="ru-RU" sz="1600" b="1" dirty="0">
                          <a:latin typeface="Times New Roman"/>
                          <a:ea typeface="Times New Roman"/>
                          <a:cs typeface="Times New Roman"/>
                        </a:rPr>
                        <a:t>0</a:t>
                      </a:r>
                      <a:endParaRPr lang="ru-RU" sz="1600" dirty="0">
                        <a:latin typeface="Calibri"/>
                        <a:ea typeface="Times New Roman"/>
                        <a:cs typeface="Times New Roman"/>
                      </a:endParaRPr>
                    </a:p>
                  </a:txBody>
                  <a:tcPr marL="44563" marR="44563"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c>
                  <a:txBody>
                    <a:bodyPr/>
                    <a:lstStyle/>
                    <a:p>
                      <a:pPr algn="ctr">
                        <a:spcAft>
                          <a:spcPts val="0"/>
                        </a:spcAft>
                      </a:pPr>
                      <a:endParaRPr lang="ru-RU" sz="1600" dirty="0">
                        <a:latin typeface="Calibri"/>
                        <a:ea typeface="Times New Roman"/>
                        <a:cs typeface="Times New Roman"/>
                      </a:endParaRPr>
                    </a:p>
                    <a:p>
                      <a:pPr algn="ctr">
                        <a:spcAft>
                          <a:spcPts val="0"/>
                        </a:spcAft>
                      </a:pPr>
                      <a:r>
                        <a:rPr lang="ru-RU" sz="1600" b="1" dirty="0">
                          <a:latin typeface="Times New Roman"/>
                          <a:ea typeface="Times New Roman"/>
                          <a:cs typeface="Times New Roman"/>
                        </a:rPr>
                        <a:t>0</a:t>
                      </a:r>
                      <a:endParaRPr lang="ru-RU" sz="1600" dirty="0">
                        <a:latin typeface="Calibri"/>
                        <a:ea typeface="Times New Roman"/>
                        <a:cs typeface="Times New Roman"/>
                      </a:endParaRPr>
                    </a:p>
                  </a:txBody>
                  <a:tcPr marL="44563" marR="44563"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c>
                  <a:txBody>
                    <a:bodyPr/>
                    <a:lstStyle/>
                    <a:p>
                      <a:pPr algn="ctr">
                        <a:spcAft>
                          <a:spcPts val="0"/>
                        </a:spcAft>
                      </a:pPr>
                      <a:endParaRPr lang="ru-RU" sz="1600" dirty="0">
                        <a:latin typeface="Calibri"/>
                        <a:ea typeface="Times New Roman"/>
                        <a:cs typeface="Times New Roman"/>
                      </a:endParaRPr>
                    </a:p>
                    <a:p>
                      <a:pPr algn="ctr">
                        <a:spcAft>
                          <a:spcPts val="0"/>
                        </a:spcAft>
                      </a:pPr>
                      <a:r>
                        <a:rPr lang="ru-RU" sz="1600" b="1" dirty="0" smtClean="0">
                          <a:latin typeface="Times New Roman"/>
                          <a:ea typeface="Times New Roman"/>
                          <a:cs typeface="Times New Roman"/>
                        </a:rPr>
                        <a:t>6 549 554,61</a:t>
                      </a:r>
                      <a:endParaRPr lang="ru-RU" sz="1600" dirty="0">
                        <a:latin typeface="Calibri"/>
                        <a:ea typeface="Times New Roman"/>
                        <a:cs typeface="Times New Roman"/>
                      </a:endParaRPr>
                    </a:p>
                  </a:txBody>
                  <a:tcPr marL="44563" marR="44563"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r>
            </a:tbl>
          </a:graphicData>
        </a:graphic>
      </p:graphicFrame>
      <p:pic>
        <p:nvPicPr>
          <p:cNvPr id="140290" name="Picture 2" descr="51prodazha_zadolzhennosti"/>
          <p:cNvPicPr>
            <a:picLocks noChangeAspect="1" noChangeArrowheads="1"/>
          </p:cNvPicPr>
          <p:nvPr/>
        </p:nvPicPr>
        <p:blipFill>
          <a:blip r:embed="rId2"/>
          <a:srcRect/>
          <a:stretch>
            <a:fillRect/>
          </a:stretch>
        </p:blipFill>
        <p:spPr bwMode="auto">
          <a:xfrm>
            <a:off x="2071670" y="3857628"/>
            <a:ext cx="4240213" cy="2752725"/>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9265" name="Rectangle 1"/>
          <p:cNvSpPr>
            <a:spLocks noChangeArrowheads="1"/>
          </p:cNvSpPr>
          <p:nvPr/>
        </p:nvSpPr>
        <p:spPr bwMode="auto">
          <a:xfrm>
            <a:off x="714348" y="142852"/>
            <a:ext cx="8483669" cy="141577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ctr" eaLnBrk="0" fontAlgn="base" hangingPunct="0">
              <a:spcBef>
                <a:spcPct val="0"/>
              </a:spcBef>
              <a:spcAft>
                <a:spcPct val="0"/>
              </a:spcAft>
              <a:tabLst>
                <a:tab pos="4286250" algn="l"/>
                <a:tab pos="5029200" algn="l"/>
              </a:tabLst>
            </a:pPr>
            <a:r>
              <a:rPr kumimoji="0" lang="ru-RU" sz="20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Бюджет для граждан </a:t>
            </a:r>
            <a:r>
              <a:rPr lang="ru-RU" sz="2000" b="1" dirty="0" smtClean="0">
                <a:solidFill>
                  <a:schemeClr val="accent4">
                    <a:lumMod val="75000"/>
                  </a:schemeClr>
                </a:solidFill>
                <a:latin typeface="Times New Roman" pitchFamily="18" charset="0"/>
                <a:ea typeface="Times New Roman" pitchFamily="18" charset="0"/>
                <a:cs typeface="Times New Roman" pitchFamily="18" charset="0"/>
              </a:rPr>
              <a:t>к </a:t>
            </a:r>
            <a:r>
              <a:rPr lang="ru-RU" sz="2000" b="1" dirty="0" smtClean="0">
                <a:solidFill>
                  <a:schemeClr val="accent4">
                    <a:lumMod val="75000"/>
                  </a:schemeClr>
                </a:solidFill>
                <a:effectLst>
                  <a:outerShdw blurRad="38100" dist="38100" dir="2700000" algn="tl">
                    <a:srgbClr val="C0C0C0"/>
                  </a:outerShdw>
                </a:effectLst>
                <a:latin typeface="Times New Roman" pitchFamily="18" charset="0"/>
                <a:ea typeface="Times New Roman" pitchFamily="18" charset="0"/>
                <a:cs typeface="Times New Roman" pitchFamily="18" charset="0"/>
              </a:rPr>
              <a:t>решению Думы городского округа</a:t>
            </a:r>
            <a:endParaRPr lang="ru-RU" sz="2000" dirty="0" smtClean="0">
              <a:solidFill>
                <a:schemeClr val="accent4">
                  <a:lumMod val="75000"/>
                </a:schemeClr>
              </a:solidFill>
              <a:latin typeface="Arial" pitchFamily="34" charset="0"/>
              <a:cs typeface="Arial" pitchFamily="34" charset="0"/>
            </a:endParaRPr>
          </a:p>
          <a:p>
            <a:pPr lvl="0" algn="ctr" eaLnBrk="0" fontAlgn="base" hangingPunct="0">
              <a:spcBef>
                <a:spcPct val="0"/>
              </a:spcBef>
              <a:spcAft>
                <a:spcPct val="0"/>
              </a:spcAft>
              <a:tabLst>
                <a:tab pos="4286250" algn="l"/>
                <a:tab pos="5029200" algn="l"/>
              </a:tabLst>
            </a:pPr>
            <a:r>
              <a:rPr lang="ru-RU" sz="2000" b="1" dirty="0" smtClean="0">
                <a:solidFill>
                  <a:schemeClr val="accent4">
                    <a:lumMod val="75000"/>
                  </a:schemeClr>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Верхний Тагил  от 16.12.2021 года № 4/2 «О бюджете городского округа </a:t>
            </a:r>
            <a:endParaRPr lang="ru-RU" sz="2000" dirty="0" smtClean="0">
              <a:solidFill>
                <a:schemeClr val="accent4">
                  <a:lumMod val="75000"/>
                </a:schemeClr>
              </a:solidFill>
              <a:latin typeface="Arial" pitchFamily="34" charset="0"/>
              <a:cs typeface="Arial" pitchFamily="34" charset="0"/>
            </a:endParaRPr>
          </a:p>
          <a:p>
            <a:pPr lvl="0" algn="ctr" eaLnBrk="0" fontAlgn="base" hangingPunct="0">
              <a:spcBef>
                <a:spcPct val="0"/>
              </a:spcBef>
              <a:spcAft>
                <a:spcPct val="0"/>
              </a:spcAft>
              <a:tabLst>
                <a:tab pos="4286250" algn="l"/>
                <a:tab pos="5029200" algn="l"/>
              </a:tabLst>
            </a:pPr>
            <a:r>
              <a:rPr lang="ru-RU" sz="2000" b="1" dirty="0" smtClean="0">
                <a:solidFill>
                  <a:schemeClr val="accent4">
                    <a:lumMod val="75000"/>
                  </a:schemeClr>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Верхний Тагил на 2022 год и плановый период 2023 и 2024 годов»</a:t>
            </a:r>
          </a:p>
          <a:p>
            <a:pPr lvl="0" algn="ctr" eaLnBrk="0" fontAlgn="base" hangingPunct="0">
              <a:spcBef>
                <a:spcPct val="0"/>
              </a:spcBef>
              <a:spcAft>
                <a:spcPct val="0"/>
              </a:spcAft>
              <a:tabLst>
                <a:tab pos="4286250" algn="l"/>
                <a:tab pos="5029200" algn="l"/>
              </a:tabLst>
            </a:pPr>
            <a:endParaRPr lang="ru-RU" sz="800" dirty="0" smtClean="0">
              <a:solidFill>
                <a:schemeClr val="accent4">
                  <a:lumMod val="75000"/>
                </a:schemeClr>
              </a:solidFill>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3105150" algn="l"/>
              </a:tabLst>
            </a:pPr>
            <a:endParaRPr kumimoji="0" lang="ru-RU" sz="1800" b="0"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sp>
        <p:nvSpPr>
          <p:cNvPr id="139266" name="Rectangle 2"/>
          <p:cNvSpPr>
            <a:spLocks noChangeArrowheads="1"/>
          </p:cNvSpPr>
          <p:nvPr/>
        </p:nvSpPr>
        <p:spPr bwMode="auto">
          <a:xfrm>
            <a:off x="214282" y="1357298"/>
            <a:ext cx="91440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105150" algn="l"/>
              </a:tabLst>
            </a:pPr>
            <a:r>
              <a:rPr kumimoji="0" lang="ru-RU" sz="18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Сведения о разработчике бюджета:</a:t>
            </a:r>
            <a:endParaRPr kumimoji="0" lang="ru-RU" sz="900" b="1"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105150" algn="l"/>
              </a:tabLst>
            </a:pPr>
            <a:r>
              <a:rPr kumimoji="0" lang="ru-RU" sz="18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Финансовый отдел администрации городского округа Верхний Тагил</a:t>
            </a:r>
            <a:endParaRPr kumimoji="0" lang="ru-RU" sz="900" b="1"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105150" algn="l"/>
              </a:tabLst>
            </a:pPr>
            <a:r>
              <a:rPr kumimoji="0" lang="ru-RU" sz="18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Телефоны:</a:t>
            </a:r>
            <a:endParaRPr kumimoji="0" lang="ru-RU" sz="900" b="1"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105150" algn="l"/>
              </a:tabLst>
            </a:pPr>
            <a:r>
              <a:rPr kumimoji="0" lang="ru-RU" sz="18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          - 8 (34357) 2-00-72 – ведущий специалист, главный специалист</a:t>
            </a:r>
            <a:endParaRPr kumimoji="0" lang="ru-RU" sz="900" b="1"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105150" algn="l"/>
              </a:tabLst>
            </a:pPr>
            <a:r>
              <a:rPr kumimoji="0" lang="ru-RU" sz="18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Электронный адрес (</a:t>
            </a:r>
            <a:r>
              <a:rPr kumimoji="0" lang="en-US" sz="18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e</a:t>
            </a:r>
            <a:r>
              <a:rPr kumimoji="0" lang="ru-RU" sz="18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a:t>
            </a:r>
            <a:r>
              <a:rPr kumimoji="0" lang="en-US" sz="18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mail</a:t>
            </a:r>
            <a:r>
              <a:rPr kumimoji="0" lang="ru-RU" sz="18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 </a:t>
            </a:r>
            <a:r>
              <a:rPr kumimoji="0" lang="ru-RU" sz="1800" b="1" i="0" u="sng"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fo57@yandex.ru</a:t>
            </a:r>
            <a:endParaRPr kumimoji="0" lang="ru-RU" sz="900" b="1"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105150" algn="l"/>
              </a:tabLst>
            </a:pPr>
            <a:endParaRPr kumimoji="0" lang="ru-RU" sz="1800" b="1"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2857488" y="285728"/>
            <a:ext cx="5857916" cy="369332"/>
          </a:xfrm>
          <a:prstGeom prst="rect">
            <a:avLst/>
          </a:prstGeom>
        </p:spPr>
        <p:txBody>
          <a:bodyPr wrap="square">
            <a:spAutoFit/>
          </a:bodyPr>
          <a:lstStyle/>
          <a:p>
            <a:r>
              <a:rPr lang="ru-RU" b="1" i="1" u="sng" dirty="0">
                <a:solidFill>
                  <a:srgbClr val="7030A0"/>
                </a:solidFill>
                <a:latin typeface="Times New Roman" pitchFamily="18" charset="0"/>
                <a:cs typeface="Times New Roman" pitchFamily="18" charset="0"/>
              </a:rPr>
              <a:t>Что такое бюджет? Какие бывают бюджеты?</a:t>
            </a:r>
            <a:endParaRPr lang="ru-RU" dirty="0">
              <a:solidFill>
                <a:srgbClr val="7030A0"/>
              </a:solidFill>
              <a:latin typeface="Times New Roman" pitchFamily="18" charset="0"/>
              <a:cs typeface="Times New Roman" pitchFamily="18" charset="0"/>
            </a:endParaRPr>
          </a:p>
        </p:txBody>
      </p:sp>
      <p:pic>
        <p:nvPicPr>
          <p:cNvPr id="78850" name="Рисунок 2" descr="C:\Users\User\Desktop\fb4402242_7521794.jpg"/>
          <p:cNvPicPr>
            <a:picLocks noChangeAspect="1" noChangeArrowheads="1"/>
          </p:cNvPicPr>
          <p:nvPr/>
        </p:nvPicPr>
        <p:blipFill>
          <a:blip r:embed="rId2"/>
          <a:srcRect/>
          <a:stretch>
            <a:fillRect/>
          </a:stretch>
        </p:blipFill>
        <p:spPr bwMode="auto">
          <a:xfrm>
            <a:off x="285720" y="285729"/>
            <a:ext cx="2071702" cy="1294814"/>
          </a:xfrm>
          <a:prstGeom prst="rect">
            <a:avLst/>
          </a:prstGeom>
          <a:noFill/>
          <a:ln w="9525">
            <a:noFill/>
            <a:miter lim="800000"/>
            <a:headEnd/>
            <a:tailEnd/>
          </a:ln>
        </p:spPr>
      </p:pic>
      <p:sp>
        <p:nvSpPr>
          <p:cNvPr id="4" name="Прямоугольник 3"/>
          <p:cNvSpPr/>
          <p:nvPr/>
        </p:nvSpPr>
        <p:spPr>
          <a:xfrm>
            <a:off x="2143108" y="857232"/>
            <a:ext cx="6500858" cy="369332"/>
          </a:xfrm>
          <a:prstGeom prst="rect">
            <a:avLst/>
          </a:prstGeom>
        </p:spPr>
        <p:txBody>
          <a:bodyPr wrap="square">
            <a:spAutoFit/>
          </a:bodyPr>
          <a:lstStyle/>
          <a:p>
            <a:r>
              <a:rPr lang="ru-RU" b="1" dirty="0">
                <a:solidFill>
                  <a:srgbClr val="0070C0"/>
                </a:solidFill>
                <a:latin typeface="Times New Roman" pitchFamily="18" charset="0"/>
                <a:cs typeface="Times New Roman" pitchFamily="18" charset="0"/>
              </a:rPr>
              <a:t>Бюджет</a:t>
            </a:r>
            <a:r>
              <a:rPr lang="ru-RU" dirty="0">
                <a:solidFill>
                  <a:srgbClr val="0070C0"/>
                </a:solidFill>
                <a:latin typeface="Times New Roman" pitchFamily="18" charset="0"/>
                <a:cs typeface="Times New Roman" pitchFamily="18" charset="0"/>
              </a:rPr>
              <a:t> – это план доходов и расходов на определенный период</a:t>
            </a:r>
          </a:p>
        </p:txBody>
      </p:sp>
      <p:sp>
        <p:nvSpPr>
          <p:cNvPr id="78851" name="AutoShape 3"/>
          <p:cNvSpPr>
            <a:spLocks noChangeArrowheads="1"/>
          </p:cNvSpPr>
          <p:nvPr/>
        </p:nvSpPr>
        <p:spPr bwMode="auto">
          <a:xfrm>
            <a:off x="3357554" y="1357298"/>
            <a:ext cx="3697287" cy="476250"/>
          </a:xfrm>
          <a:prstGeom prst="roundRect">
            <a:avLst>
              <a:gd name="adj" fmla="val 16667"/>
            </a:avLst>
          </a:prstGeom>
          <a:solidFill>
            <a:schemeClr val="accent1">
              <a:lumMod val="60000"/>
              <a:lumOff val="40000"/>
            </a:schemeClr>
          </a:solidFill>
          <a:ln w="38100">
            <a:solidFill>
              <a:srgbClr val="F2F2F2"/>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Arial" pitchFamily="34" charset="0"/>
              </a:rPr>
              <a:t>Какие бывают бюджеты?</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8852" name="AutoShape 4"/>
          <p:cNvSpPr>
            <a:spLocks noChangeArrowheads="1"/>
          </p:cNvSpPr>
          <p:nvPr/>
        </p:nvSpPr>
        <p:spPr bwMode="auto">
          <a:xfrm>
            <a:off x="2500298" y="1643050"/>
            <a:ext cx="684213" cy="492125"/>
          </a:xfrm>
          <a:prstGeom prst="curvedRightArrow">
            <a:avLst>
              <a:gd name="adj1" fmla="val 20000"/>
              <a:gd name="adj2" fmla="val 40000"/>
              <a:gd name="adj3" fmla="val 46344"/>
            </a:avLst>
          </a:prstGeom>
          <a:gradFill rotWithShape="0">
            <a:gsLst>
              <a:gs pos="0">
                <a:srgbClr val="B2A1C7"/>
              </a:gs>
              <a:gs pos="50000">
                <a:srgbClr val="8064A2"/>
              </a:gs>
              <a:gs pos="100000">
                <a:srgbClr val="B2A1C7"/>
              </a:gs>
            </a:gsLst>
            <a:lin ang="5400000" scaled="1"/>
          </a:gradFill>
          <a:ln w="12700">
            <a:solidFill>
              <a:srgbClr val="8064A2"/>
            </a:solidFill>
            <a:miter lim="800000"/>
            <a:headEnd/>
            <a:tailEnd/>
          </a:ln>
          <a:effectLst>
            <a:outerShdw dist="28398" dir="3806097" algn="ctr" rotWithShape="0">
              <a:srgbClr val="3F3151"/>
            </a:outerShdw>
          </a:effectLst>
        </p:spPr>
        <p:txBody>
          <a:bodyPr vert="horz" wrap="square" lIns="91440" tIns="45720" rIns="91440" bIns="45720" numCol="1" anchor="t" anchorCtr="0" compatLnSpc="1">
            <a:prstTxWarp prst="textNoShape">
              <a:avLst/>
            </a:prstTxWarp>
          </a:bodyPr>
          <a:lstStyle/>
          <a:p>
            <a:endParaRPr lang="ru-RU"/>
          </a:p>
        </p:txBody>
      </p:sp>
      <p:sp>
        <p:nvSpPr>
          <p:cNvPr id="78853" name="AutoShape 5"/>
          <p:cNvSpPr>
            <a:spLocks noChangeArrowheads="1"/>
          </p:cNvSpPr>
          <p:nvPr/>
        </p:nvSpPr>
        <p:spPr bwMode="auto">
          <a:xfrm>
            <a:off x="7500958" y="1643050"/>
            <a:ext cx="733425" cy="431800"/>
          </a:xfrm>
          <a:prstGeom prst="curvedLeftArrow">
            <a:avLst>
              <a:gd name="adj1" fmla="val 20000"/>
              <a:gd name="adj2" fmla="val 40000"/>
              <a:gd name="adj3" fmla="val 56618"/>
            </a:avLst>
          </a:prstGeom>
          <a:gradFill rotWithShape="0">
            <a:gsLst>
              <a:gs pos="0">
                <a:srgbClr val="B2A1C7"/>
              </a:gs>
              <a:gs pos="50000">
                <a:srgbClr val="8064A2"/>
              </a:gs>
              <a:gs pos="100000">
                <a:srgbClr val="B2A1C7"/>
              </a:gs>
            </a:gsLst>
            <a:lin ang="5400000" scaled="1"/>
          </a:gradFill>
          <a:ln w="12700">
            <a:solidFill>
              <a:srgbClr val="8064A2"/>
            </a:solidFill>
            <a:miter lim="800000"/>
            <a:headEnd/>
            <a:tailEnd/>
          </a:ln>
          <a:effectLst>
            <a:outerShdw dist="28398" dir="3806097" algn="ctr" rotWithShape="0">
              <a:srgbClr val="3F3151"/>
            </a:outerShdw>
          </a:effectLst>
        </p:spPr>
        <p:txBody>
          <a:bodyPr vert="horz" wrap="square" lIns="91440" tIns="45720" rIns="91440" bIns="45720" numCol="1" anchor="t" anchorCtr="0" compatLnSpc="1">
            <a:prstTxWarp prst="textNoShape">
              <a:avLst/>
            </a:prstTxWarp>
          </a:bodyPr>
          <a:lstStyle/>
          <a:p>
            <a:endParaRPr lang="ru-RU"/>
          </a:p>
        </p:txBody>
      </p:sp>
      <p:sp>
        <p:nvSpPr>
          <p:cNvPr id="78854" name="AutoShape 6"/>
          <p:cNvSpPr>
            <a:spLocks noChangeArrowheads="1"/>
          </p:cNvSpPr>
          <p:nvPr/>
        </p:nvSpPr>
        <p:spPr bwMode="auto">
          <a:xfrm>
            <a:off x="1357290" y="2357430"/>
            <a:ext cx="2220913" cy="582613"/>
          </a:xfrm>
          <a:prstGeom prst="roundRect">
            <a:avLst>
              <a:gd name="adj" fmla="val 16667"/>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Arial" pitchFamily="34" charset="0"/>
              </a:rPr>
              <a:t>Бюджеты семей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8855" name="AutoShape 7"/>
          <p:cNvSpPr>
            <a:spLocks noChangeArrowheads="1"/>
          </p:cNvSpPr>
          <p:nvPr/>
        </p:nvSpPr>
        <p:spPr bwMode="auto">
          <a:xfrm>
            <a:off x="5929322" y="2285992"/>
            <a:ext cx="3054350" cy="552450"/>
          </a:xfrm>
          <a:prstGeom prst="roundRect">
            <a:avLst>
              <a:gd name="adj" fmla="val 16667"/>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Arial" pitchFamily="34" charset="0"/>
              </a:rPr>
              <a:t>Бюджеты организаций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8856" name="AutoShape 8"/>
          <p:cNvSpPr>
            <a:spLocks noChangeArrowheads="1"/>
          </p:cNvSpPr>
          <p:nvPr/>
        </p:nvSpPr>
        <p:spPr bwMode="auto">
          <a:xfrm>
            <a:off x="4786314" y="2000240"/>
            <a:ext cx="301625" cy="612775"/>
          </a:xfrm>
          <a:prstGeom prst="downArrow">
            <a:avLst>
              <a:gd name="adj1" fmla="val 50000"/>
              <a:gd name="adj2" fmla="val 50789"/>
            </a:avLst>
          </a:prstGeom>
          <a:gradFill rotWithShape="0">
            <a:gsLst>
              <a:gs pos="0">
                <a:srgbClr val="B2A1C7"/>
              </a:gs>
              <a:gs pos="50000">
                <a:srgbClr val="8064A2"/>
              </a:gs>
              <a:gs pos="100000">
                <a:srgbClr val="B2A1C7"/>
              </a:gs>
            </a:gsLst>
            <a:lin ang="5400000" scaled="1"/>
          </a:gradFill>
          <a:ln w="12700">
            <a:solidFill>
              <a:srgbClr val="8064A2"/>
            </a:solidFill>
            <a:miter lim="800000"/>
            <a:headEnd/>
            <a:tailEnd/>
          </a:ln>
          <a:effectLst>
            <a:outerShdw dist="28398" dir="3806097" algn="ctr" rotWithShape="0">
              <a:srgbClr val="3F3151"/>
            </a:outerShdw>
          </a:effectLst>
        </p:spPr>
        <p:txBody>
          <a:bodyPr vert="eaVert" wrap="square" lIns="91440" tIns="45720" rIns="91440" bIns="45720" numCol="1" anchor="t" anchorCtr="0" compatLnSpc="1">
            <a:prstTxWarp prst="textNoShape">
              <a:avLst/>
            </a:prstTxWarp>
          </a:bodyPr>
          <a:lstStyle/>
          <a:p>
            <a:endParaRPr lang="ru-RU"/>
          </a:p>
        </p:txBody>
      </p:sp>
      <p:sp>
        <p:nvSpPr>
          <p:cNvPr id="78858" name="AutoShape 10"/>
          <p:cNvSpPr>
            <a:spLocks noChangeArrowheads="1"/>
          </p:cNvSpPr>
          <p:nvPr/>
        </p:nvSpPr>
        <p:spPr bwMode="auto">
          <a:xfrm>
            <a:off x="3500430" y="3071810"/>
            <a:ext cx="3478213" cy="723900"/>
          </a:xfrm>
          <a:prstGeom prst="roundRect">
            <a:avLst>
              <a:gd name="adj" fmla="val 16667"/>
            </a:avLst>
          </a:prstGeom>
          <a:gradFill rotWithShape="0">
            <a:gsLst>
              <a:gs pos="0">
                <a:srgbClr val="95B3D7"/>
              </a:gs>
              <a:gs pos="50000">
                <a:srgbClr val="DBE5F1"/>
              </a:gs>
              <a:gs pos="100000">
                <a:srgbClr val="95B3D7"/>
              </a:gs>
            </a:gsLst>
            <a:lin ang="189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Arial" pitchFamily="34" charset="0"/>
              </a:rPr>
              <a:t>Бюджеты публично-правовых образований</a:t>
            </a:r>
            <a:r>
              <a:rPr kumimoji="0" lang="ru-RU" sz="1800" b="1" i="0" u="none" strike="noStrike" cap="none" normalizeH="0" baseline="0" dirty="0" smtClean="0">
                <a:ln>
                  <a:noFill/>
                </a:ln>
                <a:solidFill>
                  <a:schemeClr val="tx1"/>
                </a:solidFill>
                <a:effectLst/>
                <a:latin typeface="Calibri" pitchFamily="34" charset="0"/>
                <a:cs typeface="Arial" pitchFamily="34"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8859" name="AutoShape 11"/>
          <p:cNvSpPr>
            <a:spLocks noChangeArrowheads="1"/>
          </p:cNvSpPr>
          <p:nvPr/>
        </p:nvSpPr>
        <p:spPr bwMode="auto">
          <a:xfrm>
            <a:off x="785786" y="4500570"/>
            <a:ext cx="1938338" cy="2181225"/>
          </a:xfrm>
          <a:prstGeom prst="roundRect">
            <a:avLst>
              <a:gd name="adj" fmla="val 16667"/>
            </a:avLst>
          </a:prstGeom>
          <a:gradFill rotWithShape="0">
            <a:gsLst>
              <a:gs pos="0">
                <a:srgbClr val="95B3D7"/>
              </a:gs>
              <a:gs pos="50000">
                <a:srgbClr val="DBE5F1"/>
              </a:gs>
              <a:gs pos="100000">
                <a:srgbClr val="95B3D7"/>
              </a:gs>
            </a:gsLst>
            <a:lin ang="189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Arial" pitchFamily="34" charset="0"/>
              </a:rPr>
              <a:t>Российской Федерации</a:t>
            </a:r>
            <a:r>
              <a:rPr kumimoji="0" lang="ru-RU" sz="1400" b="0" i="0" u="none" strike="noStrike" cap="none" normalizeH="0" baseline="0" dirty="0" smtClean="0">
                <a:ln>
                  <a:noFill/>
                </a:ln>
                <a:solidFill>
                  <a:schemeClr val="tx1"/>
                </a:solidFill>
                <a:effectLst/>
                <a:latin typeface="Times New Roman" pitchFamily="18" charset="0"/>
                <a:cs typeface="Arial" pitchFamily="34" charset="0"/>
              </a:rPr>
              <a:t> (федеральный бюджет, бюджеты государственных внебюджетных фондов Российской Федерации)</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8860" name="AutoShape 12"/>
          <p:cNvSpPr>
            <a:spLocks noChangeArrowheads="1"/>
          </p:cNvSpPr>
          <p:nvPr/>
        </p:nvSpPr>
        <p:spPr bwMode="auto">
          <a:xfrm>
            <a:off x="3857620" y="4572008"/>
            <a:ext cx="2271713" cy="2071702"/>
          </a:xfrm>
          <a:prstGeom prst="roundRect">
            <a:avLst>
              <a:gd name="adj" fmla="val 16667"/>
            </a:avLst>
          </a:prstGeom>
          <a:gradFill rotWithShape="0">
            <a:gsLst>
              <a:gs pos="0">
                <a:srgbClr val="95B3D7"/>
              </a:gs>
              <a:gs pos="50000">
                <a:srgbClr val="DBE5F1"/>
              </a:gs>
              <a:gs pos="100000">
                <a:srgbClr val="95B3D7"/>
              </a:gs>
            </a:gsLst>
            <a:lin ang="189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Arial" pitchFamily="34" charset="0"/>
              </a:rPr>
              <a:t>Субъектов </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Arial" pitchFamily="34" charset="0"/>
              </a:rPr>
              <a:t>Российской Федерации</a:t>
            </a:r>
            <a:r>
              <a:rPr kumimoji="0" lang="ru-RU" sz="1400" b="0" i="0" u="none" strike="noStrike" cap="none" normalizeH="0" baseline="0" dirty="0" smtClean="0">
                <a:ln>
                  <a:noFill/>
                </a:ln>
                <a:solidFill>
                  <a:schemeClr val="tx1"/>
                </a:solidFill>
                <a:effectLst/>
                <a:latin typeface="Times New Roman" pitchFamily="18" charset="0"/>
                <a:cs typeface="Arial" pitchFamily="34" charset="0"/>
              </a:rPr>
              <a:t> (региональные бюджеты, бюджеты территориальных фондов обязательного медицинского страхования)</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8861" name="AutoShape 13"/>
          <p:cNvSpPr>
            <a:spLocks noChangeArrowheads="1"/>
          </p:cNvSpPr>
          <p:nvPr/>
        </p:nvSpPr>
        <p:spPr bwMode="auto">
          <a:xfrm>
            <a:off x="7000892" y="4714884"/>
            <a:ext cx="1758950" cy="1608138"/>
          </a:xfrm>
          <a:prstGeom prst="roundRect">
            <a:avLst>
              <a:gd name="adj" fmla="val 16667"/>
            </a:avLst>
          </a:prstGeom>
          <a:gradFill rotWithShape="0">
            <a:gsLst>
              <a:gs pos="0">
                <a:srgbClr val="95B3D7"/>
              </a:gs>
              <a:gs pos="50000">
                <a:srgbClr val="DBE5F1"/>
              </a:gs>
              <a:gs pos="100000">
                <a:srgbClr val="95B3D7"/>
              </a:gs>
            </a:gsLst>
            <a:lin ang="189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Arial" pitchFamily="34" charset="0"/>
              </a:rPr>
              <a:t>Муниципальных образований</a:t>
            </a:r>
            <a:r>
              <a:rPr kumimoji="0" lang="ru-RU" sz="1400" b="0" i="0" u="none" strike="noStrike" cap="none" normalizeH="0" baseline="0" dirty="0" smtClean="0">
                <a:ln>
                  <a:noFill/>
                </a:ln>
                <a:solidFill>
                  <a:schemeClr val="tx1"/>
                </a:solidFill>
                <a:effectLst/>
                <a:latin typeface="Times New Roman" pitchFamily="18" charset="0"/>
                <a:cs typeface="Arial" pitchFamily="34" charset="0"/>
              </a:rPr>
              <a:t> (местные бюджеты)</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8862" name="AutoShape 14"/>
          <p:cNvSpPr>
            <a:spLocks noChangeArrowheads="1"/>
          </p:cNvSpPr>
          <p:nvPr/>
        </p:nvSpPr>
        <p:spPr bwMode="auto">
          <a:xfrm rot="3161082">
            <a:off x="2634693" y="3697541"/>
            <a:ext cx="400050" cy="895350"/>
          </a:xfrm>
          <a:prstGeom prst="downArrow">
            <a:avLst>
              <a:gd name="adj1" fmla="val 50000"/>
              <a:gd name="adj2" fmla="val 55952"/>
            </a:avLst>
          </a:prstGeom>
          <a:gradFill rotWithShape="0">
            <a:gsLst>
              <a:gs pos="0">
                <a:srgbClr val="B2A1C7"/>
              </a:gs>
              <a:gs pos="50000">
                <a:srgbClr val="8064A2"/>
              </a:gs>
              <a:gs pos="100000">
                <a:srgbClr val="B2A1C7"/>
              </a:gs>
            </a:gsLst>
            <a:lin ang="5400000" scaled="1"/>
          </a:gradFill>
          <a:ln w="12700">
            <a:solidFill>
              <a:srgbClr val="8064A2"/>
            </a:solidFill>
            <a:miter lim="800000"/>
            <a:headEnd/>
            <a:tailEnd/>
          </a:ln>
          <a:effectLst>
            <a:outerShdw dist="28398" dir="3806097" algn="ctr" rotWithShape="0">
              <a:srgbClr val="3F3151"/>
            </a:outerShdw>
          </a:effectLst>
        </p:spPr>
        <p:txBody>
          <a:bodyPr vert="eaVert" wrap="square" lIns="91440" tIns="45720" rIns="91440" bIns="45720" numCol="1" anchor="t" anchorCtr="0" compatLnSpc="1">
            <a:prstTxWarp prst="textNoShape">
              <a:avLst/>
            </a:prstTxWarp>
          </a:bodyPr>
          <a:lstStyle/>
          <a:p>
            <a:endParaRPr lang="ru-RU"/>
          </a:p>
        </p:txBody>
      </p:sp>
      <p:sp>
        <p:nvSpPr>
          <p:cNvPr id="78863" name="AutoShape 15"/>
          <p:cNvSpPr>
            <a:spLocks noChangeArrowheads="1"/>
          </p:cNvSpPr>
          <p:nvPr/>
        </p:nvSpPr>
        <p:spPr bwMode="auto">
          <a:xfrm>
            <a:off x="4857752" y="4000504"/>
            <a:ext cx="261938" cy="431800"/>
          </a:xfrm>
          <a:prstGeom prst="downArrow">
            <a:avLst>
              <a:gd name="adj1" fmla="val 50000"/>
              <a:gd name="adj2" fmla="val 41212"/>
            </a:avLst>
          </a:prstGeom>
          <a:gradFill rotWithShape="0">
            <a:gsLst>
              <a:gs pos="0">
                <a:srgbClr val="B2A1C7"/>
              </a:gs>
              <a:gs pos="50000">
                <a:srgbClr val="8064A2"/>
              </a:gs>
              <a:gs pos="100000">
                <a:srgbClr val="B2A1C7"/>
              </a:gs>
            </a:gsLst>
            <a:lin ang="5400000" scaled="1"/>
          </a:gradFill>
          <a:ln w="12700">
            <a:solidFill>
              <a:srgbClr val="8064A2"/>
            </a:solidFill>
            <a:miter lim="800000"/>
            <a:headEnd/>
            <a:tailEnd/>
          </a:ln>
          <a:effectLst>
            <a:outerShdw dist="28398" dir="3806097" algn="ctr" rotWithShape="0">
              <a:srgbClr val="3F3151"/>
            </a:outerShdw>
          </a:effectLst>
        </p:spPr>
        <p:txBody>
          <a:bodyPr vert="eaVert" wrap="square" lIns="91440" tIns="45720" rIns="91440" bIns="45720" numCol="1" anchor="t" anchorCtr="0" compatLnSpc="1">
            <a:prstTxWarp prst="textNoShape">
              <a:avLst/>
            </a:prstTxWarp>
          </a:bodyPr>
          <a:lstStyle/>
          <a:p>
            <a:endParaRPr lang="ru-RU"/>
          </a:p>
        </p:txBody>
      </p:sp>
      <p:sp>
        <p:nvSpPr>
          <p:cNvPr id="78864" name="AutoShape 16"/>
          <p:cNvSpPr>
            <a:spLocks noChangeArrowheads="1"/>
          </p:cNvSpPr>
          <p:nvPr/>
        </p:nvSpPr>
        <p:spPr bwMode="auto">
          <a:xfrm rot="-2611130">
            <a:off x="7271085" y="3623039"/>
            <a:ext cx="450850" cy="757237"/>
          </a:xfrm>
          <a:prstGeom prst="downArrow">
            <a:avLst>
              <a:gd name="adj1" fmla="val 50000"/>
              <a:gd name="adj2" fmla="val 41989"/>
            </a:avLst>
          </a:prstGeom>
          <a:gradFill rotWithShape="0">
            <a:gsLst>
              <a:gs pos="0">
                <a:srgbClr val="B2A1C7"/>
              </a:gs>
              <a:gs pos="50000">
                <a:srgbClr val="8064A2"/>
              </a:gs>
              <a:gs pos="100000">
                <a:srgbClr val="B2A1C7"/>
              </a:gs>
            </a:gsLst>
            <a:lin ang="5400000" scaled="1"/>
          </a:gradFill>
          <a:ln w="12700">
            <a:solidFill>
              <a:srgbClr val="8064A2"/>
            </a:solidFill>
            <a:miter lim="800000"/>
            <a:headEnd/>
            <a:tailEnd/>
          </a:ln>
          <a:effectLst>
            <a:outerShdw dist="28398" dir="3806097" algn="ctr" rotWithShape="0">
              <a:srgbClr val="3F3151"/>
            </a:outerShdw>
          </a:effectLst>
        </p:spPr>
        <p:txBody>
          <a:bodyPr vert="eaVert" wrap="square" lIns="91440" tIns="45720" rIns="91440" bIns="45720" numCol="1" anchor="t" anchorCtr="0" compatLnSpc="1">
            <a:prstTxWarp prst="textNoShape">
              <a:avLst/>
            </a:prstTxWarp>
          </a:bodyPr>
          <a:lstStyle/>
          <a:p>
            <a:endParaRPr lang="ru-RU"/>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3" name="Rectangle 1"/>
          <p:cNvSpPr>
            <a:spLocks noChangeArrowheads="1"/>
          </p:cNvSpPr>
          <p:nvPr/>
        </p:nvSpPr>
        <p:spPr bwMode="auto">
          <a:xfrm>
            <a:off x="142844" y="142852"/>
            <a:ext cx="8880506" cy="785818"/>
          </a:xfrm>
          <a:prstGeom prst="rect">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800" b="1" i="0" u="sng" strike="noStrike" cap="none" normalizeH="0" baseline="0" dirty="0" smtClean="0">
                <a:ln>
                  <a:noFill/>
                </a:ln>
                <a:solidFill>
                  <a:schemeClr val="tx1"/>
                </a:solidFill>
                <a:effectLst/>
                <a:latin typeface="Times New Roman" pitchFamily="18" charset="0"/>
                <a:cs typeface="Arial" pitchFamily="34" charset="0"/>
              </a:rPr>
              <a:t>НА ЧЕМ ОСНОВАНО  СОСТАВЛЕНИЕ ПРОЕКТА</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800" b="1" i="0" u="sng" strike="noStrike" cap="none" normalizeH="0" baseline="0" dirty="0" smtClean="0">
                <a:ln>
                  <a:noFill/>
                </a:ln>
                <a:solidFill>
                  <a:schemeClr val="tx1"/>
                </a:solidFill>
                <a:effectLst/>
                <a:latin typeface="Times New Roman" pitchFamily="18" charset="0"/>
                <a:cs typeface="Arial" pitchFamily="34" charset="0"/>
              </a:rPr>
              <a:t>БЮДЖЕТА ГОРОДСКОГО ОКРУГА</a:t>
            </a:r>
            <a:r>
              <a:rPr kumimoji="0" lang="ru-RU" sz="1800" b="1" i="0" u="sng" strike="noStrike" cap="none" normalizeH="0" dirty="0" smtClean="0">
                <a:ln>
                  <a:noFill/>
                </a:ln>
                <a:solidFill>
                  <a:schemeClr val="tx1"/>
                </a:solidFill>
                <a:effectLst/>
                <a:latin typeface="Times New Roman" pitchFamily="18" charset="0"/>
                <a:cs typeface="Arial"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0114" name="Рисунок 1" descr="C:\Users\User\Desktop\1.jpg"/>
          <p:cNvPicPr>
            <a:picLocks noChangeAspect="1" noChangeArrowheads="1"/>
          </p:cNvPicPr>
          <p:nvPr/>
        </p:nvPicPr>
        <p:blipFill>
          <a:blip r:embed="rId2" cstate="print"/>
          <a:srcRect/>
          <a:stretch>
            <a:fillRect/>
          </a:stretch>
        </p:blipFill>
        <p:spPr bwMode="auto">
          <a:xfrm>
            <a:off x="285720" y="1142984"/>
            <a:ext cx="1912602" cy="1143008"/>
          </a:xfrm>
          <a:prstGeom prst="rect">
            <a:avLst/>
          </a:prstGeom>
          <a:noFill/>
          <a:ln w="9525">
            <a:noFill/>
            <a:miter lim="800000"/>
            <a:headEnd/>
            <a:tailEnd/>
          </a:ln>
        </p:spPr>
      </p:pic>
      <p:pic>
        <p:nvPicPr>
          <p:cNvPr id="90115" name="Рисунок 2" descr="C:\Users\User\Desktop\8.jpg"/>
          <p:cNvPicPr>
            <a:picLocks noChangeAspect="1" noChangeArrowheads="1"/>
          </p:cNvPicPr>
          <p:nvPr/>
        </p:nvPicPr>
        <p:blipFill>
          <a:blip r:embed="rId3" cstate="print"/>
          <a:srcRect/>
          <a:stretch>
            <a:fillRect/>
          </a:stretch>
        </p:blipFill>
        <p:spPr bwMode="auto">
          <a:xfrm>
            <a:off x="285720" y="2428868"/>
            <a:ext cx="1882777" cy="1071570"/>
          </a:xfrm>
          <a:prstGeom prst="rect">
            <a:avLst/>
          </a:prstGeom>
          <a:noFill/>
          <a:ln w="9525">
            <a:noFill/>
            <a:miter lim="800000"/>
            <a:headEnd/>
            <a:tailEnd/>
          </a:ln>
        </p:spPr>
      </p:pic>
      <p:pic>
        <p:nvPicPr>
          <p:cNvPr id="90116" name="Рисунок 3" descr="C:\Users\User\Desktop\2.jpg"/>
          <p:cNvPicPr>
            <a:picLocks noChangeAspect="1" noChangeArrowheads="1"/>
          </p:cNvPicPr>
          <p:nvPr/>
        </p:nvPicPr>
        <p:blipFill>
          <a:blip r:embed="rId4" cstate="print"/>
          <a:srcRect/>
          <a:stretch>
            <a:fillRect/>
          </a:stretch>
        </p:blipFill>
        <p:spPr bwMode="auto">
          <a:xfrm>
            <a:off x="285720" y="3714752"/>
            <a:ext cx="1857388" cy="1143008"/>
          </a:xfrm>
          <a:prstGeom prst="rect">
            <a:avLst/>
          </a:prstGeom>
          <a:noFill/>
          <a:ln w="9525">
            <a:noFill/>
            <a:miter lim="800000"/>
            <a:headEnd/>
            <a:tailEnd/>
          </a:ln>
        </p:spPr>
      </p:pic>
      <p:pic>
        <p:nvPicPr>
          <p:cNvPr id="90117" name="Рисунок 4" descr="C:\Users\User\Desktop\20.jpg"/>
          <p:cNvPicPr>
            <a:picLocks noChangeAspect="1" noChangeArrowheads="1"/>
          </p:cNvPicPr>
          <p:nvPr/>
        </p:nvPicPr>
        <p:blipFill>
          <a:blip r:embed="rId5"/>
          <a:srcRect/>
          <a:stretch>
            <a:fillRect/>
          </a:stretch>
        </p:blipFill>
        <p:spPr bwMode="auto">
          <a:xfrm>
            <a:off x="357158" y="5143512"/>
            <a:ext cx="1857388" cy="1228726"/>
          </a:xfrm>
          <a:prstGeom prst="rect">
            <a:avLst/>
          </a:prstGeom>
          <a:noFill/>
          <a:ln w="9525">
            <a:noFill/>
            <a:miter lim="800000"/>
            <a:headEnd/>
            <a:tailEnd/>
          </a:ln>
        </p:spPr>
      </p:pic>
      <p:sp>
        <p:nvSpPr>
          <p:cNvPr id="90118" name="AutoShape 6"/>
          <p:cNvSpPr>
            <a:spLocks noChangeArrowheads="1"/>
          </p:cNvSpPr>
          <p:nvPr/>
        </p:nvSpPr>
        <p:spPr bwMode="auto">
          <a:xfrm>
            <a:off x="3071802" y="1214422"/>
            <a:ext cx="5365750" cy="642942"/>
          </a:xfrm>
          <a:prstGeom prst="roundRect">
            <a:avLst>
              <a:gd name="adj" fmla="val 16667"/>
            </a:avLst>
          </a:prstGeom>
          <a:gradFill rotWithShape="0">
            <a:gsLst>
              <a:gs pos="0">
                <a:srgbClr val="FFFFFF"/>
              </a:gs>
              <a:gs pos="100000">
                <a:srgbClr val="B6DDE8"/>
              </a:gs>
            </a:gsLst>
            <a:lin ang="54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ru-RU" sz="1400" b="1" dirty="0" smtClean="0">
                <a:latin typeface="Times New Roman" pitchFamily="18" charset="0"/>
                <a:cs typeface="Arial" pitchFamily="34" charset="0"/>
              </a:rPr>
              <a:t>БЮДЖЕТНОМ ПОСЛАНИИ                                                          ПРЕЗИДЕНТА  РОССИЙСКОЙ ФЕДЕРАЦИИ</a:t>
            </a:r>
            <a:endParaRPr lang="ru-RU" sz="1400" dirty="0" smtClean="0">
              <a:latin typeface="Arial" pitchFamily="34" charset="0"/>
              <a:cs typeface="Arial" pitchFamily="34" charset="0"/>
            </a:endParaRPr>
          </a:p>
        </p:txBody>
      </p:sp>
      <p:sp>
        <p:nvSpPr>
          <p:cNvPr id="90119" name="AutoShape 7"/>
          <p:cNvSpPr>
            <a:spLocks noChangeArrowheads="1"/>
          </p:cNvSpPr>
          <p:nvPr/>
        </p:nvSpPr>
        <p:spPr bwMode="auto">
          <a:xfrm>
            <a:off x="3143240" y="2500306"/>
            <a:ext cx="5365750" cy="673100"/>
          </a:xfrm>
          <a:prstGeom prst="roundRect">
            <a:avLst>
              <a:gd name="adj" fmla="val 16667"/>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Arial" pitchFamily="34" charset="0"/>
              </a:rPr>
              <a:t>ПРОГНОЗЕ СОЦИАЛЬНО-ЭКОНОМИЧЕСКОГО РАЗВИТИЯ ГОРОДСКОГО ОКРУГА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0120" name="AutoShape 8"/>
          <p:cNvSpPr>
            <a:spLocks noChangeArrowheads="1"/>
          </p:cNvSpPr>
          <p:nvPr/>
        </p:nvSpPr>
        <p:spPr bwMode="auto">
          <a:xfrm>
            <a:off x="3143240" y="3929066"/>
            <a:ext cx="5365750" cy="661987"/>
          </a:xfrm>
          <a:prstGeom prst="roundRect">
            <a:avLst>
              <a:gd name="adj" fmla="val 16667"/>
            </a:avLst>
          </a:prstGeom>
          <a:gradFill rotWithShape="0">
            <a:gsLst>
              <a:gs pos="0">
                <a:srgbClr val="92CDDC"/>
              </a:gs>
              <a:gs pos="50000">
                <a:srgbClr val="4BACC6"/>
              </a:gs>
              <a:gs pos="100000">
                <a:srgbClr val="92CDDC"/>
              </a:gs>
            </a:gsLst>
            <a:lin ang="5400000" scaled="1"/>
          </a:gradFill>
          <a:ln w="12700">
            <a:solidFill>
              <a:srgbClr val="4BACC6"/>
            </a:solidFill>
            <a:round/>
            <a:headEnd/>
            <a:tailEnd/>
          </a:ln>
          <a:effectLst>
            <a:outerShdw dist="28398" dir="3806097" algn="ctr" rotWithShape="0">
              <a:srgbClr val="205867"/>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Arial" pitchFamily="34" charset="0"/>
              </a:rPr>
              <a:t>ОСНОВНЫХ НАПРАВЛЕНИЯХ                                           БЮДЖЕТНОЙ И НАЛОГОВОЙ ПОЛИТИКИ</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AutoShape 8"/>
          <p:cNvSpPr>
            <a:spLocks noChangeArrowheads="1"/>
          </p:cNvSpPr>
          <p:nvPr/>
        </p:nvSpPr>
        <p:spPr bwMode="auto">
          <a:xfrm>
            <a:off x="3143240" y="5357826"/>
            <a:ext cx="5365750" cy="661987"/>
          </a:xfrm>
          <a:prstGeom prst="roundRect">
            <a:avLst>
              <a:gd name="adj" fmla="val 16667"/>
            </a:avLst>
          </a:prstGeom>
          <a:gradFill rotWithShape="0">
            <a:gsLst>
              <a:gs pos="0">
                <a:srgbClr val="92CDDC"/>
              </a:gs>
              <a:gs pos="50000">
                <a:srgbClr val="4BACC6"/>
              </a:gs>
              <a:gs pos="100000">
                <a:srgbClr val="92CDDC"/>
              </a:gs>
            </a:gsLst>
            <a:lin ang="5400000" scaled="1"/>
          </a:gradFill>
          <a:ln w="12700">
            <a:solidFill>
              <a:srgbClr val="4BACC6"/>
            </a:solidFill>
            <a:round/>
            <a:headEnd/>
            <a:tailEnd/>
          </a:ln>
          <a:effectLst>
            <a:outerShdw dist="28398" dir="3806097" algn="ctr" rotWithShape="0">
              <a:srgbClr val="205867"/>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МУНИЦИПАЛЬНЫХ ПРОГРАММАХ</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89" name="AutoShape 1"/>
          <p:cNvSpPr>
            <a:spLocks noChangeArrowheads="1"/>
          </p:cNvSpPr>
          <p:nvPr/>
        </p:nvSpPr>
        <p:spPr bwMode="auto">
          <a:xfrm>
            <a:off x="142844" y="142852"/>
            <a:ext cx="8642350" cy="863600"/>
          </a:xfrm>
          <a:prstGeom prst="roundRect">
            <a:avLst>
              <a:gd name="adj" fmla="val 16667"/>
            </a:avLst>
          </a:prstGeom>
          <a:solidFill>
            <a:schemeClr val="accent4">
              <a:lumMod val="40000"/>
              <a:lumOff val="60000"/>
            </a:schemeClr>
          </a:solidFill>
          <a:ln w="12700">
            <a:solidFill>
              <a:srgbClr val="FABF8F"/>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2400" b="1" i="0" u="none" strike="noStrike" cap="none" normalizeH="0" baseline="0" smtClean="0">
                <a:ln>
                  <a:noFill/>
                </a:ln>
                <a:solidFill>
                  <a:srgbClr val="5F497A"/>
                </a:solidFill>
                <a:effectLst/>
                <a:latin typeface="Times New Roman" pitchFamily="18" charset="0"/>
                <a:cs typeface="Arial" pitchFamily="34" charset="0"/>
              </a:rPr>
              <a:t>БЮДЖЕТНЫЙ ПРОЦЕСС</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800" b="1" i="0" u="none" strike="noStrike" cap="none" normalizeH="0" baseline="0" smtClean="0">
                <a:ln>
                  <a:noFill/>
                </a:ln>
                <a:solidFill>
                  <a:srgbClr val="5F497A"/>
                </a:solidFill>
                <a:effectLst/>
                <a:latin typeface="Times New Roman" pitchFamily="18" charset="0"/>
                <a:cs typeface="Arial" pitchFamily="34" charset="0"/>
              </a:rPr>
              <a:t>ежегодное формирование и исполнение</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89094" name="AutoShape 6"/>
          <p:cNvSpPr>
            <a:spLocks noChangeArrowheads="1"/>
          </p:cNvSpPr>
          <p:nvPr/>
        </p:nvSpPr>
        <p:spPr bwMode="auto">
          <a:xfrm>
            <a:off x="0" y="2857496"/>
            <a:ext cx="1647825" cy="1449388"/>
          </a:xfrm>
          <a:prstGeom prst="verticalScroll">
            <a:avLst>
              <a:gd name="adj" fmla="val 12500"/>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Составление проекта местного бюджета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9090" name="AutoShape 2"/>
          <p:cNvSpPr>
            <a:spLocks noChangeArrowheads="1"/>
          </p:cNvSpPr>
          <p:nvPr/>
        </p:nvSpPr>
        <p:spPr bwMode="auto">
          <a:xfrm>
            <a:off x="1785918" y="2857496"/>
            <a:ext cx="1717675" cy="1449388"/>
          </a:xfrm>
          <a:prstGeom prst="verticalScroll">
            <a:avLst>
              <a:gd name="adj" fmla="val 12500"/>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Рассмотрение проекта местного бюджета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9093" name="AutoShape 5"/>
          <p:cNvSpPr>
            <a:spLocks noChangeArrowheads="1"/>
          </p:cNvSpPr>
          <p:nvPr/>
        </p:nvSpPr>
        <p:spPr bwMode="auto">
          <a:xfrm>
            <a:off x="3786182" y="2857496"/>
            <a:ext cx="1727200" cy="1449388"/>
          </a:xfrm>
          <a:prstGeom prst="verticalScroll">
            <a:avLst>
              <a:gd name="adj" fmla="val 12500"/>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 Утверждение проекта местного бюджета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9091" name="AutoShape 3"/>
          <p:cNvSpPr>
            <a:spLocks noChangeArrowheads="1"/>
          </p:cNvSpPr>
          <p:nvPr/>
        </p:nvSpPr>
        <p:spPr bwMode="auto">
          <a:xfrm>
            <a:off x="5643570" y="2857496"/>
            <a:ext cx="1685925" cy="1449388"/>
          </a:xfrm>
          <a:prstGeom prst="verticalScroll">
            <a:avLst>
              <a:gd name="adj" fmla="val 12500"/>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4. Исполнение местного бюджета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9092" name="AutoShape 4"/>
          <p:cNvSpPr>
            <a:spLocks noChangeArrowheads="1"/>
          </p:cNvSpPr>
          <p:nvPr/>
        </p:nvSpPr>
        <p:spPr bwMode="auto">
          <a:xfrm>
            <a:off x="7286644" y="2857496"/>
            <a:ext cx="1716088" cy="1449388"/>
          </a:xfrm>
          <a:prstGeom prst="verticalScroll">
            <a:avLst>
              <a:gd name="adj" fmla="val 12500"/>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5. Рассмотрение и утверждение отчета об исполнении местного бюджета</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89100" name="AutoShape 12"/>
          <p:cNvSpPr>
            <a:spLocks noChangeShapeType="1"/>
          </p:cNvSpPr>
          <p:nvPr/>
        </p:nvSpPr>
        <p:spPr bwMode="auto">
          <a:xfrm flipH="1">
            <a:off x="785786" y="2000240"/>
            <a:ext cx="1085850" cy="72390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89099" name="AutoShape 11"/>
          <p:cNvSpPr>
            <a:spLocks noChangeShapeType="1"/>
          </p:cNvSpPr>
          <p:nvPr/>
        </p:nvSpPr>
        <p:spPr bwMode="auto">
          <a:xfrm flipH="1">
            <a:off x="2928926" y="2000240"/>
            <a:ext cx="220662" cy="814387"/>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89098" name="AutoShape 10"/>
          <p:cNvSpPr>
            <a:spLocks noChangeShapeType="1"/>
          </p:cNvSpPr>
          <p:nvPr/>
        </p:nvSpPr>
        <p:spPr bwMode="auto">
          <a:xfrm>
            <a:off x="4572000" y="2000240"/>
            <a:ext cx="180975" cy="814387"/>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89097" name="AutoShape 9"/>
          <p:cNvSpPr>
            <a:spLocks noChangeShapeType="1"/>
          </p:cNvSpPr>
          <p:nvPr/>
        </p:nvSpPr>
        <p:spPr bwMode="auto">
          <a:xfrm>
            <a:off x="6072198" y="2000240"/>
            <a:ext cx="401637" cy="814387"/>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89096" name="AutoShape 8"/>
          <p:cNvSpPr>
            <a:spLocks noChangeShapeType="1"/>
          </p:cNvSpPr>
          <p:nvPr/>
        </p:nvSpPr>
        <p:spPr bwMode="auto">
          <a:xfrm>
            <a:off x="7143768" y="1928802"/>
            <a:ext cx="1004888" cy="773113"/>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89095" name="AutoShape 7"/>
          <p:cNvSpPr>
            <a:spLocks noChangeShapeType="1"/>
          </p:cNvSpPr>
          <p:nvPr/>
        </p:nvSpPr>
        <p:spPr bwMode="auto">
          <a:xfrm flipV="1">
            <a:off x="1357290" y="1785926"/>
            <a:ext cx="5880100" cy="5080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89101" name="Rectangle 13"/>
          <p:cNvSpPr>
            <a:spLocks noChangeArrowheads="1"/>
          </p:cNvSpPr>
          <p:nvPr/>
        </p:nvSpPr>
        <p:spPr bwMode="auto">
          <a:xfrm>
            <a:off x="357158" y="1285860"/>
            <a:ext cx="8358246"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600" b="1" i="0" u="none" strike="noStrike" cap="none" normalizeH="0" baseline="0" dirty="0" smtClean="0">
                <a:ln>
                  <a:noFill/>
                </a:ln>
                <a:solidFill>
                  <a:schemeClr val="accent4">
                    <a:lumMod val="75000"/>
                  </a:schemeClr>
                </a:solidFill>
                <a:latin typeface="Times New Roman" pitchFamily="18" charset="0"/>
                <a:ea typeface="Times New Roman" pitchFamily="18" charset="0"/>
                <a:cs typeface="Times New Roman" pitchFamily="18" charset="0"/>
              </a:rPr>
              <a:t>ЭТАПЫ БЮДЖЕТНОГО ПРОЦЕССА</a:t>
            </a:r>
            <a:endParaRPr kumimoji="0" lang="ru-RU" sz="900" b="0" i="0" u="none" strike="noStrike" cap="none" normalizeH="0" baseline="0" dirty="0" smtClean="0">
              <a:ln>
                <a:noFill/>
              </a:ln>
              <a:solidFill>
                <a:schemeClr val="accent4">
                  <a:lumMod val="75000"/>
                </a:schemeClr>
              </a:solidFill>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sp>
        <p:nvSpPr>
          <p:cNvPr id="89102" name="Rectangle 1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803525" algn="l"/>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03525" algn="l"/>
              </a:tabLst>
            </a:pPr>
            <a:r>
              <a:rPr kumimoji="0" lang="ru-RU" sz="26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03525" algn="l"/>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89108" name="Rectangle 20"/>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5" name="Rectangle 1"/>
          <p:cNvSpPr>
            <a:spLocks noChangeArrowheads="1"/>
          </p:cNvSpPr>
          <p:nvPr/>
        </p:nvSpPr>
        <p:spPr bwMode="auto">
          <a:xfrm>
            <a:off x="0" y="0"/>
            <a:ext cx="9001156" cy="75405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ctr" defTabSz="914400" rtl="0" eaLnBrk="1" fontAlgn="base" latinLnBrk="0" hangingPunct="1">
              <a:lnSpc>
                <a:spcPct val="100000"/>
              </a:lnSpc>
              <a:spcBef>
                <a:spcPct val="0"/>
              </a:spcBef>
              <a:spcAft>
                <a:spcPct val="0"/>
              </a:spcAft>
              <a:buClrTx/>
              <a:buSzTx/>
              <a:buFontTx/>
              <a:buNone/>
              <a:tabLst>
                <a:tab pos="539750" algn="l"/>
              </a:tabLst>
            </a:pPr>
            <a:r>
              <a:rPr kumimoji="0" lang="ru-RU" sz="1400" b="1" i="1" u="sng"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Основные направления бюджетной и налоговой политики на</a:t>
            </a:r>
            <a:r>
              <a:rPr kumimoji="0" lang="ru-RU" sz="14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 </a:t>
            </a:r>
            <a:endParaRPr kumimoji="0" lang="ru-RU" sz="14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342900" algn="ctr" defTabSz="914400" rtl="0" eaLnBrk="0" fontAlgn="base" latinLnBrk="0" hangingPunct="0">
              <a:lnSpc>
                <a:spcPct val="100000"/>
              </a:lnSpc>
              <a:spcBef>
                <a:spcPct val="0"/>
              </a:spcBef>
              <a:spcAft>
                <a:spcPct val="0"/>
              </a:spcAft>
              <a:buClrTx/>
              <a:buSzTx/>
              <a:buFontTx/>
              <a:buNone/>
              <a:tabLst>
                <a:tab pos="539750" algn="l"/>
              </a:tabLst>
            </a:pPr>
            <a:r>
              <a:rPr kumimoji="0" lang="ru-RU" sz="1400" b="1" i="1" u="sng"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территории городского округа Верхний Тагил на 2022 год и  плановый период 2023 и 2024 годов</a:t>
            </a:r>
          </a:p>
          <a:p>
            <a:pPr marL="0" marR="0" lvl="0" indent="342900" algn="ctr" defTabSz="914400" rtl="0" eaLnBrk="0" fontAlgn="base" latinLnBrk="0" hangingPunct="0">
              <a:lnSpc>
                <a:spcPct val="100000"/>
              </a:lnSpc>
              <a:spcBef>
                <a:spcPct val="0"/>
              </a:spcBef>
              <a:spcAft>
                <a:spcPct val="0"/>
              </a:spcAft>
              <a:buClrTx/>
              <a:buSzTx/>
              <a:buFontTx/>
              <a:buNone/>
              <a:tabLst>
                <a:tab pos="539750" algn="l"/>
              </a:tabLst>
            </a:pP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algn="just"/>
            <a:r>
              <a:rPr lang="ru-RU" sz="1100" dirty="0" smtClean="0">
                <a:latin typeface="Times New Roman" pitchFamily="18" charset="0"/>
                <a:cs typeface="Times New Roman" pitchFamily="18" charset="0"/>
              </a:rPr>
              <a:t>        Основные направления бюджетной и  налоговой политики городского округа Верхний Тагил на 2022 год и на плановый период 2023 и 2024 годов (далее – Основные направления) разработаны,  с учетом положений Указов Президента Российской Федерации от 7 мая 2018 года № 204 «О национальных целях и стратегических задачах развития Российской Федерации на период до 2024 года» и от 21 июля 2020 года № 474 «О национальных целях развития Российской Федерации на период до 2030 года», в соответствии со статьей 15 Положения о бюджетном процессе в городском округе Верхний Тагил, утвержденного решением Думы городского округа Верхний Тагил от 19.06.2014 года   № 28/2.</a:t>
            </a:r>
          </a:p>
          <a:p>
            <a:pPr algn="just"/>
            <a:r>
              <a:rPr lang="ru-RU" sz="1100" dirty="0" smtClean="0">
                <a:latin typeface="Times New Roman" pitchFamily="18" charset="0"/>
                <a:cs typeface="Times New Roman" pitchFamily="18" charset="0"/>
              </a:rPr>
              <a:t>        При подготовке Основных направлений  были учтены положения Стратегии социально-экономического развития городского округа Верхний Тагил на период до 2030 года, утвержденные решением Думы городского округа  Верхний Тагил от 14.12.2018г. № 27/3.</a:t>
            </a:r>
          </a:p>
          <a:p>
            <a:pPr algn="just"/>
            <a:endParaRPr lang="ru-RU" sz="1100" dirty="0" smtClean="0">
              <a:latin typeface="Times New Roman" pitchFamily="18" charset="0"/>
              <a:cs typeface="Times New Roman" pitchFamily="18" charset="0"/>
            </a:endParaRPr>
          </a:p>
          <a:p>
            <a:pPr marL="0" marR="0" lvl="0" indent="342900" algn="ctr" defTabSz="914400" rtl="0" eaLnBrk="0" fontAlgn="base" latinLnBrk="0" hangingPunct="0">
              <a:lnSpc>
                <a:spcPct val="100000"/>
              </a:lnSpc>
              <a:spcBef>
                <a:spcPct val="0"/>
              </a:spcBef>
              <a:spcAft>
                <a:spcPct val="0"/>
              </a:spcAft>
              <a:buClrTx/>
              <a:buSzTx/>
              <a:buFontTx/>
              <a:buNone/>
              <a:tabLst>
                <a:tab pos="539750" algn="l"/>
              </a:tabLst>
            </a:pPr>
            <a:r>
              <a:rPr kumimoji="0" lang="ru-RU" sz="1200" b="1" i="0" u="none" strike="noStrike" cap="none" normalizeH="0" baseline="0" dirty="0" smtClean="0">
                <a:ln>
                  <a:noFill/>
                </a:ln>
                <a:solidFill>
                  <a:schemeClr val="accent4">
                    <a:lumMod val="75000"/>
                  </a:schemeClr>
                </a:solidFill>
                <a:effectLst/>
                <a:latin typeface="Times New Roman" pitchFamily="18" charset="0"/>
                <a:ea typeface="Calibri" pitchFamily="34" charset="0"/>
                <a:cs typeface="Times New Roman" pitchFamily="18" charset="0"/>
              </a:rPr>
              <a:t>Основные направления налоговой политики городского округа Верхний Тагил на 2022 год и плановый </a:t>
            </a:r>
            <a:endParaRPr kumimoji="0" lang="ru-RU" sz="12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342900" algn="ctr" defTabSz="914400" rtl="0" eaLnBrk="0" fontAlgn="base" latinLnBrk="0" hangingPunct="0">
              <a:lnSpc>
                <a:spcPct val="100000"/>
              </a:lnSpc>
              <a:spcBef>
                <a:spcPct val="0"/>
              </a:spcBef>
              <a:spcAft>
                <a:spcPct val="0"/>
              </a:spcAft>
              <a:buClrTx/>
              <a:buSzTx/>
              <a:buFontTx/>
              <a:buNone/>
              <a:tabLst>
                <a:tab pos="539750" algn="l"/>
              </a:tabLst>
            </a:pPr>
            <a:r>
              <a:rPr kumimoji="0" lang="ru-RU" sz="1200" b="1" i="0" u="none" strike="noStrike" cap="none" normalizeH="0" baseline="0" dirty="0" smtClean="0">
                <a:ln>
                  <a:noFill/>
                </a:ln>
                <a:solidFill>
                  <a:schemeClr val="accent4">
                    <a:lumMod val="75000"/>
                  </a:schemeClr>
                </a:solidFill>
                <a:effectLst/>
                <a:latin typeface="Times New Roman" pitchFamily="18" charset="0"/>
                <a:ea typeface="Calibri" pitchFamily="34" charset="0"/>
                <a:cs typeface="Times New Roman" pitchFamily="18" charset="0"/>
              </a:rPr>
              <a:t>период 2023 и 2024 годов</a:t>
            </a:r>
          </a:p>
          <a:p>
            <a:pPr algn="just"/>
            <a:r>
              <a:rPr lang="ru-RU" sz="1100" dirty="0" smtClean="0">
                <a:latin typeface="Times New Roman" pitchFamily="18" charset="0"/>
                <a:cs typeface="Times New Roman" pitchFamily="18" charset="0"/>
              </a:rPr>
              <a:t>      </a:t>
            </a:r>
          </a:p>
          <a:p>
            <a:pPr algn="just"/>
            <a:r>
              <a:rPr lang="ru-RU" sz="1100" dirty="0" smtClean="0">
                <a:latin typeface="Times New Roman" pitchFamily="18" charset="0"/>
                <a:cs typeface="Times New Roman" pitchFamily="18" charset="0"/>
              </a:rPr>
              <a:t>       В 2021 году в условиях распространения новой </a:t>
            </a:r>
            <a:r>
              <a:rPr lang="ru-RU" sz="1100" dirty="0" err="1" smtClean="0">
                <a:latin typeface="Times New Roman" pitchFamily="18" charset="0"/>
                <a:cs typeface="Times New Roman" pitchFamily="18" charset="0"/>
              </a:rPr>
              <a:t>коронавирусной</a:t>
            </a:r>
            <a:r>
              <a:rPr lang="ru-RU" sz="1100" dirty="0" smtClean="0">
                <a:latin typeface="Times New Roman" pitchFamily="18" charset="0"/>
                <a:cs typeface="Times New Roman" pitchFamily="18" charset="0"/>
              </a:rPr>
              <a:t> инфекции в Свердловской области были приняты первоочередные меры, в том числе направленные на поддержку наиболее пострадавших отраслей экономики Свердловской области, включая меры в сфере налогов.</a:t>
            </a:r>
          </a:p>
          <a:p>
            <a:pPr algn="just" hangingPunct="0"/>
            <a:r>
              <a:rPr lang="ru-RU" sz="1100" dirty="0" smtClean="0">
                <a:latin typeface="Times New Roman" pitchFamily="18" charset="0"/>
                <a:cs typeface="Times New Roman" pitchFamily="18" charset="0"/>
              </a:rPr>
              <a:t>С учетом задач, поставленных Президентом Российской Федерации, приоритетов областной налоговой политики, ключевым ориентиром налоговой политики городского округа Верхний Тагил является сохранение стабильных налоговых условий, повышение эффективности применения стимулирующих налоговых мер. </a:t>
            </a:r>
          </a:p>
          <a:p>
            <a:pPr algn="just" hangingPunct="0"/>
            <a:r>
              <a:rPr lang="ru-RU" sz="1100" dirty="0" smtClean="0">
                <a:latin typeface="Times New Roman" pitchFamily="18" charset="0"/>
                <a:cs typeface="Times New Roman" pitchFamily="18" charset="0"/>
              </a:rPr>
              <a:t>      Основной задачей налоговой политики городского округа  Верхний Тагил является содействие достижению приоритетов социально-экономического развития, создание благоприятных условий для осуществления предпринимательской и инвестиционной деятельности как основных источников наполняемости бюджета городского округа  Верхний Тагил доходами. </a:t>
            </a:r>
          </a:p>
          <a:p>
            <a:pPr algn="just"/>
            <a:r>
              <a:rPr lang="ru-RU" sz="1100" dirty="0" smtClean="0">
                <a:latin typeface="Times New Roman" pitchFamily="18" charset="0"/>
                <a:cs typeface="Times New Roman" pitchFamily="18" charset="0"/>
              </a:rPr>
              <a:t>       Основными  направлениями налоговой политики на 2022-2024 годы являются:</a:t>
            </a:r>
          </a:p>
          <a:p>
            <a:pPr algn="just"/>
            <a:r>
              <a:rPr lang="ru-RU" sz="1100" dirty="0" smtClean="0">
                <a:latin typeface="Times New Roman" pitchFamily="18" charset="0"/>
                <a:cs typeface="Times New Roman" pitchFamily="18" charset="0"/>
              </a:rPr>
              <a:t>1) в целях обеспечения комфортных экономических условий ведения предпринимательской деятельности совершенствование налогового законодательства;</a:t>
            </a:r>
          </a:p>
          <a:p>
            <a:pPr algn="just"/>
            <a:r>
              <a:rPr lang="ru-RU" sz="1100" dirty="0" smtClean="0">
                <a:latin typeface="Times New Roman" pitchFamily="18" charset="0"/>
                <a:cs typeface="Times New Roman" pitchFamily="18" charset="0"/>
              </a:rPr>
              <a:t>2) реализация эффективной, сбалансированной налоговой политики, обеспечивающей бюджетную, экономическую и социальную эффективность применения налоговых льгот, а также достижение конкретных показателей, на которые предоставленные льготы оказывают влияние;</a:t>
            </a:r>
          </a:p>
          <a:p>
            <a:pPr algn="just"/>
            <a:r>
              <a:rPr lang="ru-RU" sz="1100" dirty="0" smtClean="0">
                <a:latin typeface="Times New Roman" pitchFamily="18" charset="0"/>
                <a:cs typeface="Times New Roman" pitchFamily="18" charset="0"/>
              </a:rPr>
              <a:t>3) повышение уровня ответственности главных администраторов доходов бюджета городского округа  Верхний Тагил за качественное планирование и выполнение плановых назначений по доходам, урегулирование и снижение задолженности по обязательным платежам, обеспечение рационального и эффективного использования муниципального имущества;</a:t>
            </a:r>
          </a:p>
          <a:p>
            <a:pPr algn="just"/>
            <a:r>
              <a:rPr lang="ru-RU" sz="1100" dirty="0" smtClean="0">
                <a:latin typeface="Times New Roman" pitchFamily="18" charset="0"/>
                <a:cs typeface="Times New Roman" pitchFamily="18" charset="0"/>
              </a:rPr>
              <a:t>4) развитие предпринимательской и инвестиционной деятельности.</a:t>
            </a:r>
          </a:p>
          <a:p>
            <a:pPr algn="just"/>
            <a:r>
              <a:rPr lang="ru-RU" sz="1100" dirty="0" smtClean="0">
                <a:latin typeface="Times New Roman" pitchFamily="18" charset="0"/>
                <a:cs typeface="Times New Roman" pitchFamily="18" charset="0"/>
              </a:rPr>
              <a:t>        Одним из  принципов эффективной и сбалансированной налоговой политики является проведение ежегодной оценки эффективности налоговых льгот и преференций, установленных решениями Думы городского округа Верхний Тагил.</a:t>
            </a:r>
          </a:p>
          <a:p>
            <a:pPr algn="just"/>
            <a:r>
              <a:rPr lang="ru-RU" sz="1100" dirty="0" smtClean="0">
                <a:latin typeface="Times New Roman" pitchFamily="18" charset="0"/>
                <a:cs typeface="Times New Roman" pitchFamily="18" charset="0"/>
              </a:rPr>
              <a:t>        При реализации налоговой политики в 2022–2024 годах в части системы управления налоговыми расходами обязательным требованием является соблюдение единых подходов к оценке эффективности налоговых расходов и распределение планируемых к установлению (пролонгации) налоговых льгот и преференций (налоговых расходов) по соответствующим нормативно-правовым актам городского округа Верхний Тагил.</a:t>
            </a:r>
          </a:p>
          <a:p>
            <a:pPr algn="just"/>
            <a:endParaRPr lang="ru-RU" sz="1100" dirty="0" smtClean="0">
              <a:latin typeface="Times New Roman" pitchFamily="18" charset="0"/>
              <a:cs typeface="Times New Roman" pitchFamily="18" charset="0"/>
            </a:endParaRPr>
          </a:p>
          <a:p>
            <a:pPr algn="just"/>
            <a:endParaRPr lang="ru-RU" sz="1100" dirty="0" smtClean="0">
              <a:latin typeface="Times New Roman" pitchFamily="18" charset="0"/>
              <a:cs typeface="Times New Roman" pitchFamily="18" charset="0"/>
            </a:endParaRPr>
          </a:p>
          <a:p>
            <a:pPr algn="just"/>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algn="just"/>
            <a:endParaRPr lang="ru-RU" sz="1100" dirty="0" smtClean="0">
              <a:latin typeface="Times New Roman" pitchFamily="18" charset="0"/>
              <a:cs typeface="Times New Roman" pitchFamily="18" charset="0"/>
            </a:endParaRPr>
          </a:p>
          <a:p>
            <a:pPr algn="just"/>
            <a:r>
              <a:rPr lang="ru-RU" sz="1100" b="1" dirty="0" smtClean="0">
                <a:latin typeface="Times New Roman" pitchFamily="18" charset="0"/>
                <a:cs typeface="Times New Roman" pitchFamily="18" charset="0"/>
              </a:rPr>
              <a:t> </a:t>
            </a:r>
            <a:endParaRPr lang="ru-RU" sz="1100" dirty="0" smtClean="0">
              <a:latin typeface="Times New Roman" pitchFamily="18" charset="0"/>
              <a:cs typeface="Times New Roman" pitchFamily="18" charset="0"/>
            </a:endParaRPr>
          </a:p>
          <a:p>
            <a:pPr algn="just"/>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1" name="Rectangle 1"/>
          <p:cNvSpPr>
            <a:spLocks noChangeArrowheads="1"/>
          </p:cNvSpPr>
          <p:nvPr/>
        </p:nvSpPr>
        <p:spPr bwMode="auto">
          <a:xfrm>
            <a:off x="0" y="0"/>
            <a:ext cx="8858280" cy="8771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sz="1100" b="1" dirty="0" smtClean="0">
              <a:latin typeface="Times New Roman" pitchFamily="18" charset="0"/>
              <a:cs typeface="Times New Roman" pitchFamily="18" charset="0"/>
            </a:endParaRPr>
          </a:p>
          <a:p>
            <a:pPr algn="just"/>
            <a:endParaRPr lang="ru-RU" sz="1100" dirty="0" smtClean="0">
              <a:latin typeface="Times New Roman" pitchFamily="18" charset="0"/>
              <a:cs typeface="Times New Roman" pitchFamily="18" charset="0"/>
            </a:endParaRPr>
          </a:p>
          <a:p>
            <a:pPr algn="just"/>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tab pos="53975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0594" name="Rectangle 2"/>
          <p:cNvSpPr>
            <a:spLocks noChangeArrowheads="1"/>
          </p:cNvSpPr>
          <p:nvPr/>
        </p:nvSpPr>
        <p:spPr bwMode="auto">
          <a:xfrm>
            <a:off x="1" y="1"/>
            <a:ext cx="9001155" cy="20928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l" defTabSz="914400" rtl="0" eaLnBrk="1" fontAlgn="base" latinLnBrk="0" hangingPunct="1">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algn="just"/>
            <a:r>
              <a:rPr lang="ru-RU" sz="1100" dirty="0" smtClean="0">
                <a:latin typeface="Times New Roman" pitchFamily="18" charset="0"/>
                <a:cs typeface="Times New Roman" pitchFamily="18" charset="0"/>
              </a:rPr>
              <a:t>        Кроме того,  необходимо продолжить осуществление ряда следующих мероприятий: по сохранению, укреплению, развитию налогового потенциала путем совершенствования механизмов взаимодействия органов местного самоуправления городского округа Верхний Тагил и территориальных органов федеральных органов государственной власти в части качественного администрирования доходных источников бюджета городского округа Верхний Тагил и повышения уровня их собираемости, легализации налоговой базы, включая легализацию «теневой» заработной платы; по выявлению неучтенных объектов недвижимости, уточнению сведений о правообладателях, стоимости и другой информации, влияющей на полноту и своевременность налогообложения юридических и физических лиц имущественными налогами; по оптимизации налоговых льгот и преференций по местным налогам по результатам проведенной оценки их эффективности (при необходимости); по снижению дебиторской задолженности по налоговым и неналоговым доходам в бюджет городского округа Верхний Тагил; по проведению анализа возможностей увеличения поступлений доходов от использования муниципального имущества путем проведения инвентаризации имущества, выявления неиспользуемого (бесхозного) имущества и установления мер по перепрофилированию, продаже или предоставлению в аренду; по осуществлению муниципального земельного контроля.</a:t>
            </a:r>
            <a:endParaRPr lang="ru-RU" sz="1100" dirty="0">
              <a:latin typeface="Times New Roman" pitchFamily="18" charset="0"/>
              <a:cs typeface="Times New Roman" pitchFamily="18" charset="0"/>
            </a:endParaRPr>
          </a:p>
        </p:txBody>
      </p:sp>
      <p:sp>
        <p:nvSpPr>
          <p:cNvPr id="7" name="TextBox 6"/>
          <p:cNvSpPr txBox="1"/>
          <p:nvPr/>
        </p:nvSpPr>
        <p:spPr>
          <a:xfrm>
            <a:off x="1357290" y="3000372"/>
            <a:ext cx="1714512" cy="369332"/>
          </a:xfrm>
          <a:prstGeom prst="rect">
            <a:avLst/>
          </a:prstGeom>
          <a:noFill/>
        </p:spPr>
        <p:txBody>
          <a:bodyPr wrap="square" rtlCol="0">
            <a:spAutoFit/>
          </a:bodyPr>
          <a:lstStyle/>
          <a:p>
            <a:endParaRPr lang="ru-RU" dirty="0"/>
          </a:p>
        </p:txBody>
      </p:sp>
      <p:sp>
        <p:nvSpPr>
          <p:cNvPr id="9" name="Прямоугольник 8"/>
          <p:cNvSpPr/>
          <p:nvPr/>
        </p:nvSpPr>
        <p:spPr>
          <a:xfrm>
            <a:off x="214282" y="2143116"/>
            <a:ext cx="8643998" cy="4708981"/>
          </a:xfrm>
          <a:prstGeom prst="rect">
            <a:avLst/>
          </a:prstGeom>
        </p:spPr>
        <p:txBody>
          <a:bodyPr wrap="square">
            <a:spAutoFit/>
          </a:bodyPr>
          <a:lstStyle/>
          <a:p>
            <a:pPr lvl="0" indent="342900" algn="ctr" fontAlgn="base">
              <a:spcBef>
                <a:spcPct val="0"/>
              </a:spcBef>
              <a:spcAft>
                <a:spcPct val="0"/>
              </a:spcAft>
            </a:pPr>
            <a:r>
              <a:rPr lang="ru-RU" sz="1400" b="1" dirty="0" smtClean="0">
                <a:solidFill>
                  <a:schemeClr val="accent4">
                    <a:lumMod val="75000"/>
                  </a:schemeClr>
                </a:solidFill>
                <a:latin typeface="Times New Roman" pitchFamily="18" charset="0"/>
                <a:ea typeface="Calibri" pitchFamily="34" charset="0"/>
                <a:cs typeface="Times New Roman" pitchFamily="18" charset="0"/>
              </a:rPr>
              <a:t>Подходы к формированию налоговых доходов бюджета городского округа Верхний Тагил</a:t>
            </a:r>
          </a:p>
          <a:p>
            <a:pPr algn="just"/>
            <a:r>
              <a:rPr lang="ru-RU" sz="1100" b="1" dirty="0" smtClean="0">
                <a:latin typeface="Times New Roman" pitchFamily="18" charset="0"/>
                <a:cs typeface="Times New Roman" pitchFamily="18" charset="0"/>
              </a:rPr>
              <a:t>       1.Налог на доходы физических лиц</a:t>
            </a:r>
            <a:endParaRPr lang="ru-RU" sz="1100" dirty="0" smtClean="0">
              <a:latin typeface="Times New Roman" pitchFamily="18" charset="0"/>
              <a:cs typeface="Times New Roman" pitchFamily="18" charset="0"/>
            </a:endParaRPr>
          </a:p>
          <a:p>
            <a:pPr algn="just"/>
            <a:r>
              <a:rPr lang="ru-RU" sz="1100" dirty="0" smtClean="0">
                <a:latin typeface="Times New Roman" pitchFamily="18" charset="0"/>
                <a:cs typeface="Times New Roman" pitchFamily="18" charset="0"/>
              </a:rPr>
              <a:t>В доходы бюджета городского округа  Верхний Тагил налог на доходы физических лиц в 2022 году будет зачисляться по нормативу 87 процентов, в том числе: 15 процентов - норматив отчислений в бюджеты городских округов в соответствии с Бюджетным кодексом</a:t>
            </a:r>
            <a:r>
              <a:rPr lang="ru-RU" sz="1100" u="sng" dirty="0" smtClean="0">
                <a:latin typeface="Times New Roman" pitchFamily="18" charset="0"/>
                <a:cs typeface="Times New Roman" pitchFamily="18" charset="0"/>
              </a:rPr>
              <a:t> </a:t>
            </a:r>
            <a:r>
              <a:rPr lang="ru-RU" sz="1100" dirty="0" smtClean="0">
                <a:latin typeface="Times New Roman" pitchFamily="18" charset="0"/>
                <a:cs typeface="Times New Roman" pitchFamily="18" charset="0"/>
              </a:rPr>
              <a:t>Российской Федерации; 1 процент - единый норматив отчислений в соответствии с Законом Свердловской области от 26 декабря 2011 года № 128-ОЗ «Об установлении единых нормативов отчислений в бюджеты муниципальных образований, расположенных на территории Свердловской области, от налога на доходы физических лиц и налога, взимаемого в связи с применением упрощенной системы налогообложения, подлежащих зачислению в областной бюджет»; 71 процента - дополнительный норматив, которым заменена дотация из областного бюджета на выравнивание бюджетной обеспеченности городских округов (проект Закона Свердловской области об областном бюджете на 2022 год и плановый период 2023 и 2024 годов).</a:t>
            </a:r>
          </a:p>
          <a:p>
            <a:pPr algn="just"/>
            <a:r>
              <a:rPr lang="ru-RU" sz="1100" b="1" dirty="0" smtClean="0">
                <a:latin typeface="Times New Roman" pitchFamily="18" charset="0"/>
                <a:cs typeface="Times New Roman" pitchFamily="18" charset="0"/>
              </a:rPr>
              <a:t>      2.Акцизы по подакцизным товарам (продукции), производимым на территории Российской Федерации.</a:t>
            </a:r>
            <a:endParaRPr lang="ru-RU" sz="1100" dirty="0" smtClean="0">
              <a:latin typeface="Times New Roman" pitchFamily="18" charset="0"/>
              <a:cs typeface="Times New Roman" pitchFamily="18" charset="0"/>
            </a:endParaRPr>
          </a:p>
          <a:p>
            <a:pPr algn="just"/>
            <a:r>
              <a:rPr lang="ru-RU" sz="1100" dirty="0" smtClean="0">
                <a:latin typeface="Times New Roman" pitchFamily="18" charset="0"/>
                <a:cs typeface="Times New Roman" pitchFamily="18" charset="0"/>
              </a:rPr>
              <a:t>Поступления акцизов зависят от налоговых ставок, установленных в Налоговом кодексе РФ на соответствующий период, и от нормативов зачисления, установленных законодательством федерального и регионального уровня. Дифференцированный норматив зачисления доходов от  акцизов на нефтепродукты на 2022-2024 годы установлен в размере 0,08174%. </a:t>
            </a:r>
          </a:p>
          <a:p>
            <a:pPr algn="just"/>
            <a:r>
              <a:rPr lang="ru-RU" sz="1100" b="1" dirty="0" smtClean="0">
                <a:latin typeface="Times New Roman" pitchFamily="18" charset="0"/>
                <a:cs typeface="Times New Roman" pitchFamily="18" charset="0"/>
              </a:rPr>
              <a:t>      3.Налог, взимаемый в связи с применением патентной системы налогообложения.</a:t>
            </a:r>
            <a:endParaRPr lang="ru-RU" sz="1100" dirty="0" smtClean="0">
              <a:latin typeface="Times New Roman" pitchFamily="18" charset="0"/>
              <a:cs typeface="Times New Roman" pitchFamily="18" charset="0"/>
            </a:endParaRPr>
          </a:p>
          <a:p>
            <a:pPr algn="just"/>
            <a:r>
              <a:rPr lang="ru-RU" sz="1100" dirty="0" smtClean="0">
                <a:latin typeface="Times New Roman" pitchFamily="18" charset="0"/>
                <a:cs typeface="Times New Roman" pitchFamily="18" charset="0"/>
              </a:rPr>
              <a:t>Норматив зачислений налога, взимаемого в связи с применением патентной системы налогообложения, в доходы  бюджета городского округа составляет 100%.</a:t>
            </a:r>
          </a:p>
          <a:p>
            <a:pPr algn="just"/>
            <a:r>
              <a:rPr lang="ru-RU" sz="1100" b="1" dirty="0" smtClean="0">
                <a:latin typeface="Times New Roman" pitchFamily="18" charset="0"/>
                <a:cs typeface="Times New Roman" pitchFamily="18" charset="0"/>
              </a:rPr>
              <a:t>      4.Налог, взимаемый в связи с применением упрощенной системы налогообложения.</a:t>
            </a:r>
            <a:endParaRPr lang="ru-RU" sz="1100" dirty="0" smtClean="0">
              <a:latin typeface="Times New Roman" pitchFamily="18" charset="0"/>
              <a:cs typeface="Times New Roman" pitchFamily="18" charset="0"/>
            </a:endParaRPr>
          </a:p>
          <a:p>
            <a:pPr algn="just"/>
            <a:r>
              <a:rPr lang="ru-RU" sz="1100" dirty="0" smtClean="0">
                <a:latin typeface="Times New Roman" pitchFamily="18" charset="0"/>
                <a:cs typeface="Times New Roman" pitchFamily="18" charset="0"/>
              </a:rPr>
              <a:t>Дифференцированный норматив отчислений налога, взимаемого в связи с применением упрощенной системы налогообложения, в доходы бюджета городского округа Верхний Тагил составляет 65,1%.</a:t>
            </a:r>
          </a:p>
          <a:p>
            <a:pPr algn="just"/>
            <a:r>
              <a:rPr lang="ru-RU" sz="1100" dirty="0" smtClean="0">
                <a:latin typeface="Times New Roman" pitchFamily="18" charset="0"/>
                <a:cs typeface="Times New Roman" pitchFamily="18" charset="0"/>
              </a:rPr>
              <a:t>В плановом периоде темп роста поступлений налога, взимаемого в связи с применением упрощенной системы налогообложения в доходы бюджета городского округа Верхний Тагил  планируется  в размере:  в 2022 году – 1,091%, в 2023 году - 1,073%, в 2024 году – 1,072%.</a:t>
            </a:r>
          </a:p>
          <a:p>
            <a:pPr algn="just"/>
            <a:endParaRPr lang="ru-RU" sz="1100" dirty="0" smtClean="0">
              <a:latin typeface="Times New Roman" pitchFamily="18" charset="0"/>
              <a:cs typeface="Times New Roman" pitchFamily="18" charset="0"/>
            </a:endParaRPr>
          </a:p>
          <a:p>
            <a:pPr algn="just"/>
            <a:endParaRPr lang="ru-RU" sz="1100" dirty="0" smtClean="0">
              <a:latin typeface="Times New Roman" pitchFamily="18" charset="0"/>
              <a:cs typeface="Times New Roman" pitchFamily="18" charset="0"/>
            </a:endParaRPr>
          </a:p>
          <a:p>
            <a:pPr algn="just"/>
            <a:endParaRPr lang="ru-RU" sz="1100" dirty="0" smtClean="0">
              <a:latin typeface="Times New Roman" pitchFamily="18" charset="0"/>
              <a:cs typeface="Times New Roman" pitchFamily="18" charset="0"/>
            </a:endParaRPr>
          </a:p>
          <a:p>
            <a:pPr lvl="0" indent="342900" algn="just" eaLnBrk="0" fontAlgn="base" hangingPunct="0">
              <a:spcBef>
                <a:spcPct val="0"/>
              </a:spcBef>
              <a:spcAft>
                <a:spcPct val="0"/>
              </a:spcAft>
            </a:pPr>
            <a:endParaRPr lang="ru-RU" sz="1100" b="1" dirty="0" smtClean="0">
              <a:solidFill>
                <a:prstClr val="black"/>
              </a:solidFill>
              <a:latin typeface="Times New Roman" pitchFamily="18" charset="0"/>
              <a:ea typeface="Calibri" pitchFamily="34" charset="0"/>
              <a:cs typeface="Times New Roman" pitchFamily="18" charset="0"/>
            </a:endParaRPr>
          </a:p>
          <a:p>
            <a:pPr lvl="0" indent="342900" algn="just" eaLnBrk="0" fontAlgn="base" hangingPunct="0">
              <a:spcBef>
                <a:spcPct val="0"/>
              </a:spcBef>
              <a:spcAft>
                <a:spcPct val="0"/>
              </a:spcAft>
            </a:pPr>
            <a:endParaRPr lang="ru-RU" sz="1100" dirty="0" smtClean="0">
              <a:solidFill>
                <a:prstClr val="black"/>
              </a:solidFill>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7914</TotalTime>
  <Words>6635</Words>
  <Application>Microsoft Office PowerPoint</Application>
  <PresentationFormat>Экран (4:3)</PresentationFormat>
  <Paragraphs>1499</Paragraphs>
  <Slides>42</Slides>
  <Notes>2</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42</vt:i4>
      </vt:variant>
    </vt:vector>
  </HeadingPairs>
  <TitlesOfParts>
    <vt:vector size="44" baseType="lpstr">
      <vt:lpstr>Тема Office</vt:lpstr>
      <vt:lpstr>Диаграмма</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820</cp:revision>
  <dcterms:created xsi:type="dcterms:W3CDTF">2018-08-27T07:33:06Z</dcterms:created>
  <dcterms:modified xsi:type="dcterms:W3CDTF">2022-01-13T10:05:33Z</dcterms:modified>
</cp:coreProperties>
</file>