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1" r:id="rId23"/>
    <p:sldId id="299" r:id="rId24"/>
    <p:sldId id="282" r:id="rId25"/>
    <p:sldId id="283" r:id="rId26"/>
    <p:sldId id="270" r:id="rId27"/>
    <p:sldId id="27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90000"/>
    <a:srgbClr val="ACA1D3"/>
    <a:srgbClr val="6666FF"/>
    <a:srgbClr val="FFFFCC"/>
    <a:srgbClr val="CCFFFF"/>
    <a:srgbClr val="99CCFF"/>
    <a:srgbClr val="FF7C8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717"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298"/>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3827160493827624E-2"/>
          <c:y val="5.0970873786407765E-2"/>
          <c:w val="0.76172839506172862"/>
          <c:h val="0.82766990291262132"/>
        </c:manualLayout>
      </c:layout>
      <c:lineChart>
        <c:grouping val="standard"/>
        <c:ser>
          <c:idx val="0"/>
          <c:order val="0"/>
          <c:tx>
            <c:strRef>
              <c:f>Sheet1!$A$2</c:f>
              <c:strCache>
                <c:ptCount val="1"/>
                <c:pt idx="0">
                  <c:v>Доходы</c:v>
                </c:pt>
              </c:strCache>
            </c:strRef>
          </c:tx>
          <c:spPr>
            <a:ln w="40075">
              <a:solidFill>
                <a:srgbClr val="000080"/>
              </a:solidFill>
              <a:prstDash val="solid"/>
            </a:ln>
          </c:spPr>
          <c:marker>
            <c:symbol val="diamond"/>
            <c:size val="9"/>
            <c:spPr>
              <a:solidFill>
                <a:srgbClr val="000080"/>
              </a:solidFill>
              <a:ln>
                <a:solidFill>
                  <a:srgbClr val="000080"/>
                </a:solidFill>
                <a:prstDash val="solid"/>
              </a:ln>
            </c:spPr>
          </c:marker>
          <c:dLbls>
            <c:dLbl>
              <c:idx val="0"/>
              <c:layout>
                <c:manualLayout>
                  <c:x val="-5.1565906343840874E-2"/>
                  <c:y val="-8.985586210312578E-2"/>
                </c:manualLayout>
              </c:layout>
              <c:tx>
                <c:rich>
                  <a:bodyPr/>
                  <a:lstStyle/>
                  <a:p>
                    <a:r>
                      <a:rPr lang="ru-RU" dirty="0" smtClean="0"/>
                      <a:t>554 364</a:t>
                    </a:r>
                    <a:endParaRPr lang="ru-RU" dirty="0"/>
                  </a:p>
                </c:rich>
              </c:tx>
              <c:dLblPos val="r"/>
            </c:dLbl>
            <c:dLbl>
              <c:idx val="1"/>
              <c:layout>
                <c:manualLayout>
                  <c:x val="-3.4869884131816339E-2"/>
                  <c:y val="-8.1650145257749301E-2"/>
                </c:manualLayout>
              </c:layout>
              <c:tx>
                <c:rich>
                  <a:bodyPr/>
                  <a:lstStyle/>
                  <a:p>
                    <a:r>
                      <a:rPr lang="ru-RU" dirty="0"/>
                      <a:t> </a:t>
                    </a:r>
                    <a:r>
                      <a:rPr lang="ru-RU" dirty="0" smtClean="0"/>
                      <a:t>585 318</a:t>
                    </a:r>
                    <a:endParaRPr lang="ru-RU" dirty="0"/>
                  </a:p>
                </c:rich>
              </c:tx>
              <c:dLblPos val="r"/>
            </c:dLbl>
            <c:dLbl>
              <c:idx val="2"/>
              <c:layout>
                <c:manualLayout>
                  <c:x val="-1.483495772760903E-2"/>
                  <c:y val="2.3170404389368921E-2"/>
                </c:manualLayout>
              </c:layout>
              <c:tx>
                <c:rich>
                  <a:bodyPr/>
                  <a:lstStyle/>
                  <a:p>
                    <a:r>
                      <a:rPr lang="ru-RU"/>
                      <a:t> 771 624</a:t>
                    </a:r>
                  </a:p>
                </c:rich>
              </c:tx>
              <c:dLblPos val="r"/>
            </c:dLbl>
            <c:spPr>
              <a:noFill/>
              <a:ln w="26717">
                <a:noFill/>
              </a:ln>
            </c:spPr>
            <c:txPr>
              <a:bodyPr/>
              <a:lstStyle/>
              <a:p>
                <a:pPr>
                  <a:defRPr sz="1157" b="1" i="0" u="none" strike="noStrike" baseline="0">
                    <a:solidFill>
                      <a:srgbClr val="000000"/>
                    </a:solidFill>
                    <a:latin typeface="Times New Roman"/>
                    <a:ea typeface="Times New Roman"/>
                    <a:cs typeface="Times New Roman"/>
                  </a:defRPr>
                </a:pPr>
                <a:endParaRPr lang="ru-RU"/>
              </a:p>
            </c:txPr>
            <c:showVal val="1"/>
            <c:showCatName val="1"/>
            <c:showSerName val="1"/>
          </c:dLbls>
          <c:cat>
            <c:strRef>
              <c:f>Sheet1!$B$1:$E$1</c:f>
              <c:strCache>
                <c:ptCount val="3"/>
                <c:pt idx="0">
                  <c:v>2019 год</c:v>
                </c:pt>
                <c:pt idx="1">
                  <c:v>2020 год</c:v>
                </c:pt>
                <c:pt idx="2">
                  <c:v>2021 год</c:v>
                </c:pt>
              </c:strCache>
            </c:strRef>
          </c:cat>
          <c:val>
            <c:numRef>
              <c:f>Sheet1!$B$2:$E$2</c:f>
              <c:numCache>
                <c:formatCode>#,##0</c:formatCode>
                <c:ptCount val="4"/>
                <c:pt idx="0">
                  <c:v>498216</c:v>
                </c:pt>
                <c:pt idx="1">
                  <c:v>574782</c:v>
                </c:pt>
                <c:pt idx="2">
                  <c:v>771624</c:v>
                </c:pt>
              </c:numCache>
            </c:numRef>
          </c:val>
        </c:ser>
        <c:ser>
          <c:idx val="1"/>
          <c:order val="1"/>
          <c:tx>
            <c:strRef>
              <c:f>Sheet1!$A$3</c:f>
              <c:strCache>
                <c:ptCount val="1"/>
                <c:pt idx="0">
                  <c:v>Расходы</c:v>
                </c:pt>
              </c:strCache>
            </c:strRef>
          </c:tx>
          <c:spPr>
            <a:ln w="40075">
              <a:solidFill>
                <a:srgbClr val="FF00FF"/>
              </a:solidFill>
              <a:prstDash val="solid"/>
            </a:ln>
          </c:spPr>
          <c:marker>
            <c:symbol val="square"/>
            <c:size val="9"/>
            <c:spPr>
              <a:solidFill>
                <a:srgbClr val="FF00FF"/>
              </a:solidFill>
              <a:ln>
                <a:solidFill>
                  <a:srgbClr val="FF00FF"/>
                </a:solidFill>
                <a:prstDash val="solid"/>
              </a:ln>
            </c:spPr>
          </c:marker>
          <c:dLbls>
            <c:dLbl>
              <c:idx val="0"/>
              <c:layout>
                <c:manualLayout>
                  <c:x val="-5.4325003012645902E-2"/>
                  <c:y val="9.8655746672208722E-2"/>
                </c:manualLayout>
              </c:layout>
              <c:tx>
                <c:rich>
                  <a:bodyPr/>
                  <a:lstStyle/>
                  <a:p>
                    <a:pPr>
                      <a:defRPr sz="1157" b="1" i="0" u="none" strike="noStrike" baseline="0">
                        <a:solidFill>
                          <a:srgbClr val="000000"/>
                        </a:solidFill>
                        <a:latin typeface="Times New Roman"/>
                        <a:ea typeface="Times New Roman"/>
                        <a:cs typeface="Times New Roman"/>
                      </a:defRPr>
                    </a:pPr>
                    <a:r>
                      <a:rPr lang="ru-RU"/>
                      <a:t>498 216</a:t>
                    </a:r>
                  </a:p>
                </c:rich>
              </c:tx>
              <c:spPr>
                <a:noFill/>
                <a:ln w="26717">
                  <a:noFill/>
                </a:ln>
              </c:spPr>
              <c:dLblPos val="r"/>
            </c:dLbl>
            <c:dLbl>
              <c:idx val="1"/>
              <c:layout>
                <c:manualLayout>
                  <c:x val="-3.4901897297382835E-2"/>
                  <c:y val="6.8066984388829924E-2"/>
                </c:manualLayout>
              </c:layout>
              <c:tx>
                <c:rich>
                  <a:bodyPr/>
                  <a:lstStyle/>
                  <a:p>
                    <a:pPr>
                      <a:defRPr sz="1052" b="1" i="0" u="none" strike="noStrike" baseline="0">
                        <a:solidFill>
                          <a:srgbClr val="000000"/>
                        </a:solidFill>
                        <a:latin typeface="Times New Roman"/>
                        <a:ea typeface="Times New Roman"/>
                        <a:cs typeface="Times New Roman"/>
                      </a:defRPr>
                    </a:pPr>
                    <a:r>
                      <a:rPr lang="ru-RU" sz="1100" dirty="0"/>
                      <a:t>574 782</a:t>
                    </a:r>
                  </a:p>
                </c:rich>
              </c:tx>
              <c:spPr>
                <a:noFill/>
                <a:ln w="26717">
                  <a:noFill/>
                </a:ln>
              </c:spPr>
              <c:dLblPos val="r"/>
            </c:dLbl>
            <c:dLbl>
              <c:idx val="2"/>
              <c:layout>
                <c:manualLayout>
                  <c:x val="-1.6037500441246105E-2"/>
                  <c:y val="-4.7355749041126667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777 176</a:t>
                    </a:r>
                    <a:endParaRPr lang="ru-RU" dirty="0"/>
                  </a:p>
                </c:rich>
              </c:tx>
              <c:spPr>
                <a:noFill/>
                <a:ln w="26717">
                  <a:noFill/>
                </a:ln>
              </c:spPr>
              <c:dLblPos val="r"/>
            </c:dLbl>
            <c:spPr>
              <a:noFill/>
              <a:ln w="26717">
                <a:noFill/>
              </a:ln>
            </c:spPr>
            <c:txPr>
              <a:bodyPr/>
              <a:lstStyle/>
              <a:p>
                <a:pPr>
                  <a:defRPr sz="1157" b="1" i="0" u="none" strike="noStrike" baseline="0">
                    <a:solidFill>
                      <a:srgbClr val="000000"/>
                    </a:solidFill>
                    <a:latin typeface="Calibri"/>
                    <a:ea typeface="Calibri"/>
                    <a:cs typeface="Calibri"/>
                  </a:defRPr>
                </a:pPr>
                <a:endParaRPr lang="ru-RU"/>
              </a:p>
            </c:txPr>
            <c:showVal val="1"/>
            <c:showCatName val="1"/>
            <c:showSerName val="1"/>
          </c:dLbls>
          <c:cat>
            <c:strRef>
              <c:f>Sheet1!$B$1:$E$1</c:f>
              <c:strCache>
                <c:ptCount val="3"/>
                <c:pt idx="0">
                  <c:v>2019 год</c:v>
                </c:pt>
                <c:pt idx="1">
                  <c:v>2020 год</c:v>
                </c:pt>
                <c:pt idx="2">
                  <c:v>2021 год</c:v>
                </c:pt>
              </c:strCache>
            </c:strRef>
          </c:cat>
          <c:val>
            <c:numRef>
              <c:f>Sheet1!$B$3:$E$3</c:f>
              <c:numCache>
                <c:formatCode>#,##0</c:formatCode>
                <c:ptCount val="4"/>
                <c:pt idx="0">
                  <c:v>554364</c:v>
                </c:pt>
                <c:pt idx="1">
                  <c:v>585318</c:v>
                </c:pt>
                <c:pt idx="2">
                  <c:v>777176</c:v>
                </c:pt>
              </c:numCache>
            </c:numRef>
          </c:val>
        </c:ser>
        <c:dLbls>
          <c:showVal val="1"/>
          <c:showCatName val="1"/>
          <c:showSerName val="1"/>
        </c:dLbls>
        <c:marker val="1"/>
        <c:axId val="115415296"/>
        <c:axId val="115445760"/>
      </c:lineChart>
      <c:catAx>
        <c:axId val="115415296"/>
        <c:scaling>
          <c:orientation val="minMax"/>
        </c:scaling>
        <c:axPos val="b"/>
        <c:numFmt formatCode="General" sourceLinked="1"/>
        <c:majorTickMark val="in"/>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15445760"/>
        <c:crosses val="autoZero"/>
        <c:auto val="1"/>
        <c:lblAlgn val="ctr"/>
        <c:lblOffset val="100"/>
        <c:tickLblSkip val="1"/>
        <c:tickMarkSkip val="1"/>
      </c:catAx>
      <c:valAx>
        <c:axId val="115445760"/>
        <c:scaling>
          <c:orientation val="minMax"/>
        </c:scaling>
        <c:axPos val="l"/>
        <c:majorGridlines>
          <c:spPr>
            <a:ln w="3340">
              <a:solidFill>
                <a:srgbClr val="000000"/>
              </a:solidFill>
              <a:prstDash val="solid"/>
            </a:ln>
          </c:spPr>
        </c:majorGridlines>
        <c:numFmt formatCode="#,##0" sourceLinked="1"/>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15415296"/>
        <c:crosses val="autoZero"/>
        <c:crossBetween val="between"/>
      </c:valAx>
      <c:spPr>
        <a:gradFill rotWithShape="0">
          <a:gsLst>
            <a:gs pos="0">
              <a:srgbClr val="CCCCFF"/>
            </a:gs>
            <a:gs pos="100000">
              <a:srgbClr val="CCCCFF">
                <a:gamma/>
                <a:shade val="46275"/>
                <a:invGamma/>
              </a:srgbClr>
            </a:gs>
          </a:gsLst>
          <a:lin ang="5400000" scaled="1"/>
        </a:gradFill>
        <a:ln w="26717">
          <a:noFill/>
        </a:ln>
      </c:spPr>
    </c:plotArea>
    <c:legend>
      <c:legendPos val="r"/>
      <c:layout>
        <c:manualLayout>
          <c:xMode val="edge"/>
          <c:yMode val="edge"/>
          <c:x val="0.8666666666666667"/>
          <c:y val="0.41019417475728182"/>
          <c:w val="0.12839506172839521"/>
          <c:h val="0.11893203883495146"/>
        </c:manualLayout>
      </c:layout>
      <c:spPr>
        <a:solidFill>
          <a:srgbClr val="FFFFFF"/>
        </a:solidFill>
        <a:ln w="3340">
          <a:solidFill>
            <a:srgbClr val="000000"/>
          </a:solidFill>
          <a:prstDash val="solid"/>
        </a:ln>
      </c:spPr>
      <c:txPr>
        <a:bodyPr/>
        <a:lstStyle/>
        <a:p>
          <a:pPr>
            <a:defRPr sz="1157"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1920" b="1"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465"/>
                </c:manualLayout>
              </c:layout>
              <c:showVal val="1"/>
            </c:dLbl>
            <c:dLbl>
              <c:idx val="3"/>
              <c:layout>
                <c:manualLayout>
                  <c:x val="9.0394523541817914E-3"/>
                  <c:y val="-0.21587150496134508"/>
                </c:manualLayout>
              </c:layout>
              <c:showVal val="1"/>
            </c:dLbl>
            <c:dLbl>
              <c:idx val="4"/>
              <c:layout>
                <c:manualLayout>
                  <c:x val="1.1979752276965783E-2"/>
                  <c:y val="-0.21699185707486826"/>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2740</c:v>
                </c:pt>
                <c:pt idx="1">
                  <c:v>2554</c:v>
                </c:pt>
                <c:pt idx="2">
                  <c:v>2508</c:v>
                </c:pt>
                <c:pt idx="3">
                  <c:v>2568</c:v>
                </c:pt>
                <c:pt idx="4">
                  <c:v>2645</c:v>
                </c:pt>
              </c:numCache>
            </c:numRef>
          </c:val>
        </c:ser>
        <c:shape val="cylinder"/>
        <c:axId val="151650304"/>
        <c:axId val="151651840"/>
        <c:axId val="0"/>
      </c:bar3DChart>
      <c:catAx>
        <c:axId val="15165030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651840"/>
        <c:crosses val="autoZero"/>
        <c:lblAlgn val="ctr"/>
        <c:lblOffset val="100"/>
      </c:catAx>
      <c:valAx>
        <c:axId val="151651840"/>
        <c:scaling>
          <c:orientation val="minMax"/>
        </c:scaling>
        <c:axPos val="l"/>
        <c:majorGridlines/>
        <c:numFmt formatCode="#,##0" sourceLinked="1"/>
        <c:tickLblPos val="nextTo"/>
        <c:txPr>
          <a:bodyPr/>
          <a:lstStyle/>
          <a:p>
            <a:pPr>
              <a:defRPr sz="1000" baseline="0"/>
            </a:pPr>
            <a:endParaRPr lang="ru-RU"/>
          </a:p>
        </c:txPr>
        <c:crossAx val="151650304"/>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ru-RU" dirty="0" smtClean="0"/>
                      <a:t>806</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1176</c:v>
                </c:pt>
                <c:pt idx="1">
                  <c:v>703</c:v>
                </c:pt>
                <c:pt idx="2" formatCode="General">
                  <c:v>806</c:v>
                </c:pt>
                <c:pt idx="3" formatCode="General">
                  <c:v>839</c:v>
                </c:pt>
                <c:pt idx="4" formatCode="General">
                  <c:v>872</c:v>
                </c:pt>
              </c:numCache>
            </c:numRef>
          </c:val>
        </c:ser>
        <c:shape val="cylinder"/>
        <c:axId val="151708416"/>
        <c:axId val="151709952"/>
        <c:axId val="0"/>
      </c:bar3DChart>
      <c:catAx>
        <c:axId val="15170841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709952"/>
        <c:crosses val="autoZero"/>
        <c:lblAlgn val="ctr"/>
        <c:lblOffset val="100"/>
      </c:catAx>
      <c:valAx>
        <c:axId val="151709952"/>
        <c:scaling>
          <c:orientation val="minMax"/>
        </c:scaling>
        <c:axPos val="l"/>
        <c:majorGridlines/>
        <c:numFmt formatCode="#,##0" sourceLinked="1"/>
        <c:tickLblPos val="nextTo"/>
        <c:txPr>
          <a:bodyPr/>
          <a:lstStyle/>
          <a:p>
            <a:pPr>
              <a:defRPr sz="1000" baseline="0"/>
            </a:pPr>
            <a:endParaRPr lang="ru-RU"/>
          </a:p>
        </c:txPr>
        <c:crossAx val="151708416"/>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                 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1078</c:v>
                </c:pt>
                <c:pt idx="1">
                  <c:v>331</c:v>
                </c:pt>
                <c:pt idx="2">
                  <c:v>136</c:v>
                </c:pt>
                <c:pt idx="3">
                  <c:v>141</c:v>
                </c:pt>
                <c:pt idx="4">
                  <c:v>148</c:v>
                </c:pt>
              </c:numCache>
            </c:numRef>
          </c:val>
        </c:ser>
        <c:shape val="cylinder"/>
        <c:axId val="151903616"/>
        <c:axId val="151909504"/>
        <c:axId val="0"/>
      </c:bar3DChart>
      <c:catAx>
        <c:axId val="15190361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909504"/>
        <c:crosses val="autoZero"/>
        <c:lblAlgn val="ctr"/>
        <c:lblOffset val="100"/>
      </c:catAx>
      <c:valAx>
        <c:axId val="151909504"/>
        <c:scaling>
          <c:orientation val="minMax"/>
        </c:scaling>
        <c:axPos val="l"/>
        <c:majorGridlines/>
        <c:numFmt formatCode="#,##0" sourceLinked="1"/>
        <c:tickLblPos val="nextTo"/>
        <c:txPr>
          <a:bodyPr/>
          <a:lstStyle/>
          <a:p>
            <a:pPr>
              <a:defRPr sz="1000" baseline="0"/>
            </a:pPr>
            <a:endParaRPr lang="ru-RU"/>
          </a:p>
        </c:txPr>
        <c:crossAx val="151903616"/>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65</c:v>
                </c:pt>
                <c:pt idx="1">
                  <c:v>2486</c:v>
                </c:pt>
                <c:pt idx="2" formatCode="General">
                  <c:v>117</c:v>
                </c:pt>
                <c:pt idx="3" formatCode="General">
                  <c:v>117</c:v>
                </c:pt>
                <c:pt idx="4" formatCode="General">
                  <c:v>117</c:v>
                </c:pt>
              </c:numCache>
            </c:numRef>
          </c:val>
        </c:ser>
        <c:shape val="cylinder"/>
        <c:axId val="151562112"/>
        <c:axId val="151563648"/>
        <c:axId val="0"/>
      </c:bar3DChart>
      <c:catAx>
        <c:axId val="15156211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563648"/>
        <c:crosses val="autoZero"/>
        <c:lblAlgn val="ctr"/>
        <c:lblOffset val="100"/>
      </c:catAx>
      <c:valAx>
        <c:axId val="151563648"/>
        <c:scaling>
          <c:orientation val="minMax"/>
        </c:scaling>
        <c:axPos val="l"/>
        <c:majorGridlines/>
        <c:numFmt formatCode="#,##0" sourceLinked="1"/>
        <c:tickLblPos val="nextTo"/>
        <c:txPr>
          <a:bodyPr/>
          <a:lstStyle/>
          <a:p>
            <a:pPr>
              <a:defRPr sz="1000" baseline="0"/>
            </a:pPr>
            <a:endParaRPr lang="ru-RU"/>
          </a:p>
        </c:txPr>
        <c:crossAx val="151562112"/>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211389596573252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1766</c:v>
                </c:pt>
                <c:pt idx="1">
                  <c:v>1081</c:v>
                </c:pt>
                <c:pt idx="2" formatCode="General">
                  <c:v>420</c:v>
                </c:pt>
                <c:pt idx="3" formatCode="General">
                  <c:v>437</c:v>
                </c:pt>
                <c:pt idx="4" formatCode="General">
                  <c:v>454</c:v>
                </c:pt>
              </c:numCache>
            </c:numRef>
          </c:val>
        </c:ser>
        <c:shape val="cylinder"/>
        <c:axId val="151981440"/>
        <c:axId val="151987328"/>
        <c:axId val="0"/>
      </c:bar3DChart>
      <c:catAx>
        <c:axId val="15198144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987328"/>
        <c:crosses val="autoZero"/>
        <c:lblAlgn val="ctr"/>
        <c:lblOffset val="100"/>
      </c:catAx>
      <c:valAx>
        <c:axId val="151987328"/>
        <c:scaling>
          <c:orientation val="minMax"/>
        </c:scaling>
        <c:axPos val="l"/>
        <c:majorGridlines/>
        <c:numFmt formatCode="#,##0" sourceLinked="1"/>
        <c:tickLblPos val="nextTo"/>
        <c:txPr>
          <a:bodyPr/>
          <a:lstStyle/>
          <a:p>
            <a:pPr>
              <a:defRPr sz="1000" baseline="0"/>
            </a:pPr>
            <a:endParaRPr lang="ru-RU"/>
          </a:p>
        </c:txPr>
        <c:crossAx val="151981440"/>
        <c:crosses val="autoZero"/>
        <c:crossBetween val="between"/>
      </c:valAx>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8871"/>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6.9056362442015753E-3"/>
                  <c:y val="-1.2877290862202434E-2"/>
                </c:manualLayout>
              </c:layout>
              <c:tx>
                <c:rich>
                  <a:bodyPr/>
                  <a:lstStyle/>
                  <a:p>
                    <a:r>
                      <a:rPr lang="ru-RU" dirty="0" smtClean="0"/>
                      <a:t>1 277</a:t>
                    </a:r>
                    <a:endParaRPr lang="ru-RU" dirty="0"/>
                  </a:p>
                </c:rich>
              </c:tx>
            </c:dLbl>
            <c:dLbl>
              <c:idx val="1"/>
              <c:layout>
                <c:manualLayout>
                  <c:x val="1.3216539773763161E-3"/>
                  <c:y val="-9.723470430070583E-3"/>
                </c:manualLayout>
              </c:layout>
              <c:tx>
                <c:rich>
                  <a:bodyPr/>
                  <a:lstStyle/>
                  <a:p>
                    <a:r>
                      <a:rPr lang="ru-RU" dirty="0" smtClean="0"/>
                      <a:t>218 290</a:t>
                    </a:r>
                    <a:endParaRPr lang="ru-RU" dirty="0"/>
                  </a:p>
                </c:rich>
              </c:tx>
            </c:dLbl>
            <c:dLbl>
              <c:idx val="2"/>
              <c:layout>
                <c:manualLayout>
                  <c:x val="1.0700558791782843E-2"/>
                  <c:y val="-1.3212222817697525E-2"/>
                </c:manualLayout>
              </c:layout>
              <c:tx>
                <c:rich>
                  <a:bodyPr/>
                  <a:lstStyle/>
                  <a:p>
                    <a:r>
                      <a:rPr lang="ru-RU" dirty="0" smtClean="0"/>
                      <a:t>246 897</a:t>
                    </a:r>
                    <a:endParaRPr lang="ru-RU" dirty="0"/>
                  </a:p>
                </c:rich>
              </c:tx>
            </c:dLbl>
            <c:dLbl>
              <c:idx val="3"/>
              <c:layout>
                <c:manualLayout>
                  <c:x val="3.9936683768994142E-3"/>
                  <c:y val="-1.2855120858583783E-2"/>
                </c:manualLayout>
              </c:layout>
              <c:tx>
                <c:rich>
                  <a:bodyPr/>
                  <a:lstStyle/>
                  <a:p>
                    <a:r>
                      <a:rPr lang="ru-RU" dirty="0"/>
                      <a:t> </a:t>
                    </a:r>
                    <a:r>
                      <a:rPr lang="ru-RU" dirty="0" smtClean="0"/>
                      <a:t>88 136</a:t>
                    </a:r>
                    <a:endParaRPr lang="ru-RU" dirty="0"/>
                  </a:p>
                </c:rich>
              </c:tx>
            </c:dLbl>
            <c:dLbl>
              <c:idx val="4"/>
              <c:layout>
                <c:manualLayout>
                  <c:x val="4.1492387872684834E-3"/>
                  <c:y val="-1.6339659113291466E-2"/>
                </c:manualLayout>
              </c:layout>
              <c:tx>
                <c:rich>
                  <a:bodyPr/>
                  <a:lstStyle/>
                  <a:p>
                    <a:r>
                      <a:rPr lang="ru-RU" dirty="0" smtClean="0"/>
                      <a:t>84 584</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Sheet1!$B$2:$F$2</c:f>
              <c:numCache>
                <c:formatCode>#,##0</c:formatCode>
                <c:ptCount val="5"/>
                <c:pt idx="0">
                  <c:v>1277</c:v>
                </c:pt>
                <c:pt idx="1">
                  <c:v>218290</c:v>
                </c:pt>
                <c:pt idx="2">
                  <c:v>246897</c:v>
                </c:pt>
                <c:pt idx="3">
                  <c:v>88136</c:v>
                </c:pt>
                <c:pt idx="4" formatCode="General">
                  <c:v>84584</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0117748511866006E-2"/>
                  <c:y val="-1.6456555496008302E-2"/>
                </c:manualLayout>
              </c:layout>
              <c:tx>
                <c:rich>
                  <a:bodyPr/>
                  <a:lstStyle/>
                  <a:p>
                    <a:r>
                      <a:rPr lang="ru-RU" dirty="0" smtClean="0"/>
                      <a:t>131 448</a:t>
                    </a:r>
                    <a:endParaRPr lang="ru-RU" dirty="0"/>
                  </a:p>
                </c:rich>
              </c:tx>
            </c:dLbl>
            <c:dLbl>
              <c:idx val="1"/>
              <c:layout>
                <c:manualLayout>
                  <c:x val="-4.9518617229075915E-3"/>
                  <c:y val="-1.340808838685744E-2"/>
                </c:manualLayout>
              </c:layout>
              <c:tx>
                <c:rich>
                  <a:bodyPr/>
                  <a:lstStyle/>
                  <a:p>
                    <a:r>
                      <a:rPr lang="ru-RU" dirty="0"/>
                      <a:t> </a:t>
                    </a:r>
                    <a:r>
                      <a:rPr lang="ru-RU" dirty="0" smtClean="0"/>
                      <a:t>32 214</a:t>
                    </a:r>
                    <a:endParaRPr lang="ru-RU" dirty="0"/>
                  </a:p>
                </c:rich>
              </c:tx>
            </c:dLbl>
            <c:dLbl>
              <c:idx val="2"/>
              <c:layout>
                <c:manualLayout>
                  <c:x val="-3.5613354284408007E-3"/>
                  <c:y val="-1.2557749653021122E-2"/>
                </c:manualLayout>
              </c:layout>
              <c:tx>
                <c:rich>
                  <a:bodyPr/>
                  <a:lstStyle/>
                  <a:p>
                    <a:r>
                      <a:rPr lang="ru-RU" dirty="0" smtClean="0"/>
                      <a:t>40 000</a:t>
                    </a:r>
                    <a:endParaRPr lang="ru-RU" dirty="0"/>
                  </a:p>
                </c:rich>
              </c:tx>
            </c:dLbl>
            <c:dLbl>
              <c:idx val="3"/>
              <c:layout>
                <c:manualLayout>
                  <c:x val="5.1034965723000172E-3"/>
                  <c:y val="-5.6084612460091795E-3"/>
                </c:manualLayout>
              </c:layout>
              <c:tx>
                <c:rich>
                  <a:bodyPr/>
                  <a:lstStyle/>
                  <a:p>
                    <a:r>
                      <a:rPr lang="ru-RU" dirty="0"/>
                      <a:t> </a:t>
                    </a:r>
                    <a:r>
                      <a:rPr lang="ru-RU" dirty="0" smtClean="0"/>
                      <a:t>0</a:t>
                    </a:r>
                    <a:endParaRPr lang="ru-RU" dirty="0"/>
                  </a:p>
                </c:rich>
              </c:tx>
            </c:dLbl>
            <c:dLbl>
              <c:idx val="4"/>
              <c:layout>
                <c:manualLayout>
                  <c:x val="3.8343939091407412E-3"/>
                  <c:y val="-7.5841566924553334E-3"/>
                </c:manualLayout>
              </c:layout>
              <c:tx>
                <c:rich>
                  <a:bodyPr/>
                  <a:lstStyle/>
                  <a:p>
                    <a:r>
                      <a:rPr lang="ru-RU" dirty="0" smtClean="0"/>
                      <a:t>0</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Sheet1!$B$3:$F$3</c:f>
              <c:numCache>
                <c:formatCode>#,##0</c:formatCode>
                <c:ptCount val="5"/>
                <c:pt idx="0">
                  <c:v>131448</c:v>
                </c:pt>
                <c:pt idx="1">
                  <c:v>32214</c:v>
                </c:pt>
                <c:pt idx="2">
                  <c:v>40000</c:v>
                </c:pt>
                <c:pt idx="3" formatCode="General">
                  <c:v>0</c:v>
                </c:pt>
                <c:pt idx="4" formatCode="General">
                  <c:v>0</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1.1889098206715387E-2"/>
                  <c:y val="-2.0753871734619601E-2"/>
                </c:manualLayout>
              </c:layout>
              <c:tx>
                <c:rich>
                  <a:bodyPr/>
                  <a:lstStyle/>
                  <a:p>
                    <a:r>
                      <a:rPr lang="ru-RU" dirty="0" smtClean="0"/>
                      <a:t>206 999</a:t>
                    </a:r>
                    <a:endParaRPr lang="ru-RU" dirty="0"/>
                  </a:p>
                </c:rich>
              </c:tx>
            </c:dLbl>
            <c:dLbl>
              <c:idx val="1"/>
              <c:layout>
                <c:manualLayout>
                  <c:x val="8.3168821096922738E-3"/>
                  <c:y val="-1.0672200006412821E-2"/>
                </c:manualLayout>
              </c:layout>
              <c:tx>
                <c:rich>
                  <a:bodyPr/>
                  <a:lstStyle/>
                  <a:p>
                    <a:r>
                      <a:rPr lang="ru-RU" dirty="0" smtClean="0"/>
                      <a:t>210 108</a:t>
                    </a:r>
                    <a:endParaRPr lang="ru-RU" dirty="0"/>
                  </a:p>
                </c:rich>
              </c:tx>
            </c:dLbl>
            <c:dLbl>
              <c:idx val="2"/>
              <c:layout>
                <c:manualLayout>
                  <c:x val="7.7239725823658534E-3"/>
                  <c:y val="-9.6616815889003747E-3"/>
                </c:manualLayout>
              </c:layout>
              <c:tx>
                <c:rich>
                  <a:bodyPr/>
                  <a:lstStyle/>
                  <a:p>
                    <a:r>
                      <a:rPr lang="ru-RU" dirty="0" smtClean="0"/>
                      <a:t>216 643</a:t>
                    </a:r>
                    <a:endParaRPr lang="ru-RU" dirty="0"/>
                  </a:p>
                </c:rich>
              </c:tx>
            </c:dLbl>
            <c:dLbl>
              <c:idx val="3"/>
              <c:layout>
                <c:manualLayout>
                  <c:x val="7.1703605957745605E-3"/>
                  <c:y val="-7.1521164566471056E-3"/>
                </c:manualLayout>
              </c:layout>
              <c:tx>
                <c:rich>
                  <a:bodyPr/>
                  <a:lstStyle/>
                  <a:p>
                    <a:r>
                      <a:rPr lang="ru-RU" dirty="0" smtClean="0"/>
                      <a:t>220 832</a:t>
                    </a:r>
                    <a:endParaRPr lang="ru-RU" dirty="0"/>
                  </a:p>
                </c:rich>
              </c:tx>
            </c:dLbl>
            <c:dLbl>
              <c:idx val="4"/>
              <c:layout>
                <c:manualLayout>
                  <c:x val="8.5277623063831007E-3"/>
                  <c:y val="-1.4653100894727081E-2"/>
                </c:manualLayout>
              </c:layout>
              <c:tx>
                <c:rich>
                  <a:bodyPr/>
                  <a:lstStyle/>
                  <a:p>
                    <a:r>
                      <a:rPr lang="ru-RU" dirty="0" smtClean="0"/>
                      <a:t>225 228</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Sheet1!$B$4:$F$4</c:f>
              <c:numCache>
                <c:formatCode>#,##0</c:formatCode>
                <c:ptCount val="5"/>
                <c:pt idx="0">
                  <c:v>206999</c:v>
                </c:pt>
                <c:pt idx="1">
                  <c:v>210108</c:v>
                </c:pt>
                <c:pt idx="2">
                  <c:v>216643</c:v>
                </c:pt>
                <c:pt idx="3" formatCode="General">
                  <c:v>220832</c:v>
                </c:pt>
                <c:pt idx="4" formatCode="General">
                  <c:v>225228</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2.0266634256164505E-2"/>
                  <c:y val="-1.1634671320535228E-2"/>
                </c:manualLayout>
              </c:layout>
              <c:tx>
                <c:rich>
                  <a:bodyPr/>
                  <a:lstStyle/>
                  <a:p>
                    <a:r>
                      <a:rPr lang="ru-RU" sz="1100" b="1" i="0" strike="noStrike" dirty="0" smtClean="0">
                        <a:solidFill>
                          <a:srgbClr val="000000"/>
                        </a:solidFill>
                        <a:latin typeface="Calibri"/>
                        <a:cs typeface="Calibri"/>
                      </a:rPr>
                      <a:t>25 038</a:t>
                    </a:r>
                    <a:endParaRPr lang="ru-RU" sz="1100" b="1" i="0" strike="noStrike" dirty="0">
                      <a:solidFill>
                        <a:srgbClr val="000000"/>
                      </a:solidFill>
                      <a:latin typeface="Calibri"/>
                      <a:cs typeface="Calibri"/>
                    </a:endParaRPr>
                  </a:p>
                </c:rich>
              </c:tx>
            </c:dLbl>
            <c:dLbl>
              <c:idx val="1"/>
              <c:layout>
                <c:manualLayout>
                  <c:x val="1.6154783298173745E-2"/>
                  <c:y val="-9.2615648174868542E-3"/>
                </c:manualLayout>
              </c:layout>
              <c:tx>
                <c:rich>
                  <a:bodyPr/>
                  <a:lstStyle/>
                  <a:p>
                    <a:pPr>
                      <a:defRPr sz="1098" b="1" i="0" u="none" strike="noStrike" baseline="0">
                        <a:solidFill>
                          <a:srgbClr val="000000"/>
                        </a:solidFill>
                        <a:latin typeface="Calibri"/>
                        <a:ea typeface="Calibri"/>
                        <a:cs typeface="Calibri"/>
                      </a:defRPr>
                    </a:pPr>
                    <a:r>
                      <a:rPr lang="ru-RU" dirty="0" smtClean="0"/>
                      <a:t>7 175</a:t>
                    </a:r>
                    <a:endParaRPr lang="ru-RU" dirty="0"/>
                  </a:p>
                </c:rich>
              </c:tx>
              <c:spPr>
                <a:noFill/>
                <a:ln w="25344">
                  <a:noFill/>
                </a:ln>
              </c:spPr>
            </c:dLbl>
            <c:dLbl>
              <c:idx val="2"/>
              <c:layout>
                <c:manualLayout>
                  <c:x val="1.7640573318632929E-2"/>
                  <c:y val="0"/>
                </c:manualLayout>
              </c:layout>
              <c:tx>
                <c:rich>
                  <a:bodyPr/>
                  <a:lstStyle/>
                  <a:p>
                    <a:r>
                      <a:rPr lang="ru-RU" dirty="0" smtClean="0"/>
                      <a:t> </a:t>
                    </a:r>
                    <a:r>
                      <a:rPr lang="ru-RU" sz="1100" dirty="0"/>
                      <a:t>55 216</a:t>
                    </a:r>
                  </a:p>
                </c:rich>
              </c:tx>
              <c:showVal val="1"/>
              <c:showCatName val="1"/>
              <c:showSerName val="1"/>
            </c:dLbl>
            <c:dLbl>
              <c:idx val="3"/>
              <c:layout>
                <c:manualLayout>
                  <c:x val="1.1760382212421925E-2"/>
                  <c:y val="0"/>
                </c:manualLayout>
              </c:layout>
              <c:tx>
                <c:rich>
                  <a:bodyPr/>
                  <a:lstStyle/>
                  <a:p>
                    <a:r>
                      <a:rPr lang="ru-RU" dirty="0" smtClean="0"/>
                      <a:t> </a:t>
                    </a:r>
                    <a:r>
                      <a:rPr lang="ru-RU" sz="1100" dirty="0"/>
                      <a:t>5 216</a:t>
                    </a:r>
                  </a:p>
                </c:rich>
              </c:tx>
              <c:showVal val="1"/>
              <c:showCatName val="1"/>
              <c:showSerName val="1"/>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Sheet1!$B$5:$F$5</c:f>
              <c:numCache>
                <c:formatCode>#,##0</c:formatCode>
                <c:ptCount val="5"/>
                <c:pt idx="0">
                  <c:v>25038</c:v>
                </c:pt>
                <c:pt idx="1">
                  <c:v>7175</c:v>
                </c:pt>
                <c:pt idx="2">
                  <c:v>55216</c:v>
                </c:pt>
                <c:pt idx="3">
                  <c:v>5216</c:v>
                </c:pt>
              </c:numCache>
            </c:numRef>
          </c:val>
        </c:ser>
        <c:gapDepth val="0"/>
        <c:shape val="box"/>
        <c:axId val="152058112"/>
        <c:axId val="152104960"/>
        <c:axId val="0"/>
      </c:bar3DChart>
      <c:catAx>
        <c:axId val="152058112"/>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52104960"/>
        <c:crosses val="autoZero"/>
        <c:auto val="1"/>
        <c:lblAlgn val="ctr"/>
        <c:lblOffset val="100"/>
        <c:tickLblSkip val="1"/>
        <c:tickMarkSkip val="1"/>
      </c:catAx>
      <c:valAx>
        <c:axId val="152104960"/>
        <c:scaling>
          <c:orientation val="minMax"/>
        </c:scaling>
        <c:axPos val="l"/>
        <c:majorGridlines>
          <c:spPr>
            <a:ln w="3168">
              <a:solidFill>
                <a:srgbClr val="000000"/>
              </a:solidFill>
              <a:prstDash val="solid"/>
            </a:ln>
          </c:spPr>
        </c:majorGridlines>
        <c:numFmt formatCode="#,##0"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52058112"/>
        <c:crosses val="autoZero"/>
        <c:crossBetween val="between"/>
      </c:valAx>
      <c:spPr>
        <a:noFill/>
        <a:ln w="25344">
          <a:noFill/>
        </a:ln>
      </c:spPr>
    </c:plotArea>
    <c:legend>
      <c:legendPos val="r"/>
      <c:layout>
        <c:manualLayout>
          <c:xMode val="edge"/>
          <c:yMode val="edge"/>
          <c:x val="0.8921023359288095"/>
          <c:y val="0.41740674955595475"/>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5112"/>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3095268964046893E-2"/>
                  <c:y val="-1.2276621846850161E-2"/>
                </c:manualLayout>
              </c:layout>
              <c:tx>
                <c:rich>
                  <a:bodyPr/>
                  <a:lstStyle/>
                  <a:p>
                    <a:r>
                      <a:rPr lang="ru-RU" dirty="0" smtClean="0"/>
                      <a:t>31 990</a:t>
                    </a:r>
                    <a:endParaRPr lang="ru-RU" dirty="0"/>
                  </a:p>
                </c:rich>
              </c:tx>
            </c:dLbl>
            <c:dLbl>
              <c:idx val="1"/>
              <c:layout>
                <c:manualLayout>
                  <c:x val="3.1408823622623885E-2"/>
                  <c:y val="-2.2312937139840786E-2"/>
                </c:manualLayout>
              </c:layout>
              <c:tx>
                <c:rich>
                  <a:bodyPr/>
                  <a:lstStyle/>
                  <a:p>
                    <a:r>
                      <a:rPr lang="ru-RU" dirty="0" smtClean="0"/>
                      <a:t>248 030</a:t>
                    </a:r>
                    <a:endParaRPr lang="ru-RU" dirty="0"/>
                  </a:p>
                </c:rich>
              </c:tx>
            </c:dLbl>
            <c:dLbl>
              <c:idx val="2"/>
              <c:layout>
                <c:manualLayout>
                  <c:x val="1.4079996312206276E-2"/>
                  <c:y val="-1.9905081697190356E-2"/>
                </c:manualLayout>
              </c:layout>
              <c:tx>
                <c:rich>
                  <a:bodyPr/>
                  <a:lstStyle/>
                  <a:p>
                    <a:r>
                      <a:rPr lang="ru-RU" dirty="0" smtClean="0"/>
                      <a:t>344 255</a:t>
                    </a:r>
                  </a:p>
                  <a:p>
                    <a:endParaRPr lang="ru-RU" dirty="0"/>
                  </a:p>
                </c:rich>
              </c:tx>
            </c:dLbl>
            <c:dLbl>
              <c:idx val="3"/>
              <c:layout>
                <c:manualLayout>
                  <c:x val="2.7132020133048673E-2"/>
                  <c:y val="-3.6888126414366139E-2"/>
                </c:manualLayout>
              </c:layout>
              <c:tx>
                <c:rich>
                  <a:bodyPr/>
                  <a:lstStyle/>
                  <a:p>
                    <a:r>
                      <a:rPr lang="ru-RU" dirty="0" smtClean="0"/>
                      <a:t>43 890</a:t>
                    </a:r>
                    <a:endParaRPr lang="ru-RU" dirty="0"/>
                  </a:p>
                </c:rich>
              </c:tx>
            </c:dLbl>
            <c:dLbl>
              <c:idx val="4"/>
              <c:layout>
                <c:manualLayout>
                  <c:x val="2.8413874171326892E-2"/>
                  <c:y val="-2.2641192197344399E-2"/>
                </c:manualLayout>
              </c:layout>
              <c:tx>
                <c:rich>
                  <a:bodyPr/>
                  <a:lstStyle/>
                  <a:p>
                    <a:r>
                      <a:rPr lang="ru-RU" dirty="0" smtClean="0"/>
                      <a:t>50 010</a:t>
                    </a:r>
                    <a:endParaRPr lang="ru-RU" dirty="0"/>
                  </a:p>
                </c:rich>
              </c:tx>
            </c:dLbl>
            <c:dLbl>
              <c:idx val="5"/>
              <c:layout>
                <c:manualLayout>
                  <c:x val="2.3902895782374353E-2"/>
                  <c:y val="-2.0113100387591142E-2"/>
                </c:manualLayout>
              </c:layout>
              <c:tx>
                <c:rich>
                  <a:bodyPr/>
                  <a:lstStyle/>
                  <a:p>
                    <a:r>
                      <a:rPr lang="ru-RU" dirty="0" smtClean="0"/>
                      <a:t>6 323</a:t>
                    </a:r>
                    <a:endParaRPr lang="ru-RU" dirty="0"/>
                  </a:p>
                </c:rich>
              </c:tx>
            </c:dLbl>
            <c:dLbl>
              <c:idx val="6"/>
              <c:layout>
                <c:manualLayout>
                  <c:x val="1.9269183009643021E-2"/>
                  <c:y val="2.0377620395215972E-3"/>
                </c:manualLayout>
              </c:layout>
              <c:tx>
                <c:rich>
                  <a:bodyPr/>
                  <a:lstStyle/>
                  <a:p>
                    <a:r>
                      <a:rPr lang="ru-RU" dirty="0" smtClean="0"/>
                      <a:t>52 678</a:t>
                    </a:r>
                  </a:p>
                  <a:p>
                    <a:endParaRPr lang="ru-RU" dirty="0"/>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31990</c:v>
                </c:pt>
                <c:pt idx="1">
                  <c:v>248030</c:v>
                </c:pt>
                <c:pt idx="2">
                  <c:v>344255</c:v>
                </c:pt>
                <c:pt idx="3">
                  <c:v>43890</c:v>
                </c:pt>
                <c:pt idx="4">
                  <c:v>50010</c:v>
                </c:pt>
                <c:pt idx="5">
                  <c:v>6323</c:v>
                </c:pt>
                <c:pt idx="6">
                  <c:v>52678</c:v>
                </c:pt>
              </c:numCache>
            </c:numRef>
          </c:val>
        </c:ser>
        <c:dLbls>
          <c:showVal val="1"/>
        </c:dLbls>
        <c:gapDepth val="0"/>
        <c:shape val="box"/>
        <c:axId val="152138880"/>
        <c:axId val="152140416"/>
        <c:axId val="0"/>
      </c:bar3DChart>
      <c:catAx>
        <c:axId val="152138880"/>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52140416"/>
        <c:crosses val="autoZero"/>
        <c:auto val="1"/>
        <c:lblAlgn val="ctr"/>
        <c:lblOffset val="100"/>
        <c:tickLblSkip val="1"/>
        <c:tickMarkSkip val="1"/>
      </c:catAx>
      <c:valAx>
        <c:axId val="152140416"/>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52138880"/>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layout/>
    </c:title>
    <c:view3D>
      <c:rAngAx val="1"/>
    </c:view3D>
    <c:plotArea>
      <c:layout>
        <c:manualLayout>
          <c:layoutTarget val="inner"/>
          <c:xMode val="edge"/>
          <c:yMode val="edge"/>
          <c:x val="0.11775186353367459"/>
          <c:y val="0.20828632973388689"/>
          <c:w val="0.7636740594309438"/>
          <c:h val="0.44487434325336139"/>
        </c:manualLayout>
      </c:layout>
      <c:bar3DChart>
        <c:barDir val="col"/>
        <c:grouping val="stacked"/>
        <c:ser>
          <c:idx val="1"/>
          <c:order val="1"/>
          <c:tx>
            <c:strRef>
              <c:f>Лист1!$B$1</c:f>
              <c:strCache>
                <c:ptCount val="1"/>
                <c:pt idx="0">
                  <c:v>Столбец1</c:v>
                </c:pt>
              </c:strCache>
            </c:strRef>
          </c:tx>
          <c:spPr>
            <a:solidFill>
              <a:schemeClr val="accent2">
                <a:lumMod val="40000"/>
                <a:lumOff val="60000"/>
              </a:schemeClr>
            </a:solidFill>
          </c:spPr>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94115</c:v>
                </c:pt>
                <c:pt idx="1">
                  <c:v>62565</c:v>
                </c:pt>
                <c:pt idx="2">
                  <c:v>160422</c:v>
                </c:pt>
                <c:pt idx="3">
                  <c:v>178583</c:v>
                </c:pt>
                <c:pt idx="4">
                  <c:v>176832</c:v>
                </c:pt>
              </c:numCache>
            </c:numRef>
          </c:val>
        </c:ser>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3350691042115775"/>
                </c:manualLayout>
              </c:layout>
              <c:showVal val="1"/>
            </c:dLbl>
            <c:dLbl>
              <c:idx val="1"/>
              <c:layout>
                <c:manualLayout>
                  <c:x val="1.3559275749371581E-2"/>
                  <c:y val="-0.12758102597123847"/>
                </c:manualLayout>
              </c:layout>
              <c:tx>
                <c:rich>
                  <a:bodyPr/>
                  <a:lstStyle/>
                  <a:p>
                    <a:r>
                      <a:rPr lang="ru-RU" dirty="0" smtClean="0"/>
                      <a:t>62 565</a:t>
                    </a:r>
                    <a:endParaRPr lang="en-US" dirty="0"/>
                  </a:p>
                </c:rich>
              </c:tx>
              <c:showVal val="1"/>
            </c:dLbl>
            <c:dLbl>
              <c:idx val="2"/>
              <c:layout>
                <c:manualLayout>
                  <c:x val="1.21514287982839E-2"/>
                  <c:y val="-0.17568520955233957"/>
                </c:manualLayout>
              </c:layout>
              <c:tx>
                <c:rich>
                  <a:bodyPr/>
                  <a:lstStyle/>
                  <a:p>
                    <a:r>
                      <a:rPr lang="ru-RU" dirty="0" smtClean="0"/>
                      <a:t> 160 422</a:t>
                    </a:r>
                    <a:endParaRPr lang="en-US" dirty="0"/>
                  </a:p>
                </c:rich>
              </c:tx>
              <c:showVal val="1"/>
            </c:dLbl>
            <c:dLbl>
              <c:idx val="3"/>
              <c:layout>
                <c:manualLayout>
                  <c:x val="9.0394847541141708E-3"/>
                  <c:y val="-0.17777653349757841"/>
                </c:manualLayout>
              </c:layout>
              <c:tx>
                <c:rich>
                  <a:bodyPr/>
                  <a:lstStyle/>
                  <a:p>
                    <a:r>
                      <a:rPr lang="ru-RU" dirty="0" smtClean="0"/>
                      <a:t> 178 583</a:t>
                    </a:r>
                    <a:endParaRPr lang="en-US" dirty="0"/>
                  </a:p>
                </c:rich>
              </c:tx>
              <c:showVal val="1"/>
            </c:dLbl>
            <c:dLbl>
              <c:idx val="4"/>
              <c:layout>
                <c:manualLayout>
                  <c:x val="1.0546065546466601E-2"/>
                  <c:y val="-0.17254781192412041"/>
                </c:manualLayout>
              </c:layout>
              <c:tx>
                <c:rich>
                  <a:bodyPr/>
                  <a:lstStyle/>
                  <a:p>
                    <a:r>
                      <a:rPr lang="ru-RU" dirty="0" smtClean="0"/>
                      <a:t>176 832</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94115</c:v>
                </c:pt>
                <c:pt idx="1">
                  <c:v>62565</c:v>
                </c:pt>
                <c:pt idx="2">
                  <c:v>160422</c:v>
                </c:pt>
                <c:pt idx="3">
                  <c:v>178583</c:v>
                </c:pt>
                <c:pt idx="4">
                  <c:v>176832</c:v>
                </c:pt>
              </c:numCache>
            </c:numRef>
          </c:val>
        </c:ser>
        <c:shape val="cylinder"/>
        <c:axId val="151119744"/>
        <c:axId val="151121280"/>
        <c:axId val="0"/>
      </c:bar3DChart>
      <c:catAx>
        <c:axId val="15111974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121280"/>
        <c:crosses val="autoZero"/>
        <c:lblAlgn val="ctr"/>
        <c:lblOffset val="100"/>
      </c:catAx>
      <c:valAx>
        <c:axId val="151121280"/>
        <c:scaling>
          <c:orientation val="minMax"/>
        </c:scaling>
        <c:axPos val="l"/>
        <c:majorGridlines/>
        <c:numFmt formatCode="#,##0" sourceLinked="1"/>
        <c:tickLblPos val="nextTo"/>
        <c:txPr>
          <a:bodyPr/>
          <a:lstStyle/>
          <a:p>
            <a:pPr>
              <a:defRPr sz="1000" baseline="0"/>
            </a:pPr>
            <a:endParaRPr lang="ru-RU"/>
          </a:p>
        </c:txPr>
        <c:crossAx val="151119744"/>
        <c:crosses val="autoZero"/>
        <c:crossBetween val="between"/>
      </c:valAx>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775186353367459"/>
          <c:y val="0.20828632973388689"/>
          <c:w val="0.76367405943094346"/>
          <c:h val="0.4448743432533612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7498810157059314"/>
                </c:manualLayout>
              </c:layout>
              <c:showVal val="1"/>
            </c:dLbl>
            <c:dLbl>
              <c:idx val="1"/>
              <c:layout>
                <c:manualLayout>
                  <c:x val="1.2102091048571753E-2"/>
                  <c:y val="-0.15721044822083532"/>
                </c:manualLayout>
              </c:layout>
              <c:tx>
                <c:rich>
                  <a:bodyPr/>
                  <a:lstStyle/>
                  <a:p>
                    <a:r>
                      <a:rPr lang="ru-RU" dirty="0" smtClean="0"/>
                      <a:t>11 065</a:t>
                    </a:r>
                    <a:endParaRPr lang="en-US" dirty="0"/>
                  </a:p>
                </c:rich>
              </c:tx>
              <c:showVal val="1"/>
            </c:dLbl>
            <c:dLbl>
              <c:idx val="2"/>
              <c:layout>
                <c:manualLayout>
                  <c:x val="1.5065807923523642E-2"/>
                  <c:y val="-0.19346269821795289"/>
                </c:manualLayout>
              </c:layout>
              <c:tx>
                <c:rich>
                  <a:bodyPr/>
                  <a:lstStyle/>
                  <a:p>
                    <a:r>
                      <a:rPr lang="ru-RU" dirty="0" smtClean="0"/>
                      <a:t>11 863</a:t>
                    </a:r>
                    <a:endParaRPr lang="en-US" dirty="0"/>
                  </a:p>
                </c:rich>
              </c:tx>
              <c:showVal val="1"/>
            </c:dLbl>
            <c:dLbl>
              <c:idx val="3"/>
              <c:layout>
                <c:manualLayout>
                  <c:x val="1.0496663620729907E-2"/>
                  <c:y val="-0.18962830239741729"/>
                </c:manualLayout>
              </c:layout>
              <c:tx>
                <c:rich>
                  <a:bodyPr/>
                  <a:lstStyle/>
                  <a:p>
                    <a:r>
                      <a:rPr lang="ru-RU" dirty="0" smtClean="0"/>
                      <a:t>12 420</a:t>
                    </a:r>
                    <a:endParaRPr lang="en-US" dirty="0"/>
                  </a:p>
                </c:rich>
              </c:tx>
              <c:showVal val="1"/>
            </c:dLbl>
            <c:dLbl>
              <c:idx val="4"/>
              <c:layout>
                <c:manualLayout>
                  <c:x val="1.2003300810194694E-2"/>
                  <c:y val="-0.19032541037916328"/>
                </c:manualLayout>
              </c:layout>
              <c:tx>
                <c:rich>
                  <a:bodyPr/>
                  <a:lstStyle/>
                  <a:p>
                    <a:r>
                      <a:rPr lang="ru-RU" dirty="0" smtClean="0"/>
                      <a:t>13 171</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General</c:formatCode>
                <c:ptCount val="5"/>
                <c:pt idx="0" formatCode="#,##0">
                  <c:v>10907</c:v>
                </c:pt>
                <c:pt idx="1">
                  <c:v>11065</c:v>
                </c:pt>
                <c:pt idx="2" formatCode="#,##0">
                  <c:v>11863</c:v>
                </c:pt>
                <c:pt idx="3" formatCode="#,##0">
                  <c:v>12420</c:v>
                </c:pt>
                <c:pt idx="4" formatCode="#,##0">
                  <c:v>13171</c:v>
                </c:pt>
              </c:numCache>
            </c:numRef>
          </c:val>
        </c:ser>
        <c:shape val="cylinder"/>
        <c:axId val="151178624"/>
        <c:axId val="151184512"/>
        <c:axId val="0"/>
      </c:bar3DChart>
      <c:catAx>
        <c:axId val="15117862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184512"/>
        <c:crosses val="autoZero"/>
        <c:lblAlgn val="ctr"/>
        <c:lblOffset val="100"/>
      </c:catAx>
      <c:valAx>
        <c:axId val="151184512"/>
        <c:scaling>
          <c:orientation val="minMax"/>
        </c:scaling>
        <c:axPos val="l"/>
        <c:majorGridlines/>
        <c:numFmt formatCode="#,##0" sourceLinked="1"/>
        <c:tickLblPos val="nextTo"/>
        <c:txPr>
          <a:bodyPr/>
          <a:lstStyle/>
          <a:p>
            <a:pPr>
              <a:defRPr sz="1000" baseline="0"/>
            </a:pPr>
            <a:endParaRPr lang="ru-RU"/>
          </a:p>
        </c:txPr>
        <c:crossAx val="151178624"/>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337E-2"/>
          <c:y val="0.26754528402250904"/>
          <c:w val="0.83017996760928803"/>
          <c:h val="0.42709668990360555"/>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0714784050291398E-2"/>
                  <c:y val="-0.18552269618928821"/>
                </c:manualLayout>
              </c:layout>
              <c:tx>
                <c:rich>
                  <a:bodyPr/>
                  <a:lstStyle/>
                  <a:p>
                    <a:r>
                      <a:rPr lang="ru-RU" dirty="0" smtClean="0"/>
                      <a:t>3 010</a:t>
                    </a:r>
                    <a:endParaRPr lang="en-US" dirty="0"/>
                  </a:p>
                </c:rich>
              </c:tx>
              <c:showVal val="1"/>
            </c:dLbl>
            <c:dLbl>
              <c:idx val="2"/>
              <c:layout>
                <c:manualLayout>
                  <c:x val="1.5065807923523642E-2"/>
                  <c:y val="-0.19346269821795289"/>
                </c:manualLayout>
              </c:layout>
              <c:tx>
                <c:rich>
                  <a:bodyPr/>
                  <a:lstStyle/>
                  <a:p>
                    <a:r>
                      <a:rPr lang="ru-RU" dirty="0" smtClean="0"/>
                      <a:t>10 169</a:t>
                    </a:r>
                    <a:endParaRPr lang="en-US" dirty="0"/>
                  </a:p>
                </c:rich>
              </c:tx>
              <c:showVal val="1"/>
            </c:dLbl>
            <c:dLbl>
              <c:idx val="3"/>
              <c:layout>
                <c:manualLayout>
                  <c:x val="7.6172618217059083E-3"/>
                  <c:y val="-0.19094516560851005"/>
                </c:manualLayout>
              </c:layout>
              <c:tx>
                <c:rich>
                  <a:bodyPr/>
                  <a:lstStyle/>
                  <a:p>
                    <a:r>
                      <a:rPr lang="ru-RU" dirty="0" smtClean="0"/>
                      <a:t>11 046</a:t>
                    </a:r>
                    <a:endParaRPr lang="en-US" dirty="0"/>
                  </a:p>
                </c:rich>
              </c:tx>
              <c:showVal val="1"/>
            </c:dLbl>
            <c:dLbl>
              <c:idx val="4"/>
              <c:layout>
                <c:manualLayout>
                  <c:x val="1.1968239086609461E-2"/>
                  <c:y val="-0.22522249285316742"/>
                </c:manualLayout>
              </c:layout>
              <c:tx>
                <c:rich>
                  <a:bodyPr/>
                  <a:lstStyle/>
                  <a:p>
                    <a:r>
                      <a:rPr lang="ru-RU" dirty="0" smtClean="0"/>
                      <a:t> 11 875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2613</c:v>
                </c:pt>
                <c:pt idx="1">
                  <c:v>3010</c:v>
                </c:pt>
                <c:pt idx="2">
                  <c:v>10169</c:v>
                </c:pt>
                <c:pt idx="3">
                  <c:v>11046</c:v>
                </c:pt>
                <c:pt idx="4">
                  <c:v>11875</c:v>
                </c:pt>
              </c:numCache>
            </c:numRef>
          </c:val>
        </c:ser>
        <c:shape val="cylinder"/>
        <c:axId val="151159168"/>
        <c:axId val="151160704"/>
        <c:axId val="0"/>
      </c:bar3DChart>
      <c:catAx>
        <c:axId val="15115916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160704"/>
        <c:crosses val="autoZero"/>
        <c:lblAlgn val="ctr"/>
        <c:lblOffset val="100"/>
      </c:catAx>
      <c:valAx>
        <c:axId val="151160704"/>
        <c:scaling>
          <c:orientation val="minMax"/>
        </c:scaling>
        <c:axPos val="l"/>
        <c:majorGridlines/>
        <c:numFmt formatCode="#,##0" sourceLinked="1"/>
        <c:tickLblPos val="nextTo"/>
        <c:txPr>
          <a:bodyPr/>
          <a:lstStyle/>
          <a:p>
            <a:pPr>
              <a:defRPr sz="1000" baseline="0"/>
            </a:pPr>
            <a:endParaRPr lang="ru-RU"/>
          </a:p>
        </c:txPr>
        <c:crossAx val="151159168"/>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Единый налог  на вмененный доход для отдельных видов деятельности,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20583745021195071"/>
          <c:y val="4.213962275498153E-2"/>
        </c:manualLayout>
      </c:layout>
    </c:title>
    <c:view3D>
      <c:rAngAx val="1"/>
    </c:view3D>
    <c:plotArea>
      <c:layout>
        <c:manualLayout>
          <c:layoutTarget val="inner"/>
          <c:xMode val="edge"/>
          <c:yMode val="edge"/>
          <c:x val="7.9841744771449369E-2"/>
          <c:y val="0.26754528402250904"/>
          <c:w val="0.85258560122722016"/>
          <c:h val="0.42709668990360578"/>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5.0936790785539414E-3"/>
                  <c:y val="-0.20527564435568577"/>
                </c:manualLayout>
              </c:layout>
              <c:showVal val="1"/>
            </c:dLbl>
            <c:dLbl>
              <c:idx val="1"/>
              <c:layout>
                <c:manualLayout>
                  <c:x val="7.9155388485657244E-3"/>
                  <c:y val="-0.23819722463301507"/>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2918</c:v>
                </c:pt>
                <c:pt idx="1">
                  <c:v>2920</c:v>
                </c:pt>
                <c:pt idx="2">
                  <c:v>1040</c:v>
                </c:pt>
                <c:pt idx="3">
                  <c:v>0</c:v>
                </c:pt>
                <c:pt idx="4">
                  <c:v>0</c:v>
                </c:pt>
              </c:numCache>
            </c:numRef>
          </c:val>
        </c:ser>
        <c:shape val="cylinder"/>
        <c:axId val="151309312"/>
        <c:axId val="151319296"/>
        <c:axId val="0"/>
      </c:bar3DChart>
      <c:catAx>
        <c:axId val="15130931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319296"/>
        <c:crosses val="autoZero"/>
        <c:lblAlgn val="ctr"/>
        <c:lblOffset val="100"/>
      </c:catAx>
      <c:valAx>
        <c:axId val="151319296"/>
        <c:scaling>
          <c:orientation val="minMax"/>
        </c:scaling>
        <c:axPos val="l"/>
        <c:majorGridlines/>
        <c:numFmt formatCode="#,##0" sourceLinked="1"/>
        <c:tickLblPos val="nextTo"/>
        <c:txPr>
          <a:bodyPr/>
          <a:lstStyle/>
          <a:p>
            <a:pPr>
              <a:defRPr sz="1000" baseline="0"/>
            </a:pPr>
            <a:endParaRPr lang="ru-RU"/>
          </a:p>
        </c:txPr>
        <c:crossAx val="151309312"/>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4375653527169191"/>
          <c:y val="0"/>
        </c:manualLayout>
      </c:layout>
    </c:title>
    <c:view3D>
      <c:rAngAx val="1"/>
    </c:view3D>
    <c:plotArea>
      <c:layout>
        <c:manualLayout>
          <c:layoutTarget val="inner"/>
          <c:xMode val="edge"/>
          <c:yMode val="edge"/>
          <c:x val="7.2602119105590432E-2"/>
          <c:y val="0.26754528402250904"/>
          <c:w val="0.90337907708743193"/>
          <c:h val="0.427096689903606"/>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583885892E-2"/>
                  <c:y val="-0.24478154068848096"/>
                </c:manualLayout>
              </c:layout>
              <c:showVal val="1"/>
            </c:dLbl>
            <c:dLbl>
              <c:idx val="1"/>
              <c:layout>
                <c:manualLayout>
                  <c:x val="1.2148328503583369E-2"/>
                  <c:y val="-0.2381972246330151"/>
                </c:manualLayout>
              </c:layout>
              <c:showVal val="1"/>
            </c:dLbl>
            <c:dLbl>
              <c:idx val="2"/>
              <c:layout>
                <c:manualLayout>
                  <c:x val="9.4221231139644725E-3"/>
                  <c:y val="-0.21980002343394375"/>
                </c:manualLayout>
              </c:layout>
              <c:showVal val="1"/>
            </c:dLbl>
            <c:dLbl>
              <c:idx val="3"/>
              <c:layout>
                <c:manualLayout>
                  <c:x val="7.6285757073869045E-3"/>
                  <c:y val="-0.21728242983037593"/>
                </c:manualLayout>
              </c:layout>
              <c:showVal val="1"/>
            </c:dLbl>
            <c:dLbl>
              <c:idx val="4"/>
              <c:layout>
                <c:manualLayout>
                  <c:x val="4.9023703177680823E-3"/>
                  <c:y val="-0.21863817679770148"/>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General</c:formatCode>
                <c:ptCount val="5"/>
                <c:pt idx="0" formatCode="#,##0">
                  <c:v>479</c:v>
                </c:pt>
                <c:pt idx="1">
                  <c:v>420</c:v>
                </c:pt>
                <c:pt idx="2">
                  <c:v>430</c:v>
                </c:pt>
                <c:pt idx="3">
                  <c:v>447</c:v>
                </c:pt>
                <c:pt idx="4">
                  <c:v>465</c:v>
                </c:pt>
              </c:numCache>
            </c:numRef>
          </c:val>
        </c:ser>
        <c:shape val="cylinder"/>
        <c:axId val="151327488"/>
        <c:axId val="151329024"/>
        <c:axId val="0"/>
      </c:bar3DChart>
      <c:catAx>
        <c:axId val="15132748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329024"/>
        <c:crosses val="autoZero"/>
        <c:lblAlgn val="ctr"/>
        <c:lblOffset val="100"/>
      </c:catAx>
      <c:valAx>
        <c:axId val="151329024"/>
        <c:scaling>
          <c:orientation val="minMax"/>
        </c:scaling>
        <c:axPos val="l"/>
        <c:majorGridlines/>
        <c:numFmt formatCode="#,##0" sourceLinked="1"/>
        <c:tickLblPos val="nextTo"/>
        <c:txPr>
          <a:bodyPr/>
          <a:lstStyle/>
          <a:p>
            <a:pPr>
              <a:defRPr sz="1000" baseline="0"/>
            </a:pPr>
            <a:endParaRPr lang="ru-RU"/>
          </a:p>
        </c:txPr>
        <c:crossAx val="151327488"/>
        <c:crosses val="autoZero"/>
        <c:crossBetween val="between"/>
      </c:valAx>
    </c:plotArea>
    <c:plotVisOnly val="1"/>
  </c:chart>
  <c:txPr>
    <a:bodyPr/>
    <a:lstStyle/>
    <a:p>
      <a:pPr>
        <a:defRPr sz="1800"/>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0694244097484051E-2"/>
                  <c:y val="-0.23790659632928454"/>
                </c:manualLayout>
              </c:layout>
              <c:showVal val="1"/>
            </c:dLbl>
            <c:dLbl>
              <c:idx val="3"/>
              <c:layout>
                <c:manualLayout>
                  <c:x val="1.7782587124729049E-2"/>
                  <c:y val="-0.23491899069322908"/>
                </c:manualLayout>
              </c:layout>
              <c:showVal val="1"/>
            </c:dLbl>
            <c:dLbl>
              <c:idx val="4"/>
              <c:layout>
                <c:manualLayout>
                  <c:x val="1.0546116109394854E-2"/>
                  <c:y val="-0.23603934280674999"/>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3026</c:v>
                </c:pt>
                <c:pt idx="1">
                  <c:v>2700</c:v>
                </c:pt>
                <c:pt idx="2">
                  <c:v>2857</c:v>
                </c:pt>
                <c:pt idx="3">
                  <c:v>2857</c:v>
                </c:pt>
                <c:pt idx="4">
                  <c:v>2857</c:v>
                </c:pt>
              </c:numCache>
            </c:numRef>
          </c:val>
        </c:ser>
        <c:shape val="cylinder"/>
        <c:axId val="151520000"/>
        <c:axId val="151522304"/>
        <c:axId val="0"/>
      </c:bar3DChart>
      <c:catAx>
        <c:axId val="15152000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522304"/>
        <c:crosses val="autoZero"/>
        <c:lblAlgn val="ctr"/>
        <c:lblOffset val="100"/>
      </c:catAx>
      <c:valAx>
        <c:axId val="151522304"/>
        <c:scaling>
          <c:orientation val="minMax"/>
        </c:scaling>
        <c:axPos val="l"/>
        <c:majorGridlines/>
        <c:numFmt formatCode="#,##0" sourceLinked="1"/>
        <c:tickLblPos val="nextTo"/>
        <c:txPr>
          <a:bodyPr/>
          <a:lstStyle/>
          <a:p>
            <a:pPr>
              <a:defRPr sz="1000" baseline="0"/>
            </a:pPr>
            <a:endParaRPr lang="ru-RU"/>
          </a:p>
        </c:txPr>
        <c:crossAx val="151520000"/>
        <c:crosses val="autoZero"/>
        <c:crossBetween val="between"/>
      </c:valAx>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3765</c:v>
                </c:pt>
                <c:pt idx="1">
                  <c:v>3698</c:v>
                </c:pt>
                <c:pt idx="2">
                  <c:v>3495</c:v>
                </c:pt>
                <c:pt idx="3">
                  <c:v>3495</c:v>
                </c:pt>
                <c:pt idx="4">
                  <c:v>3495</c:v>
                </c:pt>
              </c:numCache>
            </c:numRef>
          </c:val>
        </c:ser>
        <c:shape val="cylinder"/>
        <c:axId val="151470080"/>
        <c:axId val="151471616"/>
        <c:axId val="0"/>
      </c:bar3DChart>
      <c:catAx>
        <c:axId val="15147008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471616"/>
        <c:crosses val="autoZero"/>
        <c:lblAlgn val="ctr"/>
        <c:lblOffset val="100"/>
      </c:catAx>
      <c:valAx>
        <c:axId val="151471616"/>
        <c:scaling>
          <c:orientation val="minMax"/>
        </c:scaling>
        <c:axPos val="l"/>
        <c:majorGridlines/>
        <c:numFmt formatCode="#,##0" sourceLinked="1"/>
        <c:tickLblPos val="nextTo"/>
        <c:txPr>
          <a:bodyPr/>
          <a:lstStyle/>
          <a:p>
            <a:pPr>
              <a:defRPr sz="1000" baseline="0"/>
            </a:pPr>
            <a:endParaRPr lang="ru-RU"/>
          </a:p>
        </c:txPr>
        <c:crossAx val="151470080"/>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36086134990837E-2"/>
                  <c:y val="-0.18711330104426258"/>
                </c:manualLayout>
              </c:layout>
              <c:showVal val="1"/>
            </c:dLbl>
            <c:dLbl>
              <c:idx val="3"/>
              <c:layout>
                <c:manualLayout>
                  <c:x val="1.3411033022329577E-2"/>
                  <c:y val="-0.18412569540820611"/>
                </c:manualLayout>
              </c:layout>
              <c:showVal val="1"/>
            </c:dLbl>
            <c:dLbl>
              <c:idx val="4"/>
              <c:layout>
                <c:manualLayout>
                  <c:x val="1.491767021179434E-2"/>
                  <c:y val="-0.17889688561109973"/>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10237</c:v>
                </c:pt>
                <c:pt idx="1">
                  <c:v>13462</c:v>
                </c:pt>
                <c:pt idx="2">
                  <c:v>18604</c:v>
                </c:pt>
                <c:pt idx="3">
                  <c:v>54588</c:v>
                </c:pt>
                <c:pt idx="4">
                  <c:v>20385</c:v>
                </c:pt>
              </c:numCache>
            </c:numRef>
          </c:val>
        </c:ser>
        <c:shape val="cylinder"/>
        <c:axId val="151512192"/>
        <c:axId val="151513728"/>
        <c:axId val="0"/>
      </c:bar3DChart>
      <c:catAx>
        <c:axId val="15151219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513728"/>
        <c:crosses val="autoZero"/>
        <c:lblAlgn val="ctr"/>
        <c:lblOffset val="100"/>
      </c:catAx>
      <c:valAx>
        <c:axId val="151513728"/>
        <c:scaling>
          <c:orientation val="minMax"/>
        </c:scaling>
        <c:axPos val="l"/>
        <c:majorGridlines/>
        <c:numFmt formatCode="#,##0" sourceLinked="1"/>
        <c:tickLblPos val="nextTo"/>
        <c:txPr>
          <a:bodyPr/>
          <a:lstStyle/>
          <a:p>
            <a:pPr>
              <a:defRPr sz="1000" baseline="0"/>
            </a:pPr>
            <a:endParaRPr lang="ru-RU"/>
          </a:p>
        </c:txPr>
        <c:crossAx val="151512192"/>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07.12.2020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2BB34-D3ED-427A-9E97-0B63E679BDD4}" type="datetimeFigureOut">
              <a:rPr lang="ru-RU" smtClean="0"/>
              <a:pPr/>
              <a:t>07.12.2020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518E-E263-4108-8EBA-BC8BD3A3F4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428596" y="4714884"/>
            <a:ext cx="8358246" cy="1292662"/>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a:solidFill>
                  <a:srgbClr val="403152"/>
                </a:solidFill>
                <a:latin typeface="Times New Roman" pitchFamily="18" charset="0"/>
                <a:ea typeface="Times New Roman" pitchFamily="18" charset="0"/>
                <a:cs typeface="Times New Roman" pitchFamily="18" charset="0"/>
              </a:rPr>
              <a:t>к проекту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2021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плановый период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2022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2023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0" descr="C:\Users\User\Desktop\Бюджет для граждан\Картинки для бюджета для граждан\f--iKnCbjSA.jpg"/>
          <p:cNvPicPr/>
          <p:nvPr/>
        </p:nvPicPr>
        <p:blipFill>
          <a:blip r:embed="rId4" cstate="print"/>
          <a:srcRect/>
          <a:stretch>
            <a:fillRect/>
          </a:stretch>
        </p:blipFill>
        <p:spPr bwMode="auto">
          <a:xfrm>
            <a:off x="6000760" y="142852"/>
            <a:ext cx="2928958" cy="2500330"/>
          </a:xfrm>
          <a:prstGeom prst="rect">
            <a:avLst/>
          </a:prstGeom>
          <a:noFill/>
          <a:ln w="9525">
            <a:noFill/>
            <a:miter lim="800000"/>
            <a:headEnd/>
            <a:tailEnd/>
          </a:ln>
        </p:spPr>
      </p:pic>
      <p:pic>
        <p:nvPicPr>
          <p:cNvPr id="12" name="Рисунок 11" descr="C:\Users\User\Desktop\Бюджет для граждан\Картинки для бюджета для граждан\mnI94c-XOfE.jpg"/>
          <p:cNvPicPr/>
          <p:nvPr/>
        </p:nvPicPr>
        <p:blipFill>
          <a:blip r:embed="rId5" cstate="print"/>
          <a:srcRect/>
          <a:stretch>
            <a:fillRect/>
          </a:stretch>
        </p:blipFill>
        <p:spPr bwMode="auto">
          <a:xfrm>
            <a:off x="3000364" y="142852"/>
            <a:ext cx="3000396" cy="2500330"/>
          </a:xfrm>
          <a:prstGeom prst="rect">
            <a:avLst/>
          </a:prstGeom>
          <a:noFill/>
          <a:ln w="9525">
            <a:noFill/>
            <a:miter lim="800000"/>
            <a:headEnd/>
            <a:tailEnd/>
          </a:ln>
        </p:spPr>
      </p:pic>
      <p:pic>
        <p:nvPicPr>
          <p:cNvPr id="14" name="Рисунок 13" descr="C:\Users\User\Desktop\Бюджет для граждан\Картинки для бюджета для граждан\IMG_6516-2.jpg"/>
          <p:cNvPicPr/>
          <p:nvPr/>
        </p:nvPicPr>
        <p:blipFill>
          <a:blip r:embed="rId6" cstate="print"/>
          <a:srcRect/>
          <a:stretch>
            <a:fillRect/>
          </a:stretch>
        </p:blipFill>
        <p:spPr bwMode="auto">
          <a:xfrm>
            <a:off x="285720" y="142852"/>
            <a:ext cx="2714644" cy="2500330"/>
          </a:xfrm>
          <a:prstGeom prst="rect">
            <a:avLst/>
          </a:prstGeom>
          <a:noFill/>
          <a:ln w="9525">
            <a:noFill/>
            <a:miter lim="800000"/>
            <a:headEnd/>
            <a:tailEnd/>
          </a:ln>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8060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2844" y="142852"/>
            <a:ext cx="8786874" cy="6017032"/>
          </a:xfrm>
          <a:prstGeom prst="rect">
            <a:avLst/>
          </a:prstGeom>
        </p:spPr>
        <p:txBody>
          <a:bodyPr wrap="square">
            <a:spAutoFit/>
          </a:bodyPr>
          <a:lstStyle/>
          <a:p>
            <a:pPr algn="just"/>
            <a:r>
              <a:rPr lang="ru-RU" sz="1100" b="1" dirty="0" smtClean="0">
                <a:latin typeface="Times New Roman" pitchFamily="18" charset="0"/>
                <a:cs typeface="Times New Roman" pitchFamily="18" charset="0"/>
              </a:rPr>
              <a:t>    5.Земельный налог</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земельного налога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С 01.01.2014 налоговые ставки в процентном отношении к кадастровой стоимости земельных участков установлены в предельных значениях в соответствии с подпунктом 1 (в размере 0,3 процента) и подпунктом 2 (в размере 1,5 процента) пункта 1 статьи 394 Налогового кодекса Российской Федерации (далее - НК РФ).</a:t>
            </a:r>
          </a:p>
          <a:p>
            <a:pPr algn="just"/>
            <a:r>
              <a:rPr lang="ru-RU" sz="1100" dirty="0" smtClean="0">
                <a:latin typeface="Times New Roman" pitchFamily="18" charset="0"/>
                <a:cs typeface="Times New Roman" pitchFamily="18" charset="0"/>
              </a:rPr>
              <a:t>В 2021 - 2023 годах коэффициент роста поступлений земельного налога планируется в размере 1,000 ежегодно от уровня 2020 года.</a:t>
            </a:r>
          </a:p>
          <a:p>
            <a:pPr algn="just"/>
            <a:r>
              <a:rPr lang="ru-RU" sz="1100" dirty="0" smtClean="0">
                <a:latin typeface="Times New Roman" pitchFamily="18" charset="0"/>
                <a:cs typeface="Times New Roman" pitchFamily="18" charset="0"/>
              </a:rPr>
              <a:t>Установление дополнительных налоговых льгот по уплате земельного налога не планируется.</a:t>
            </a:r>
          </a:p>
          <a:p>
            <a:pPr algn="just"/>
            <a:r>
              <a:rPr lang="ru-RU" sz="1100" b="1" dirty="0" smtClean="0">
                <a:latin typeface="Times New Roman" pitchFamily="18" charset="0"/>
                <a:cs typeface="Times New Roman" pitchFamily="18" charset="0"/>
              </a:rPr>
              <a:t>   6.Налог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и  в размере  0,5 процента в отношении прочих объектов налогообложения.</a:t>
            </a:r>
          </a:p>
          <a:p>
            <a:pPr algn="just"/>
            <a:r>
              <a:rPr lang="ru-RU" sz="1100" dirty="0" smtClean="0">
                <a:latin typeface="Times New Roman" pitchFamily="18" charset="0"/>
                <a:cs typeface="Times New Roman" pitchFamily="18" charset="0"/>
              </a:rPr>
              <a:t>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Первые три года с момента введения нового порядка исчисления налога исходя из кадастровой стоимости имущества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a:t>
            </a:r>
          </a:p>
          <a:p>
            <a:pPr algn="just"/>
            <a:r>
              <a:rPr lang="ru-RU" sz="1100" dirty="0" smtClean="0">
                <a:latin typeface="Times New Roman" pitchFamily="18" charset="0"/>
                <a:cs typeface="Times New Roman" pitchFamily="18" charset="0"/>
              </a:rPr>
              <a:t>в первый год - 0,2;   во второй - 0,4;   в третий - 0,6.</a:t>
            </a:r>
          </a:p>
          <a:p>
            <a:pPr algn="just"/>
            <a:r>
              <a:rPr lang="ru-RU" sz="1100" dirty="0" smtClean="0">
                <a:latin typeface="Times New Roman" pitchFamily="18" charset="0"/>
                <a:cs typeface="Times New Roman" pitchFamily="18" charset="0"/>
              </a:rPr>
              <a:t>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a:p>
            <a:pPr algn="just"/>
            <a:r>
              <a:rPr lang="ru-RU" sz="1100" b="1" dirty="0" smtClean="0">
                <a:latin typeface="Times New Roman" pitchFamily="18" charset="0"/>
                <a:cs typeface="Times New Roman" pitchFamily="18" charset="0"/>
              </a:rPr>
              <a:t>    7.Государственная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связи с ростом среднего уровня цен  на потребительские товары, в том числе с учетом уровня инфляции, проведена индексация размера государственной пошлины.</a:t>
            </a:r>
          </a:p>
          <a:p>
            <a:pPr algn="just"/>
            <a:r>
              <a:rPr lang="ru-RU" sz="1100" dirty="0" smtClean="0">
                <a:latin typeface="Times New Roman" pitchFamily="18" charset="0"/>
                <a:cs typeface="Times New Roman" pitchFamily="18" charset="0"/>
              </a:rPr>
              <a:t>В плановом периоде коэффициент роста поступлений государственной пошлины в доходы бюджета городского округа  Верхний Тагил предусмотрен в размере: в 2021 году – 1,026%, в 2022 году – 1,024%; в 2023 году – 1,030%.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0" y="0"/>
            <a:ext cx="9144000" cy="7709803"/>
          </a:xfrm>
          <a:prstGeom prst="rect">
            <a:avLst/>
          </a:prstGeom>
          <a:noFill/>
        </p:spPr>
        <p:txBody>
          <a:bodyPr wrap="square" rtlCol="0">
            <a:spAutoFit/>
          </a:bodyPr>
          <a:lstStyle/>
          <a:p>
            <a:pPr algn="just"/>
            <a:endParaRPr lang="ru-RU" sz="1100" b="1"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8.</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 в 2021 - 2023 годах.</a:t>
            </a:r>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Использование имущества, находящегося в муниципальной собственности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С 2012 года базовая ставка арендной платы за использование недвижимого муниципального имущества составляет 180 рублей за 1 кв. м в год с применением повышающих (понижающих) коэффициентов. </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Верхний Тагил в 2021 году составляет 60%.</a:t>
            </a:r>
          </a:p>
          <a:p>
            <a:pPr algn="just"/>
            <a:r>
              <a:rPr lang="ru-RU" sz="1100" dirty="0" smtClean="0">
                <a:latin typeface="Times New Roman" pitchFamily="18" charset="0"/>
                <a:cs typeface="Times New Roman" pitchFamily="18" charset="0"/>
              </a:rPr>
              <a:t>В плановом периоде темп роста поступлений платы за негативное воздействие на окружающую среду предусмотрен в размере 1,0 ежегодно.</a:t>
            </a:r>
          </a:p>
          <a:p>
            <a:pPr algn="just"/>
            <a:r>
              <a:rPr lang="ru-RU" sz="1100" dirty="0" smtClean="0">
                <a:latin typeface="Times New Roman" pitchFamily="18" charset="0"/>
                <a:cs typeface="Times New Roman" pitchFamily="18" charset="0"/>
              </a:rPr>
              <a:t>В связи с  внесенными изменениями в Бюджетный кодекс Российской Федерации изменился порядок зачисления штрафов в бюджеты Российской Федерации.</a:t>
            </a:r>
          </a:p>
          <a:p>
            <a:pPr algn="ctr"/>
            <a:r>
              <a:rPr lang="ru-RU" sz="1100" b="1" dirty="0" smtClean="0">
                <a:solidFill>
                  <a:schemeClr val="accent4">
                    <a:lumMod val="75000"/>
                  </a:schemeClr>
                </a:solidFill>
                <a:latin typeface="Times New Roman" pitchFamily="18" charset="0"/>
                <a:cs typeface="Times New Roman" pitchFamily="18" charset="0"/>
              </a:rPr>
              <a:t>Основные направления</a:t>
            </a:r>
          </a:p>
          <a:p>
            <a:pPr algn="ctr"/>
            <a:r>
              <a:rPr lang="ru-RU" sz="1100" b="1" dirty="0" smtClean="0">
                <a:solidFill>
                  <a:schemeClr val="accent4">
                    <a:lumMod val="75000"/>
                  </a:schemeClr>
                </a:solidFill>
                <a:latin typeface="Times New Roman" pitchFamily="18" charset="0"/>
                <a:cs typeface="Times New Roman" pitchFamily="18" charset="0"/>
              </a:rPr>
              <a:t>бюджетной политики городского округа Верхний Тагил на 2021-2023 годы</a:t>
            </a:r>
          </a:p>
          <a:p>
            <a:pPr algn="ctr"/>
            <a:r>
              <a:rPr lang="ru-RU" sz="1100" b="1" dirty="0" smtClean="0">
                <a:solidFill>
                  <a:schemeClr val="accent2"/>
                </a:solidFill>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приоритетных целей социально-экономического развития территории.</a:t>
            </a:r>
          </a:p>
          <a:p>
            <a:pPr algn="just"/>
            <a:r>
              <a:rPr lang="ru-RU" sz="1100" dirty="0" smtClean="0">
                <a:latin typeface="Times New Roman" pitchFamily="18" charset="0"/>
                <a:cs typeface="Times New Roman" pitchFamily="18" charset="0"/>
              </a:rPr>
              <a:t>Бюджетная политика городского округа Верхний Тагил ориентирована на достижение национальных целей развития Российской Федерации, установленных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на повышение качества жизни населения городского округа,  и на ключевые направления развития экономики и социальной сферы Свердловской области в соответствии с программой «Пятилетка развития Свердловской области» на 2017 - 2021 годы, утвержденной Указом Губернатора Свердловской области от 31.10.2017 № 546-УГ «О программе «Пятилетка развития Свердловской области» на 2017 - 2021 годы».</a:t>
            </a:r>
          </a:p>
          <a:p>
            <a:pPr algn="just"/>
            <a:r>
              <a:rPr lang="ru-RU" sz="1100" dirty="0" smtClean="0">
                <a:latin typeface="Times New Roman" pitchFamily="18" charset="0"/>
                <a:cs typeface="Times New Roman" pitchFamily="18" charset="0"/>
              </a:rPr>
              <a:t>В 2021 - 2023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p>
          <a:p>
            <a:pPr algn="ctr"/>
            <a:endParaRPr lang="ru-RU" sz="1100" b="1"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Приоритетные направления бюджетной политики в 2021 году </a:t>
            </a:r>
            <a:endParaRPr lang="ru-RU" sz="1100"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и плановом периоде 2022 и 2023 годов</a:t>
            </a:r>
          </a:p>
          <a:p>
            <a:pPr algn="ctr"/>
            <a:endParaRPr lang="ru-RU" sz="1100" dirty="0" smtClean="0">
              <a:solidFill>
                <a:schemeClr val="accent4">
                  <a:lumMod val="75000"/>
                </a:schemeClr>
              </a:solidFill>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2021 году бюджетная политика городского округа Верхний Тагил, как и прежде,  сохранит свою социальную направленность и будет ориентирована на обеспечение сбалансированности и устойчивости бюджета городского округа, повышение качества бюджетного планирования и исполнения бюджета, сдерживание роста долговых обязательств, выполнение задач, поставленных Президентом Российской Федерации в ежегодных Посланиях Федеральному Собранию, указах Президента Российской Федерации.</a:t>
            </a:r>
          </a:p>
          <a:p>
            <a:pPr algn="just"/>
            <a:r>
              <a:rPr lang="ru-RU" sz="1100" dirty="0" smtClean="0">
                <a:latin typeface="Times New Roman" pitchFamily="18" charset="0"/>
                <a:cs typeface="Times New Roman" pitchFamily="18" charset="0"/>
              </a:rPr>
              <a:t>      Приоритетом бюджетной политики в сфере  расходов в 2021-2023 годах будут предоставление качественных муниципальных услуг на основе  целей и задач, определенных майскими Указами Президента  Российской Федерации 2012 года, планами мероприятий («дорожными картами») по развитию отраслей социальной сферы и выполнение мероприятий, предусмотренных программой «Пятилетка развития» Свердловской области  на 2017-2021 годы. </a:t>
            </a:r>
          </a:p>
          <a:p>
            <a:pPr algn="ctr"/>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0"/>
            <a:ext cx="9144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Times New Roman" pitchFamily="18" charset="0"/>
                <a:cs typeface="Times New Roman" pitchFamily="18" charset="0"/>
              </a:rPr>
              <a:t>     В 2021 - 2023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 на прогнозный уровень инфляции.</a:t>
            </a:r>
          </a:p>
          <a:p>
            <a:pPr algn="just"/>
            <a:r>
              <a:rPr lang="ru-RU" sz="1100" dirty="0" smtClean="0">
                <a:latin typeface="Times New Roman" pitchFamily="18" charset="0"/>
                <a:cs typeface="Times New Roman" pitchFamily="18" charset="0"/>
              </a:rPr>
              <a:t>Бюджетная политика направлена:</a:t>
            </a:r>
          </a:p>
          <a:p>
            <a:pPr algn="just"/>
            <a:r>
              <a:rPr lang="ru-RU" sz="1100" dirty="0" smtClean="0">
                <a:latin typeface="Times New Roman" pitchFamily="18" charset="0"/>
                <a:cs typeface="Times New Roman" pitchFamily="18" charset="0"/>
              </a:rPr>
              <a:t>      1. Образование</a:t>
            </a:r>
          </a:p>
          <a:p>
            <a:pPr algn="just"/>
            <a:r>
              <a:rPr lang="ru-RU" sz="1100" dirty="0" smtClean="0">
                <a:latin typeface="Times New Roman" pitchFamily="18" charset="0"/>
                <a:cs typeface="Times New Roman" pitchFamily="18" charset="0"/>
              </a:rPr>
              <a:t>  Ключевым направлением развития общего образования является обеспечение высокого качества образования. Для обеспечения качества общего образования вся система должна быть ориентирована на обеспечение возможности получения образования, отвечающего требованиям современной экономики, формирование гармоничной, социально адаптированной, конкурентоспособной, мобильной личности, создание условий для ее самореализации.</a:t>
            </a:r>
          </a:p>
          <a:p>
            <a:pPr algn="just"/>
            <a:r>
              <a:rPr lang="ru-RU" sz="1100" dirty="0" smtClean="0">
                <a:latin typeface="Times New Roman" pitchFamily="18" charset="0"/>
                <a:cs typeface="Times New Roman" pitchFamily="18" charset="0"/>
              </a:rPr>
              <a:t>     Бюджетная политика городского округа Верхний Тагил в сфере образования направлена на:</a:t>
            </a:r>
          </a:p>
          <a:p>
            <a:pPr algn="just"/>
            <a:r>
              <a:rPr lang="ru-RU" sz="1100" dirty="0" smtClean="0">
                <a:latin typeface="Times New Roman" pitchFamily="18" charset="0"/>
                <a:cs typeface="Times New Roman" pitchFamily="18" charset="0"/>
              </a:rPr>
              <a:t>1) сохранение и улучшение материальных и организационных условий для обучения детей;</a:t>
            </a:r>
          </a:p>
          <a:p>
            <a:pPr algn="just"/>
            <a:r>
              <a:rPr lang="ru-RU" sz="1100" dirty="0" smtClean="0">
                <a:latin typeface="Times New Roman" pitchFamily="18" charset="0"/>
                <a:cs typeface="Times New Roman" pitchFamily="18" charset="0"/>
              </a:rPr>
              <a:t>2) сохранение и укрепление кадрового потенциала системы образования;</a:t>
            </a:r>
          </a:p>
          <a:p>
            <a:pPr algn="just"/>
            <a:r>
              <a:rPr lang="ru-RU" sz="1100" dirty="0" smtClean="0">
                <a:latin typeface="Times New Roman" pitchFamily="18" charset="0"/>
                <a:cs typeface="Times New Roman" pitchFamily="18" charset="0"/>
              </a:rPr>
              <a:t>3) обеспечение условий для реализации проектов, направленных на раннюю профориентацию школьников;</a:t>
            </a:r>
          </a:p>
          <a:p>
            <a:pPr algn="just"/>
            <a:r>
              <a:rPr lang="ru-RU" sz="1100" dirty="0" smtClean="0">
                <a:latin typeface="Times New Roman" pitchFamily="18" charset="0"/>
                <a:cs typeface="Times New Roman" pitchFamily="18" charset="0"/>
              </a:rPr>
              <a:t>4) обеспечение доступности всех уровней образования для обучающихся с инвалидностью и ограниченными возможностями здоровья, в том числе с использованием дистанционных технологий;</a:t>
            </a:r>
          </a:p>
          <a:p>
            <a:pPr algn="just"/>
            <a:r>
              <a:rPr lang="ru-RU" sz="1100" dirty="0" smtClean="0">
                <a:latin typeface="Times New Roman" pitchFamily="18" charset="0"/>
                <a:cs typeface="Times New Roman" pitchFamily="18" charset="0"/>
              </a:rPr>
              <a:t>5) развитие организаций отдыха и оздоровления детей, увеличение охвата детей, получающих услуги этих организаций;</a:t>
            </a:r>
          </a:p>
          <a:p>
            <a:pPr algn="just"/>
            <a:r>
              <a:rPr lang="ru-RU" sz="1100" dirty="0" smtClean="0">
                <a:latin typeface="Times New Roman" pitchFamily="18" charset="0"/>
                <a:cs typeface="Times New Roman" pitchFamily="18" charset="0"/>
              </a:rPr>
              <a:t>6) обеспечение детей в возрасте от 5 до 18 лет доступными и качественными условиями для воспитания гармонично развитой и социально ответственной личности путем увеличения охвата дополнительным образованием;</a:t>
            </a:r>
          </a:p>
          <a:p>
            <a:pPr algn="just"/>
            <a:r>
              <a:rPr lang="ru-RU" sz="1100" dirty="0" smtClean="0">
                <a:latin typeface="Times New Roman" pitchFamily="18" charset="0"/>
                <a:cs typeface="Times New Roman" pitchFamily="18" charset="0"/>
              </a:rPr>
              <a:t>7) обеспечение дополнительных выплат (включая денежное вознаграждение) за классное руководство педагогическим работникам муниципальных общеобразовательных организаций;</a:t>
            </a:r>
          </a:p>
          <a:p>
            <a:pPr algn="just"/>
            <a:r>
              <a:rPr lang="ru-RU" sz="1100" dirty="0" smtClean="0">
                <a:latin typeface="Times New Roman" pitchFamily="18" charset="0"/>
                <a:cs typeface="Times New Roman" pitchFamily="18" charset="0"/>
              </a:rPr>
              <a:t>8) обеспечение бесплатным горячим питанием обучающихся, получающих начальное общее образование в государственных и муниципальных общеобразовательных организациях.</a:t>
            </a:r>
          </a:p>
          <a:p>
            <a:pPr algn="just"/>
            <a:r>
              <a:rPr lang="ru-RU" sz="1100" dirty="0" smtClean="0">
                <a:latin typeface="Times New Roman" pitchFamily="18" charset="0"/>
                <a:cs typeface="Times New Roman" pitchFamily="18" charset="0"/>
              </a:rPr>
              <a:t>    2. В сфере жилищно-коммунального хозяйства бюджетная политика направлена на: </a:t>
            </a:r>
          </a:p>
          <a:p>
            <a:pPr algn="just"/>
            <a:r>
              <a:rPr lang="ru-RU" sz="1100" dirty="0" smtClean="0">
                <a:latin typeface="Times New Roman" pitchFamily="18" charset="0"/>
                <a:cs typeface="Times New Roman" pitchFamily="18" charset="0"/>
              </a:rPr>
              <a:t>1) ремонт  сетей тепло- и водоснабжения населения;</a:t>
            </a:r>
          </a:p>
          <a:p>
            <a:pPr algn="just"/>
            <a:r>
              <a:rPr lang="ru-RU" sz="1100" dirty="0" smtClean="0">
                <a:latin typeface="Times New Roman" pitchFamily="18" charset="0"/>
                <a:cs typeface="Times New Roman" pitchFamily="18" charset="0"/>
              </a:rPr>
              <a:t>2) повышение энергетической эффективности;</a:t>
            </a:r>
          </a:p>
          <a:p>
            <a:pPr algn="just"/>
            <a:r>
              <a:rPr lang="ru-RU" sz="1100" dirty="0" smtClean="0">
                <a:latin typeface="Times New Roman" pitchFamily="18" charset="0"/>
                <a:cs typeface="Times New Roman" pitchFamily="18" charset="0"/>
              </a:rPr>
              <a:t>3)создание условий для повышения уровня комфортности проживания граждан на территории городского округа Верхний Тагил  </a:t>
            </a:r>
          </a:p>
          <a:p>
            <a:pPr algn="just"/>
            <a:r>
              <a:rPr lang="ru-RU" sz="1100" dirty="0" smtClean="0">
                <a:latin typeface="Times New Roman" pitchFamily="18" charset="0"/>
                <a:cs typeface="Times New Roman" pitchFamily="18" charset="0"/>
              </a:rPr>
              <a:t>4) благоустройство общественной территории «Набережная огней»;</a:t>
            </a:r>
          </a:p>
          <a:p>
            <a:pPr algn="just"/>
            <a:r>
              <a:rPr lang="ru-RU" sz="1100" dirty="0" smtClean="0">
                <a:latin typeface="Times New Roman" pitchFamily="18" charset="0"/>
                <a:cs typeface="Times New Roman" pitchFamily="18" charset="0"/>
              </a:rPr>
              <a:t>     3. В 2021 - 2023 годах в сфере дорожной деятельности бюджетная политика городского округа Верхний Тагил направлена на :</a:t>
            </a:r>
          </a:p>
          <a:p>
            <a:pPr algn="just"/>
            <a:r>
              <a:rPr lang="ru-RU" sz="1100" dirty="0" smtClean="0">
                <a:latin typeface="Times New Roman" pitchFamily="18" charset="0"/>
                <a:cs typeface="Times New Roman" pitchFamily="18" charset="0"/>
              </a:rPr>
              <a:t>1) на содержание улично-дорожной сети, ремонт дорог </a:t>
            </a:r>
            <a:r>
              <a:rPr lang="en-US" sz="1100" dirty="0" smtClean="0">
                <a:latin typeface="Times New Roman" pitchFamily="18" charset="0"/>
                <a:cs typeface="Times New Roman" pitchFamily="18" charset="0"/>
              </a:rPr>
              <a:t>IV </a:t>
            </a:r>
            <a:r>
              <a:rPr lang="ru-RU" sz="1100" dirty="0" smtClean="0">
                <a:latin typeface="Times New Roman" pitchFamily="18" charset="0"/>
                <a:cs typeface="Times New Roman" pitchFamily="18" charset="0"/>
              </a:rPr>
              <a:t>и  </a:t>
            </a:r>
            <a:r>
              <a:rPr lang="en-US" sz="1100" dirty="0" smtClean="0">
                <a:latin typeface="Times New Roman" pitchFamily="18" charset="0"/>
                <a:cs typeface="Times New Roman" pitchFamily="18" charset="0"/>
              </a:rPr>
              <a:t>V </a:t>
            </a:r>
            <a:r>
              <a:rPr lang="ru-RU" sz="1100" dirty="0" smtClean="0">
                <a:latin typeface="Times New Roman" pitchFamily="18" charset="0"/>
                <a:cs typeface="Times New Roman" pitchFamily="18" charset="0"/>
              </a:rPr>
              <a:t> категории;</a:t>
            </a:r>
          </a:p>
          <a:p>
            <a:pPr algn="just"/>
            <a:r>
              <a:rPr lang="ru-RU" sz="1100" dirty="0" smtClean="0">
                <a:latin typeface="Times New Roman" pitchFamily="18" charset="0"/>
                <a:cs typeface="Times New Roman" pitchFamily="18" charset="0"/>
              </a:rPr>
              <a:t>2)на обустройство пешеходных переходов вблизи образовательных учреждений  в соответствии с национальными стандартами;</a:t>
            </a:r>
          </a:p>
          <a:p>
            <a:pPr algn="just"/>
            <a:r>
              <a:rPr lang="ru-RU" sz="1100" dirty="0" smtClean="0">
                <a:latin typeface="Times New Roman" pitchFamily="18" charset="0"/>
                <a:cs typeface="Times New Roman" pitchFamily="18" charset="0"/>
              </a:rPr>
              <a:t>3) на установку дорожных знаков и нанесение дорожной разметки.</a:t>
            </a:r>
          </a:p>
          <a:p>
            <a:pPr algn="just"/>
            <a:r>
              <a:rPr lang="ru-RU" sz="1100" dirty="0" smtClean="0">
                <a:latin typeface="Times New Roman" pitchFamily="18" charset="0"/>
                <a:cs typeface="Times New Roman" pitchFamily="18" charset="0"/>
              </a:rPr>
              <a:t>     4. В области культуры бюджетная политика направлена на оказание муниципальных услуг в сфере культуры, ориентированных на максимальное удобство для граждан и организаций, пополнение книжных фондов.</a:t>
            </a:r>
          </a:p>
          <a:p>
            <a:pPr algn="just"/>
            <a:r>
              <a:rPr lang="ru-RU" sz="1100" dirty="0" smtClean="0">
                <a:latin typeface="Times New Roman" pitchFamily="18" charset="0"/>
                <a:cs typeface="Times New Roman" pitchFamily="18" charset="0"/>
              </a:rPr>
              <a:t>     5. Физическая культура и спорт.</a:t>
            </a:r>
          </a:p>
          <a:p>
            <a:pPr algn="just"/>
            <a:r>
              <a:rPr lang="ru-RU" sz="1100" dirty="0" smtClean="0">
                <a:latin typeface="Times New Roman" pitchFamily="18" charset="0"/>
                <a:cs typeface="Times New Roman" pitchFamily="18" charset="0"/>
              </a:rPr>
              <a:t>Основной целью развития  физической культуры и спорта является формирование у горожан потребности в здоровом образе жизни и создание условий для ее реализации. </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214280" y="714356"/>
          <a:ext cx="8643999" cy="5313137"/>
        </p:xfrm>
        <a:graphic>
          <a:graphicData uri="http://schemas.openxmlformats.org/drawingml/2006/table">
            <a:tbl>
              <a:tblPr/>
              <a:tblGrid>
                <a:gridCol w="3250736"/>
                <a:gridCol w="591043"/>
                <a:gridCol w="587379"/>
                <a:gridCol w="571504"/>
                <a:gridCol w="557240"/>
                <a:gridCol w="721553"/>
                <a:gridCol w="716675"/>
                <a:gridCol w="1647869"/>
              </a:tblGrid>
              <a:tr h="187021">
                <a:tc rowSpan="2">
                  <a:txBody>
                    <a:bodyPr/>
                    <a:lstStyle/>
                    <a:p>
                      <a:pPr algn="ctr" fontAlgn="ctr"/>
                      <a:r>
                        <a:rPr lang="ru-RU" sz="900" b="1" i="0" u="none" strike="noStrike" dirty="0">
                          <a:solidFill>
                            <a:schemeClr val="tx1"/>
                          </a:solidFill>
                          <a:latin typeface="Times New Roman" pitchFamily="18" charset="0"/>
                          <a:cs typeface="Times New Roman" pitchFamily="18" charset="0"/>
                        </a:rPr>
                        <a:t>Наименование показателя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ru-RU" sz="900" b="1" i="0" u="none" strike="noStrike" dirty="0">
                          <a:solidFill>
                            <a:schemeClr val="tx1"/>
                          </a:solidFill>
                          <a:latin typeface="Times New Roman" pitchFamily="18" charset="0"/>
                          <a:cs typeface="Times New Roman" pitchFamily="18" charset="0"/>
                        </a:rPr>
                        <a:t>Единица измерения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Отчет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Оценка</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gridSpan="3">
                  <a:txBody>
                    <a:bodyPr/>
                    <a:lstStyle/>
                    <a:p>
                      <a:pPr algn="ctr" fontAlgn="ctr"/>
                      <a:r>
                        <a:rPr lang="ru-RU" sz="900" b="1" i="0" u="none" strike="noStrike" dirty="0">
                          <a:solidFill>
                            <a:schemeClr val="tx1"/>
                          </a:solidFill>
                          <a:latin typeface="Times New Roman" pitchFamily="18" charset="0"/>
                          <a:cs typeface="Times New Roman" pitchFamily="18" charset="0"/>
                        </a:rPr>
                        <a:t>Прогноз</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r>
                        <a:rPr lang="ru-RU" sz="900" b="1" i="0" u="none" strike="noStrike">
                          <a:solidFill>
                            <a:schemeClr val="tx1"/>
                          </a:solidFill>
                          <a:latin typeface="Times New Roman" pitchFamily="18" charset="0"/>
                          <a:cs typeface="Times New Roman" pitchFamily="18" charset="0"/>
                        </a:rPr>
                        <a:t>Пояснения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vMerge="1">
                  <a:txBody>
                    <a:bodyPr/>
                    <a:lstStyle/>
                    <a:p>
                      <a:endParaRPr lang="ru-RU"/>
                    </a:p>
                  </a:txBody>
                  <a:tcPr/>
                </a:tc>
                <a:tc vMerge="1">
                  <a:txBody>
                    <a:bodyPr/>
                    <a:lstStyle/>
                    <a:p>
                      <a:endParaRPr lang="ru-RU"/>
                    </a:p>
                  </a:txBody>
                  <a:tcPr/>
                </a:tc>
                <a:tc>
                  <a:txBody>
                    <a:bodyPr/>
                    <a:lstStyle/>
                    <a:p>
                      <a:pPr algn="ctr" fontAlgn="ctr"/>
                      <a:r>
                        <a:rPr lang="ru-RU" sz="900" b="1" i="0" u="none" strike="noStrike">
                          <a:solidFill>
                            <a:schemeClr val="tx1"/>
                          </a:solidFill>
                          <a:latin typeface="Times New Roman" pitchFamily="18" charset="0"/>
                          <a:cs typeface="Times New Roman" pitchFamily="18" charset="0"/>
                        </a:rPr>
                        <a:t>2019</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2021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2022</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2023</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vMerge="1">
                  <a:txBody>
                    <a:bodyPr/>
                    <a:lstStyle/>
                    <a:p>
                      <a:endParaRPr lang="ru-RU"/>
                    </a:p>
                  </a:txBody>
                  <a:tcPr/>
                </a:tc>
              </a:tr>
              <a:tr h="187021">
                <a:tc>
                  <a:txBody>
                    <a:bodyPr/>
                    <a:lstStyle/>
                    <a:p>
                      <a:pPr algn="l" fontAlgn="ctr"/>
                      <a:r>
                        <a:rPr lang="en-US" sz="900" b="0" i="0" u="none" strike="noStrike" dirty="0">
                          <a:solidFill>
                            <a:srgbClr val="000080"/>
                          </a:solidFill>
                          <a:latin typeface="Times New Roman" pitchFamily="18" charset="0"/>
                          <a:cs typeface="Times New Roman" pitchFamily="18" charset="0"/>
                        </a:rPr>
                        <a:t>I. </a:t>
                      </a:r>
                      <a:r>
                        <a:rPr lang="ru-RU" sz="900" b="0" i="0" u="none" strike="noStrike" dirty="0">
                          <a:solidFill>
                            <a:srgbClr val="000080"/>
                          </a:solidFill>
                          <a:latin typeface="Times New Roman" pitchFamily="18" charset="0"/>
                          <a:cs typeface="Times New Roman" pitchFamily="18" charset="0"/>
                        </a:rPr>
                        <a:t>Финансы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 Доходы, всего (стр. 1.12 + стр. 1.13)</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670,10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637,70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637,70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1.1.Прибыль прибыльных организаций</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1.1.1. сальдо прибылей и убытков (справочно)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21166">
                <a:tc>
                  <a:txBody>
                    <a:bodyPr/>
                    <a:lstStyle/>
                    <a:p>
                      <a:pPr algn="l" fontAlgn="ctr"/>
                      <a:r>
                        <a:rPr lang="ru-RU" sz="900" b="0" i="0" u="none" strike="noStrike">
                          <a:solidFill>
                            <a:srgbClr val="000080"/>
                          </a:solidFill>
                          <a:latin typeface="Times New Roman" pitchFamily="18" charset="0"/>
                          <a:cs typeface="Times New Roman" pitchFamily="18" charset="0"/>
                        </a:rPr>
                        <a:t>1.2. Амортизационные отчисления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384,20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346,20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1.3. Налог на доходы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94,10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62,60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105,50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1.4. Единый налог на вмененный доход</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1.4.1 налоговая база (сумма исчисленного вмененного дохода)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0,05</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0,05</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1.5. Налог с патентной системы налогообложения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1.6.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1.7. Единый сельскохозяйственный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1.7.1. налоговая база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1.8.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1.9. Прочие налоги и сборы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1.10. Неналоговые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1.11. Прочие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1.12. Итого доходов (сумма строк 1.3, 1.4, 1.5, 1.6, 1.7, 1.8, 1.9, 1.10, 1.11)</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107,40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166,60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166,60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1.13. Средства, получаемые от вышестоящих уровней власти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562,70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487,50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471,10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471,10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2. Финансирование муниципальных программ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59921">
                <a:tc>
                  <a:txBody>
                    <a:bodyPr/>
                    <a:lstStyle/>
                    <a:p>
                      <a:pPr algn="l" fontAlgn="ctr"/>
                      <a:r>
                        <a:rPr lang="ru-RU" sz="900" b="0" i="0" u="none" strike="noStrike">
                          <a:solidFill>
                            <a:srgbClr val="000080"/>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3.1.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3.2.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42845" y="428619"/>
          <a:ext cx="8786873" cy="5772298"/>
        </p:xfrm>
        <a:graphic>
          <a:graphicData uri="http://schemas.openxmlformats.org/drawingml/2006/table">
            <a:tbl>
              <a:tblPr/>
              <a:tblGrid>
                <a:gridCol w="3357585"/>
                <a:gridCol w="571504"/>
                <a:gridCol w="642942"/>
                <a:gridCol w="571504"/>
                <a:gridCol w="714380"/>
                <a:gridCol w="714380"/>
                <a:gridCol w="714380"/>
                <a:gridCol w="1500198"/>
              </a:tblGrid>
              <a:tr h="142861">
                <a:tc>
                  <a:txBody>
                    <a:bodyPr/>
                    <a:lstStyle/>
                    <a:p>
                      <a:pPr algn="l" fontAlgn="ctr"/>
                      <a:r>
                        <a:rPr lang="en-US" sz="900" b="0" i="0" u="none" strike="noStrike" dirty="0">
                          <a:solidFill>
                            <a:srgbClr val="000080"/>
                          </a:solidFill>
                          <a:latin typeface="Times New Roman" pitchFamily="18" charset="0"/>
                          <a:cs typeface="Times New Roman" pitchFamily="18" charset="0"/>
                        </a:rPr>
                        <a:t>II. </a:t>
                      </a:r>
                      <a:r>
                        <a:rPr lang="ru-RU" sz="900" b="0" i="0" u="none" strike="noStrike" dirty="0">
                          <a:solidFill>
                            <a:srgbClr val="000080"/>
                          </a:solidFill>
                          <a:latin typeface="Times New Roman" pitchFamily="18" charset="0"/>
                          <a:cs typeface="Times New Roman" pitchFamily="18" charset="0"/>
                        </a:rPr>
                        <a:t>Производственная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12 225,40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в том числе: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dirty="0">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9 013,60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9 995,90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10 503,80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11 048,40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12 117,20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en-US" sz="900" b="0" i="0" u="none" strike="noStrike">
                          <a:solidFill>
                            <a:srgbClr val="000080"/>
                          </a:solidFill>
                          <a:latin typeface="Times New Roman" pitchFamily="18" charset="0"/>
                          <a:cs typeface="Times New Roman" pitchFamily="18" charset="0"/>
                        </a:rPr>
                        <a:t>1.5. C</a:t>
                      </a:r>
                      <a:r>
                        <a:rPr lang="ru-RU" sz="900" b="0" i="0" u="none" strike="noStrike">
                          <a:solidFill>
                            <a:srgbClr val="000080"/>
                          </a:solidFill>
                          <a:latin typeface="Times New Roman" pitchFamily="18" charset="0"/>
                          <a:cs typeface="Times New Roman" pitchFamily="18" charset="0"/>
                        </a:rPr>
                        <a:t>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43,10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1 119,90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dirty="0">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en-US" sz="900" b="0" i="0" u="none" strike="noStrike">
                          <a:solidFill>
                            <a:srgbClr val="000080"/>
                          </a:solidFill>
                          <a:latin typeface="Times New Roman" pitchFamily="18" charset="0"/>
                          <a:cs typeface="Times New Roman" pitchFamily="18" charset="0"/>
                        </a:rPr>
                        <a:t>III. </a:t>
                      </a:r>
                      <a:r>
                        <a:rPr lang="ru-RU" sz="900" b="0" i="0" u="none" strike="noStrike">
                          <a:solidFill>
                            <a:srgbClr val="000080"/>
                          </a:solidFill>
                          <a:latin typeface="Times New Roman" pitchFamily="18" charset="0"/>
                          <a:cs typeface="Times New Roman" pitchFamily="18" charset="0"/>
                        </a:rPr>
                        <a:t>Инвестиционная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из них по отраслям экономики: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1.5. Строительство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 сфера услуг и развлечений</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en-US" sz="900" b="0" i="0" u="none" strike="noStrike">
                          <a:solidFill>
                            <a:srgbClr val="000080"/>
                          </a:solidFill>
                          <a:latin typeface="Times New Roman" pitchFamily="18" charset="0"/>
                          <a:cs typeface="Times New Roman" pitchFamily="18" charset="0"/>
                        </a:rPr>
                        <a:t>IV. </a:t>
                      </a:r>
                      <a:r>
                        <a:rPr lang="ru-RU" sz="900" b="0" i="0" u="none" strike="noStrike">
                          <a:solidFill>
                            <a:srgbClr val="000080"/>
                          </a:solidFill>
                          <a:latin typeface="Times New Roman" pitchFamily="18" charset="0"/>
                          <a:cs typeface="Times New Roman" pitchFamily="18" charset="0"/>
                        </a:rPr>
                        <a:t>Денежные доходы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 Доходы населения муниципального образования,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из них: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1.1. Доходы от предпринимательской деятельности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1.2. Оплата труда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1.3. Социальные выплаты</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2. Среднедушевые денежные доходы (в месяц)</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21 986,00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30 336,50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31 550,00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32 812,00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34 124,50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2" y="571482"/>
          <a:ext cx="8429685" cy="5572162"/>
        </p:xfrm>
        <a:graphic>
          <a:graphicData uri="http://schemas.openxmlformats.org/drawingml/2006/table">
            <a:tbl>
              <a:tblPr/>
              <a:tblGrid>
                <a:gridCol w="2786080"/>
                <a:gridCol w="642942"/>
                <a:gridCol w="581493"/>
                <a:gridCol w="703266"/>
                <a:gridCol w="703266"/>
                <a:gridCol w="703266"/>
                <a:gridCol w="703266"/>
                <a:gridCol w="1606106"/>
              </a:tblGrid>
              <a:tr h="619039">
                <a:tc>
                  <a:txBody>
                    <a:bodyPr/>
                    <a:lstStyle/>
                    <a:p>
                      <a:pPr algn="l" fontAlgn="ctr"/>
                      <a:r>
                        <a:rPr lang="ru-RU" sz="900" b="0" i="0" u="none" strike="noStrike" dirty="0">
                          <a:solidFill>
                            <a:srgbClr val="000080"/>
                          </a:solidFill>
                          <a:latin typeface="Times New Roman" pitchFamily="18" charset="0"/>
                          <a:cs typeface="Times New Roman" pitchFamily="18" charset="0"/>
                        </a:rPr>
                        <a:t>3. Номинальная начисленная среднемесячная заработная плата работников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 в месяц</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32 391,90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33 687,60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35 035,10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36 436,50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37 893,90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en-US" sz="900" b="0" i="0" u="none" strike="noStrike" dirty="0">
                          <a:solidFill>
                            <a:srgbClr val="000080"/>
                          </a:solidFill>
                          <a:latin typeface="Times New Roman" pitchFamily="18" charset="0"/>
                          <a:cs typeface="Times New Roman" pitchFamily="18" charset="0"/>
                        </a:rPr>
                        <a:t>V. </a:t>
                      </a:r>
                      <a:r>
                        <a:rPr lang="ru-RU" sz="900" b="0" i="0" u="none" strike="noStrike" dirty="0">
                          <a:solidFill>
                            <a:srgbClr val="000080"/>
                          </a:solidFill>
                          <a:latin typeface="Times New Roman" pitchFamily="18" charset="0"/>
                          <a:cs typeface="Times New Roman" pitchFamily="18" charset="0"/>
                        </a:rPr>
                        <a:t>Потребительский рынок</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dirty="0">
                          <a:solidFill>
                            <a:srgbClr val="000080"/>
                          </a:solidFill>
                          <a:latin typeface="Times New Roman" pitchFamily="18" charset="0"/>
                          <a:cs typeface="Times New Roman" pitchFamily="18" charset="0"/>
                        </a:rPr>
                        <a:t>1. Оборот розничной торговли в ценах соответствующего периода</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1 119,90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a:solidFill>
                            <a:srgbClr val="000080"/>
                          </a:solidFill>
                          <a:latin typeface="Times New Roman" pitchFamily="18" charset="0"/>
                          <a:cs typeface="Times New Roman" pitchFamily="18" charset="0"/>
                        </a:rPr>
                        <a:t>2. Оборот общественного питания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en-US" sz="900" b="0" i="0" u="none" strike="noStrike">
                          <a:solidFill>
                            <a:srgbClr val="000080"/>
                          </a:solidFill>
                          <a:latin typeface="Times New Roman" pitchFamily="18" charset="0"/>
                          <a:cs typeface="Times New Roman" pitchFamily="18" charset="0"/>
                        </a:rPr>
                        <a:t>VI. </a:t>
                      </a:r>
                      <a:r>
                        <a:rPr lang="ru-RU" sz="900" b="0" i="0" u="none" strike="noStrike">
                          <a:solidFill>
                            <a:srgbClr val="000080"/>
                          </a:solidFill>
                          <a:latin typeface="Times New Roman" pitchFamily="18" charset="0"/>
                          <a:cs typeface="Times New Roman" pitchFamily="18" charset="0"/>
                        </a:rPr>
                        <a:t>Демографические показатели</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a:solidFill>
                            <a:srgbClr val="000080"/>
                          </a:solidFill>
                          <a:latin typeface="Times New Roman" pitchFamily="18" charset="0"/>
                          <a:cs typeface="Times New Roman" pitchFamily="18" charset="0"/>
                        </a:rPr>
                        <a:t>1. Численность и состав населения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12 191,00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1.2. Среднегодовая численность населения муниципального образования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12 362,00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12 146,00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1.3. Численность детей в возрасте 3-7 лет (дошкольного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525,00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1.4. Численность детей и подростков в возрасте 8-17 лет (школьного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1 326,00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1 354,00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1 355,00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dirty="0">
                          <a:solidFill>
                            <a:srgbClr val="000080"/>
                          </a:solidFill>
                          <a:latin typeface="Times New Roman" pitchFamily="18" charset="0"/>
                          <a:cs typeface="Times New Roman" pitchFamily="18" charset="0"/>
                        </a:rPr>
                        <a:t>1.5. Численность населения в трудоспособном возрасте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6 192,00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dirty="0">
                          <a:solidFill>
                            <a:srgbClr val="000080"/>
                          </a:solidFill>
                          <a:latin typeface="Times New Roman" pitchFamily="18" charset="0"/>
                          <a:cs typeface="Times New Roman" pitchFamily="18" charset="0"/>
                        </a:rPr>
                        <a:t>1.6. Численность населения старше трудоспособного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3 699,00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dirty="0">
                          <a:solidFill>
                            <a:srgbClr val="000080"/>
                          </a:solidFill>
                          <a:latin typeface="Times New Roman" pitchFamily="18" charset="0"/>
                          <a:cs typeface="Times New Roman" pitchFamily="18" charset="0"/>
                        </a:rPr>
                        <a:t>2. Естественное движение</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dirty="0">
                          <a:solidFill>
                            <a:srgbClr val="000080"/>
                          </a:solidFill>
                          <a:latin typeface="Times New Roman" pitchFamily="18" charset="0"/>
                          <a:cs typeface="Times New Roman" pitchFamily="18" charset="0"/>
                        </a:rPr>
                        <a:t>2.1. Число родившихся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a:solidFill>
                            <a:srgbClr val="000080"/>
                          </a:solidFill>
                          <a:latin typeface="Times New Roman" pitchFamily="18" charset="0"/>
                          <a:cs typeface="Times New Roman" pitchFamily="18" charset="0"/>
                        </a:rPr>
                        <a:t>2.2. Число умерших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2" y="259995"/>
          <a:ext cx="8501118" cy="6135308"/>
        </p:xfrm>
        <a:graphic>
          <a:graphicData uri="http://schemas.openxmlformats.org/drawingml/2006/table">
            <a:tbl>
              <a:tblPr/>
              <a:tblGrid>
                <a:gridCol w="2643204"/>
                <a:gridCol w="785818"/>
                <a:gridCol w="615479"/>
                <a:gridCol w="709225"/>
                <a:gridCol w="709225"/>
                <a:gridCol w="709225"/>
                <a:gridCol w="709225"/>
                <a:gridCol w="1619717"/>
              </a:tblGrid>
              <a:tr h="227996">
                <a:tc>
                  <a:txBody>
                    <a:bodyPr/>
                    <a:lstStyle/>
                    <a:p>
                      <a:pPr algn="l" fontAlgn="ctr"/>
                      <a:r>
                        <a:rPr lang="en-US" sz="900" b="0" i="0" u="none" strike="noStrike">
                          <a:solidFill>
                            <a:srgbClr val="000080"/>
                          </a:solidFill>
                          <a:latin typeface="Times New Roman" pitchFamily="18" charset="0"/>
                          <a:cs typeface="Times New Roman" pitchFamily="18" charset="0"/>
                        </a:rPr>
                        <a:t>VII. </a:t>
                      </a:r>
                      <a:r>
                        <a:rPr lang="ru-RU" sz="900" b="0" i="0" u="none" strike="noStrike">
                          <a:solidFill>
                            <a:srgbClr val="000080"/>
                          </a:solidFill>
                          <a:latin typeface="Times New Roman" pitchFamily="18" charset="0"/>
                          <a:cs typeface="Times New Roman" pitchFamily="18" charset="0"/>
                        </a:rPr>
                        <a:t>Развитие социальной сферы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2. Доля детей в возрасте от 5 до 18 лет, охваченных дополнительным образованием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3. Доступность дошкольного образования для детей в возрасте от полутора до трех лет</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98,70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99,20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99,20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31294">
                <a:tc>
                  <a:txBody>
                    <a:bodyPr/>
                    <a:lstStyle/>
                    <a:p>
                      <a:pPr algn="l" fontAlgn="ctr"/>
                      <a:r>
                        <a:rPr lang="ru-RU" sz="900" b="0" i="0" u="none" strike="noStrike">
                          <a:solidFill>
                            <a:srgbClr val="000080"/>
                          </a:solidFill>
                          <a:latin typeface="Times New Roman" pitchFamily="18" charset="0"/>
                          <a:cs typeface="Times New Roman" pitchFamily="18" charset="0"/>
                        </a:rPr>
                        <a:t>4. Обеспеченность врачами, работающими в государственных и муниципальных медицинских организациях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682594">
                <a:tc>
                  <a:txBody>
                    <a:bodyPr/>
                    <a:lstStyle/>
                    <a:p>
                      <a:pPr algn="l" fontAlgn="ctr"/>
                      <a:r>
                        <a:rPr lang="ru-RU" sz="900" b="0" i="0" u="none" strike="noStrike">
                          <a:solidFill>
                            <a:srgbClr val="000080"/>
                          </a:solidFill>
                          <a:latin typeface="Times New Roman" pitchFamily="18" charset="0"/>
                          <a:cs typeface="Times New Roman" pitchFamily="18" charset="0"/>
                        </a:rPr>
                        <a:t>5. Обеспеченность средними медицинскими работниками, работающими в государственных и муниципальных медицинских организацияхмедицинским персоналом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31294">
                <a:tc>
                  <a:txBody>
                    <a:bodyPr/>
                    <a:lstStyle/>
                    <a:p>
                      <a:pPr algn="l" fontAlgn="ctr"/>
                      <a:r>
                        <a:rPr lang="ru-RU" sz="900" b="0" i="0" u="none" strike="noStrike">
                          <a:solidFill>
                            <a:srgbClr val="000080"/>
                          </a:solidFill>
                          <a:latin typeface="Times New Roman" pitchFamily="18" charset="0"/>
                          <a:cs typeface="Times New Roman" pitchFamily="18" charset="0"/>
                        </a:rPr>
                        <a:t>6. Обеспеченность населения врачами, оказывающими медицинскую помощь в амбулаторных условиях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en-US" sz="900" b="0" i="0" u="none" strike="noStrike">
                          <a:solidFill>
                            <a:srgbClr val="000080"/>
                          </a:solidFill>
                          <a:latin typeface="Times New Roman" pitchFamily="18" charset="0"/>
                          <a:cs typeface="Times New Roman" pitchFamily="18" charset="0"/>
                        </a:rPr>
                        <a:t>VIII. </a:t>
                      </a:r>
                      <a:r>
                        <a:rPr lang="ru-RU" sz="900" b="0" i="0" u="none" strike="noStrike">
                          <a:solidFill>
                            <a:srgbClr val="000080"/>
                          </a:solidFill>
                          <a:latin typeface="Times New Roman" pitchFamily="18" charset="0"/>
                          <a:cs typeface="Times New Roman" pitchFamily="18" charset="0"/>
                        </a:rPr>
                        <a:t>Трудовые ресурсы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31294">
                <a:tc>
                  <a:txBody>
                    <a:bodyPr/>
                    <a:lstStyle/>
                    <a:p>
                      <a:pPr algn="l" fontAlgn="ctr"/>
                      <a:r>
                        <a:rPr lang="ru-RU" sz="900" b="0" i="0" u="none" strike="noStrike">
                          <a:solidFill>
                            <a:srgbClr val="000080"/>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682594">
                <a:tc>
                  <a:txBody>
                    <a:bodyPr/>
                    <a:lstStyle/>
                    <a:p>
                      <a:pPr algn="l" fontAlgn="ctr"/>
                      <a:r>
                        <a:rPr lang="ru-RU" sz="900" b="0" i="0" u="none" strike="noStrike">
                          <a:solidFill>
                            <a:srgbClr val="000080"/>
                          </a:solidFill>
                          <a:latin typeface="Times New Roman" pitchFamily="18" charset="0"/>
                          <a:cs typeface="Times New Roman" pitchFamily="18" charset="0"/>
                        </a:rPr>
                        <a:t>2. Потребность организаций в подготовке специалистов и квалифицированных рабочих по уровням образования в рамках программ развития организаций и инвестиционных проектов</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ru-RU" sz="900" b="0" i="0" u="none" strike="noStrike">
                          <a:solidFill>
                            <a:srgbClr val="000080"/>
                          </a:solidFill>
                          <a:latin typeface="Times New Roman" pitchFamily="18" charset="0"/>
                          <a:cs typeface="Times New Roman" pitchFamily="18" charset="0"/>
                        </a:rPr>
                        <a:t>2.1.среднее профессиональное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ru-RU" sz="900" b="0" i="0" u="none" strike="noStrike">
                          <a:solidFill>
                            <a:srgbClr val="000080"/>
                          </a:solidFill>
                          <a:latin typeface="Times New Roman" pitchFamily="18" charset="0"/>
                          <a:cs typeface="Times New Roman" pitchFamily="18" charset="0"/>
                        </a:rPr>
                        <a:t>2.1.1 в том числе 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ru-RU" sz="900" b="0" i="0" u="none" strike="noStrike">
                          <a:solidFill>
                            <a:srgbClr val="000080"/>
                          </a:solidFill>
                          <a:latin typeface="Times New Roman" pitchFamily="18" charset="0"/>
                          <a:cs typeface="Times New Roman" pitchFamily="18" charset="0"/>
                        </a:rPr>
                        <a:t>2.2. высшее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2.2.1 в том числе инженерно-технического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r>
              <a:tr h="253740">
                <a:tc gridSpan="3">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2">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БЮДЖЕТА –</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000496" y="1214422"/>
            <a:ext cx="482600" cy="744537"/>
          </a:xfrm>
          <a:prstGeom prst="downArrow">
            <a:avLst>
              <a:gd name="adj1" fmla="val 50000"/>
              <a:gd name="adj2" fmla="val 3856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786050"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60" name="Rectangle 8"/>
          <p:cNvSpPr>
            <a:spLocks noChangeArrowheads="1"/>
          </p:cNvSpPr>
          <p:nvPr/>
        </p:nvSpPr>
        <p:spPr bwMode="auto">
          <a:xfrm>
            <a:off x="214282"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на 2021 год</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9330" name="Object 2"/>
          <p:cNvGraphicFramePr>
            <a:graphicFrameLocks noChangeAspect="1"/>
          </p:cNvGraphicFramePr>
          <p:nvPr/>
        </p:nvGraphicFramePr>
        <p:xfrm>
          <a:off x="261257" y="785794"/>
          <a:ext cx="8882743" cy="4857784"/>
        </p:xfrm>
        <a:graphic>
          <a:graphicData uri="http://schemas.openxmlformats.org/presentationml/2006/ole">
            <p:oleObj spid="_x0000_s99330" name="Диаграмма" r:id="rId3" imgW="8896384" imgH="4934079" progId="MSGraph.Chart.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4"/>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2019-2021 годы,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1"/>
          <p:cNvGraphicFramePr>
            <a:graphicFrameLocks noChangeAspect="1"/>
          </p:cNvGraphicFramePr>
          <p:nvPr/>
        </p:nvGraphicFramePr>
        <p:xfrm>
          <a:off x="571472" y="1500174"/>
          <a:ext cx="821537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285728"/>
            <a:ext cx="9001156"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проекта решения Думы городского округа Верхний Тагил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бюджете городского округа Верхний Тагил на 2021 год и плановый период 2022 и 2023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C:\Users\User\Desktop\Бюджет для граждан\Картинки для бюджета для граждан\scale_1200.jpg"/>
          <p:cNvPicPr/>
          <p:nvPr/>
        </p:nvPicPr>
        <p:blipFill>
          <a:blip r:embed="rId2" cstate="print"/>
          <a:srcRect/>
          <a:stretch>
            <a:fillRect/>
          </a:stretch>
        </p:blipFill>
        <p:spPr bwMode="auto">
          <a:xfrm>
            <a:off x="285720" y="357166"/>
            <a:ext cx="2095500" cy="15716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85786" y="3714752"/>
          <a:ext cx="6305550" cy="2886075"/>
        </p:xfrm>
        <a:graphic>
          <a:graphicData uri="http://schemas.openxmlformats.org/presentationml/2006/ole">
            <p:oleObj spid="_x0000_s97295" name="Диаграмма" r:id="rId3" imgW="6286500" imgH="2876499" progId="MSGraph.Char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2021 год и плановый период 2022 и 2023 годов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404154"/>
        </p:xfrm>
        <a:graphic>
          <a:graphicData uri="http://schemas.openxmlformats.org/drawingml/2006/table">
            <a:tbl>
              <a:tblPr/>
              <a:tblGrid>
                <a:gridCol w="2928957"/>
                <a:gridCol w="1000132"/>
                <a:gridCol w="1029373"/>
                <a:gridCol w="933285"/>
                <a:gridCol w="933285"/>
                <a:gridCol w="933285"/>
                <a:gridCol w="933285"/>
              </a:tblGrid>
              <a:tr h="478613">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2021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2022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2023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dirty="0" smtClean="0">
                          <a:latin typeface="Times New Roman"/>
                          <a:ea typeface="Times New Roman"/>
                          <a:cs typeface="Times New Roman"/>
                        </a:rPr>
                        <a:t>Доходы</a:t>
                      </a:r>
                      <a:r>
                        <a:rPr lang="ru-RU" sz="1400" b="1" dirty="0">
                          <a:latin typeface="Times New Roman"/>
                          <a:ea typeface="Times New Roman"/>
                          <a:cs typeface="Times New Roman"/>
                        </a:rPr>
                        <a:t>,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771 624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581 722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543 129</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p>
                    <a:p>
                      <a:pPr algn="ctr">
                        <a:spcAft>
                          <a:spcPts val="0"/>
                        </a:spcAft>
                      </a:pP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212 868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28</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267 538</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46</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233 317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43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558 756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72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314</a:t>
                      </a:r>
                      <a:r>
                        <a:rPr lang="ru-RU" sz="1400" baseline="0" dirty="0" smtClean="0">
                          <a:latin typeface="Times New Roman"/>
                          <a:ea typeface="Times New Roman"/>
                          <a:cs typeface="Times New Roman"/>
                        </a:rPr>
                        <a:t> 184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54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309 812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57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777 176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582 695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544 485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p>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31 990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18 562</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18 563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50291">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248 030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73 133</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22 664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Социальная сфера,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444 478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429 465</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432 884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344 255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334 331</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336 013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культура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43 890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37 225</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37 427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социальная политика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50 010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51 523</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52 993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 </a:t>
                      </a:r>
                      <a:r>
                        <a:rPr lang="ru-RU" sz="1400">
                          <a:latin typeface="Times New Roman"/>
                          <a:ea typeface="Times New Roman"/>
                          <a:cs typeface="Times New Roman"/>
                        </a:rPr>
                        <a:t>физическая культура и спорт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r>
                        <a:rPr lang="ru-RU" sz="1400" baseline="0" dirty="0" smtClean="0">
                          <a:latin typeface="Times New Roman" pitchFamily="18" charset="0"/>
                          <a:ea typeface="Times New Roman"/>
                          <a:cs typeface="Times New Roman" pitchFamily="18" charset="0"/>
                        </a:rPr>
                        <a:t> 323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6 386</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6 451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52 678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61 535</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70 374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5 552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973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smtClean="0">
                          <a:latin typeface="Times New Roman" pitchFamily="18" charset="0"/>
                          <a:ea typeface="Times New Roman"/>
                          <a:cs typeface="Times New Roman" pitchFamily="18" charset="0"/>
                        </a:rPr>
                        <a:t>1 356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571472" y="142852"/>
            <a:ext cx="7758112"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ДОХОДЫ БЮДЖЕТА ГОРОДСКОГО ОКРУГА ВЕРХНИЙ ТАГИЛ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6036727"/>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2019 год (факт</a:t>
                      </a:r>
                      <a:r>
                        <a:rPr lang="ru-RU" sz="1100" dirty="0">
                          <a:latin typeface="Times New Roman"/>
                          <a:ea typeface="Times New Roman"/>
                          <a:cs typeface="Times New Roman"/>
                        </a:rPr>
                        <a:t>)</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2020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2021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2023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134 910</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106 995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212 868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267 538</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233 317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94 115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62 565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160 422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178 583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176 832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10 907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a:t>
                      </a:r>
                      <a:r>
                        <a:rPr lang="ru-RU" sz="1100" baseline="0" dirty="0" smtClean="0">
                          <a:latin typeface="Times New Roman" pitchFamily="18" charset="0"/>
                          <a:ea typeface="Times New Roman"/>
                          <a:cs typeface="Times New Roman" pitchFamily="18" charset="0"/>
                        </a:rPr>
                        <a:t> 065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11 863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12 420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13 171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Налоги на совокупный доход,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6 010</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507490" algn="l"/>
                          <a:tab pos="1788795" algn="l"/>
                        </a:tabLst>
                        <a:defRPr/>
                      </a:pPr>
                      <a:r>
                        <a:rPr lang="ru-RU" sz="1100" i="1" dirty="0" smtClean="0">
                          <a:latin typeface="Times New Roman" pitchFamily="18" charset="0"/>
                          <a:ea typeface="Times New Roman"/>
                          <a:cs typeface="Times New Roman" pitchFamily="18" charset="0"/>
                        </a:rPr>
                        <a:t>6 350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11 639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11 493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12 340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3 010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a:t>
                      </a:r>
                      <a:r>
                        <a:rPr lang="ru-RU" sz="1100" baseline="0" dirty="0" smtClean="0">
                          <a:latin typeface="Times New Roman" pitchFamily="18" charset="0"/>
                          <a:ea typeface="Times New Roman"/>
                          <a:cs typeface="Times New Roman" pitchFamily="18" charset="0"/>
                        </a:rPr>
                        <a:t> 169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11 046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11 875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2 918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2 920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479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420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447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3 026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2 700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3 765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3 698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2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2 554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2 568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2 645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14 347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18</a:t>
                      </a:r>
                      <a:r>
                        <a:rPr lang="ru-RU" sz="1100" i="1" baseline="0" dirty="0" smtClean="0">
                          <a:latin typeface="Times New Roman"/>
                          <a:ea typeface="Times New Roman"/>
                          <a:cs typeface="Times New Roman"/>
                        </a:rPr>
                        <a:t> 063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20 084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56 122</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21 977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10 237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13 462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18 604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54 588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20 385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1 078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331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1 176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703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807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873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1 766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1 081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454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2 486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a:latin typeface="Times New Roman"/>
                          <a:ea typeface="Times New Roman"/>
                          <a:cs typeface="Times New Roman"/>
                        </a:rPr>
                        <a:t>Безвозмездные поступления, всего, из них:</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b="1" dirty="0" smtClean="0">
                          <a:latin typeface="Times New Roman" pitchFamily="18" charset="0"/>
                          <a:ea typeface="Times New Roman"/>
                          <a:cs typeface="Times New Roman" pitchFamily="18" charset="0"/>
                        </a:rPr>
                        <a:t>363 306</a:t>
                      </a:r>
                      <a:endParaRPr lang="ru-RU" sz="12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467 787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558 756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314</a:t>
                      </a:r>
                      <a:r>
                        <a:rPr lang="ru-RU" sz="1100" b="1" baseline="0" dirty="0" smtClean="0">
                          <a:latin typeface="Times New Roman"/>
                          <a:ea typeface="Times New Roman"/>
                          <a:cs typeface="Times New Roman"/>
                        </a:rPr>
                        <a:t> 184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309 812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Дотации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1 277</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218 290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246 897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88 136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84 584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Субсидии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131 448</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32 214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40</a:t>
                      </a:r>
                      <a:r>
                        <a:rPr lang="ru-RU" sz="1100" baseline="0" dirty="0" smtClean="0">
                          <a:latin typeface="Times New Roman"/>
                          <a:ea typeface="Times New Roman"/>
                          <a:cs typeface="Times New Roman"/>
                        </a:rPr>
                        <a:t> 000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Субвенции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206 999</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210 108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216 643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220 832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225 228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25 038</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7 175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55 216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5 216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- 1 456</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b="1" dirty="0" smtClean="0">
                          <a:latin typeface="Times New Roman" pitchFamily="18" charset="0"/>
                          <a:ea typeface="Times New Roman"/>
                          <a:cs typeface="Times New Roman" pitchFamily="18" charset="0"/>
                        </a:rPr>
                        <a:t>498 216</a:t>
                      </a:r>
                      <a:endParaRPr lang="ru-RU" sz="12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574 782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771 624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smtClean="0">
                          <a:latin typeface="Times New Roman"/>
                          <a:ea typeface="Times New Roman"/>
                          <a:cs typeface="Times New Roman"/>
                        </a:rPr>
                        <a:t>581 722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smtClean="0">
                          <a:latin typeface="Times New Roman"/>
                          <a:ea typeface="Times New Roman"/>
                          <a:cs typeface="Times New Roman"/>
                        </a:rPr>
                        <a:t>543 129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71604" y="357166"/>
            <a:ext cx="6871048" cy="338554"/>
          </a:xfrm>
          <a:prstGeom prst="rect">
            <a:avLst/>
          </a:prstGeom>
          <a:noFill/>
        </p:spPr>
        <p:txBody>
          <a:bodyPr wrap="none" rtlCol="0">
            <a:spAutoFit/>
          </a:bodyPr>
          <a:lstStyle/>
          <a:p>
            <a:r>
              <a:rPr lang="ru-RU" sz="1600" b="1" u="sng" dirty="0" smtClean="0">
                <a:solidFill>
                  <a:schemeClr val="accent4">
                    <a:lumMod val="75000"/>
                  </a:schemeClr>
                </a:solidFill>
                <a:latin typeface="Times New Roman" pitchFamily="18" charset="0"/>
                <a:cs typeface="Times New Roman" pitchFamily="18" charset="0"/>
              </a:rPr>
              <a:t>Оценка эффективности предоставленных налоговых льгот, тыс. рублей</a:t>
            </a:r>
            <a:endParaRPr lang="ru-RU" sz="1600" b="1" u="sng" dirty="0">
              <a:solidFill>
                <a:schemeClr val="accent4">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357158" y="785794"/>
          <a:ext cx="8358246" cy="4951031"/>
        </p:xfrm>
        <a:graphic>
          <a:graphicData uri="http://schemas.openxmlformats.org/drawingml/2006/table">
            <a:tbl>
              <a:tblPr/>
              <a:tblGrid>
                <a:gridCol w="429296"/>
                <a:gridCol w="1640366"/>
                <a:gridCol w="1512444"/>
                <a:gridCol w="918487"/>
                <a:gridCol w="1249678"/>
                <a:gridCol w="1195897"/>
                <a:gridCol w="1412078"/>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2019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2020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2021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2022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dirty="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a:t>
                      </a:r>
                      <a:r>
                        <a:rPr lang="ru-RU" sz="1200" dirty="0" smtClean="0">
                          <a:solidFill>
                            <a:srgbClr val="000000"/>
                          </a:solidFill>
                          <a:latin typeface="Times New Roman" pitchFamily="18" charset="0"/>
                          <a:ea typeface="Times New Roman"/>
                          <a:cs typeface="Times New Roman" pitchFamily="18" charset="0"/>
                        </a:rPr>
                        <a:t> </a:t>
                      </a:r>
                      <a:r>
                        <a:rPr lang="ru-RU" sz="1200" dirty="0">
                          <a:solidFill>
                            <a:srgbClr val="000000"/>
                          </a:solidFill>
                          <a:latin typeface="Times New Roman" pitchFamily="18" charset="0"/>
                          <a:ea typeface="Times New Roman"/>
                          <a:cs typeface="Times New Roman" pitchFamily="18" charset="0"/>
                        </a:rPr>
                        <a:t>№ 34/4       </a:t>
                      </a:r>
                      <a:endParaRPr lang="ru-RU" sz="1200" dirty="0">
                        <a:latin typeface="Times New Roman" pitchFamily="18" charset="0"/>
                        <a:ea typeface="Times New Roman"/>
                        <a:cs typeface="Times New Roman" pitchFamily="18" charset="0"/>
                      </a:endParaRPr>
                    </a:p>
                    <a:p>
                      <a:pPr algn="ctr">
                        <a:spcAft>
                          <a:spcPts val="0"/>
                        </a:spcAft>
                      </a:pPr>
                      <a:r>
                        <a:rPr lang="ru-RU" sz="1200" dirty="0">
                          <a:solidFill>
                            <a:srgbClr val="000000"/>
                          </a:solidFill>
                          <a:latin typeface="Times New Roman" pitchFamily="18" charset="0"/>
                          <a:ea typeface="Times New Roman"/>
                          <a:cs typeface="Times New Roman" pitchFamily="18" charset="0"/>
                        </a:rPr>
                        <a:t> (в редакции от 23.06.2016г.)</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1 745</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1 815</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1 888</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1 964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372582">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1 330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1 383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1 438</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1 496</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US" sz="1200" dirty="0">
                          <a:solidFill>
                            <a:srgbClr val="000000"/>
                          </a:solidFill>
                          <a:latin typeface="Times New Roman" pitchFamily="18" charset="0"/>
                          <a:ea typeface="Times New Roman"/>
                          <a:cs typeface="Times New Roman" pitchFamily="18" charset="0"/>
                        </a:rPr>
                        <a:t>Налоговый кодекс Российской Федерации</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4 733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4 922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5 119</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5 324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accent4">
                    <a:lumMod val="75000"/>
                  </a:schemeClr>
                </a:solidFill>
                <a:effectLst/>
                <a:latin typeface="Times New Roman" pitchFamily="18" charset="0"/>
                <a:cs typeface="Arial" pitchFamily="34" charset="0"/>
              </a:rPr>
              <a:t>ДОХОДЫ БЮДЖЕТА ГОРОДСКОГО ОКРУГА ВЕРХНИЙ ТАГИЛ</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2021 году будет зачисляться по нормативу 100 процентов.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35824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Увеличение поступлений в связи с увеличением дифференцированного норматива зачислений доходов от  акцизов на нефтепродукты в местный бюджет в 2020-2021 годах  (2019 год - 0,08376%; 2020 год - 0,08265%; </a:t>
            </a:r>
            <a:r>
              <a:rPr lang="ru-RU" sz="1200" dirty="0" smtClean="0">
                <a:latin typeface="Times New Roman" pitchFamily="18" charset="0"/>
                <a:cs typeface="Times New Roman" pitchFamily="18" charset="0"/>
              </a:rPr>
              <a:t>2021 </a:t>
            </a:r>
            <a:r>
              <a:rPr lang="ru-RU" sz="1200" dirty="0" smtClean="0">
                <a:latin typeface="Times New Roman" pitchFamily="18" charset="0"/>
                <a:cs typeface="Times New Roman" pitchFamily="18" charset="0"/>
              </a:rPr>
              <a:t>год  - 0,08294).</a:t>
            </a:r>
            <a:endParaRPr lang="ru-RU" sz="12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0" y="142852"/>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9230" y="1928802"/>
            <a:ext cx="8994770" cy="261610"/>
          </a:xfrm>
          <a:prstGeom prst="rect">
            <a:avLst/>
          </a:prstGeom>
          <a:noFill/>
        </p:spPr>
        <p:txBody>
          <a:bodyPr wrap="none" rtlCol="0">
            <a:spAutoFit/>
          </a:bodyPr>
          <a:lstStyle/>
          <a:p>
            <a:r>
              <a:rPr lang="ru-RU" sz="1100" dirty="0" smtClean="0">
                <a:latin typeface="Times New Roman" pitchFamily="18" charset="0"/>
                <a:cs typeface="Times New Roman" pitchFamily="18" charset="0"/>
              </a:rPr>
              <a:t>Положительная динамика поступлений связана установлением дифференцированного норматива зачислений в бюджет ГО Верхний Тагил 86,9%.</a:t>
            </a:r>
            <a:endParaRPr lang="ru-RU" sz="1100" dirty="0" smtClean="0"/>
          </a:p>
        </p:txBody>
      </p:sp>
      <p:graphicFrame>
        <p:nvGraphicFramePr>
          <p:cNvPr id="4" name="Диаграмма 3"/>
          <p:cNvGraphicFramePr/>
          <p:nvPr/>
        </p:nvGraphicFramePr>
        <p:xfrm>
          <a:off x="0" y="2143116"/>
          <a:ext cx="9001156" cy="19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142844" y="4429132"/>
          <a:ext cx="9001156"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20879" y="4000504"/>
            <a:ext cx="882312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При расчете прогноза на плановый период учтена отмена действия системы налогообложения в виде единого налога на вмененный</a:t>
            </a:r>
          </a:p>
          <a:p>
            <a:r>
              <a:rPr lang="ru-RU" sz="1200" dirty="0" smtClean="0">
                <a:latin typeface="Times New Roman" pitchFamily="18" charset="0"/>
                <a:cs typeface="Times New Roman" pitchFamily="18" charset="0"/>
              </a:rPr>
              <a:t>доход с 01.01.2021года , в соответствии с Федеральным законом от 29.06.2012г. № 97-ФЗ.</a:t>
            </a:r>
            <a:endParaRPr lang="ru-RU" sz="1200" dirty="0">
              <a:latin typeface="Times New Roman" pitchFamily="18" charset="0"/>
              <a:cs typeface="Times New Roman" pitchFamily="18" charset="0"/>
            </a:endParaRPr>
          </a:p>
        </p:txBody>
      </p:sp>
      <p:sp>
        <p:nvSpPr>
          <p:cNvPr id="7" name="TextBox 6"/>
          <p:cNvSpPr txBox="1"/>
          <p:nvPr/>
        </p:nvSpPr>
        <p:spPr>
          <a:xfrm flipH="1">
            <a:off x="-1" y="6286520"/>
            <a:ext cx="9143999" cy="553998"/>
          </a:xfrm>
          <a:prstGeom prst="rect">
            <a:avLst/>
          </a:prstGeom>
          <a:noFill/>
        </p:spPr>
        <p:txBody>
          <a:bodyPr wrap="squar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9001156"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311646" y="6143644"/>
            <a:ext cx="8832354"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Снижение поступлений связано с уменьшением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2021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142844"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2021 году  60%.</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563528"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Увеличение поступлений связано с увеличением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214290"/>
            <a:ext cx="8929718"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285728"/>
            <a:ext cx="820679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(тыс. рублей)</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357158" y="785794"/>
          <a:ext cx="8639175" cy="5457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611462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Расходы бюджета на 2021 год</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0" y="1357298"/>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1571604" y="142852"/>
            <a:ext cx="6080125"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sz="1600" b="1" dirty="0" smtClean="0">
                <a:latin typeface="Times New Roman" pitchFamily="18" charset="0"/>
                <a:cs typeface="Times New Roman" pitchFamily="18" charset="0"/>
              </a:rPr>
              <a:t>Перечень муниципальных программ, реализуемых в 2021 году</a:t>
            </a:r>
            <a:endParaRPr lang="ru-RU" sz="1600"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142844" y="857232"/>
            <a:ext cx="8864799" cy="489364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«Обеспечение общественной безопасности  на территории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на 2019-2024 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«Поддержка и развитие малого и среднего предпринимательства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2021-2026гг.»</a:t>
            </a:r>
          </a:p>
          <a:p>
            <a:pPr lvl="0" eaLnBrk="0" fontAlgn="base" hangingPunct="0">
              <a:spcBef>
                <a:spcPct val="0"/>
              </a:spcBef>
              <a:spcAft>
                <a:spcPct val="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 на территории городского округа Верхний  Тагил из аварийного жилищного фонда в 2019-2024гг»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«Гражданская оборона и защита населения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2018-2023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2018-2024 годы»</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«Повышение финансовой грамотности населения в городском округе Верхний Тагил на 2019-2024гг»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2020- 2025 годы»</a:t>
            </a: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214282"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929058" y="0"/>
            <a:ext cx="4994275" cy="914400"/>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82,4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1071546"/>
            <a:ext cx="5245100" cy="571504"/>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r>
              <a:rPr lang="ru-RU" sz="1000" b="1" dirty="0" smtClean="0">
                <a:latin typeface="Times New Roman" pitchFamily="18" charset="0"/>
                <a:cs typeface="Times New Roman" pitchFamily="18" charset="0"/>
              </a:rPr>
              <a:t>Устройство асфальтобетонных покрытий проезжей части автомобильных дорог местного значения и тротуаров (ул. Чехова (от ул. Ленина до ул. Нахимова),</a:t>
            </a:r>
          </a:p>
          <a:p>
            <a:r>
              <a:rPr lang="ru-RU" sz="1000" b="1" dirty="0" smtClean="0">
                <a:latin typeface="Times New Roman" pitchFamily="18" charset="0"/>
                <a:cs typeface="Times New Roman" pitchFamily="18" charset="0"/>
              </a:rPr>
              <a:t>ул. Садовая (от ул. Чапаева до ул. Нахимова) – 2 стороны) </a:t>
            </a:r>
            <a:r>
              <a:rPr lang="ru-RU" sz="1000" b="1" dirty="0" smtClean="0">
                <a:latin typeface="Times New Roman" pitchFamily="18" charset="0"/>
                <a:cs typeface="Arial" pitchFamily="34" charset="0"/>
              </a:rPr>
              <a:t>– 12 946,0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1785926"/>
            <a:ext cx="5245100" cy="500066"/>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5 000,0тыс.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428868"/>
            <a:ext cx="5245100"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Нанесение горизонтальной дорожной разметки– 297,5 тыс. рублей</a:t>
            </a:r>
            <a:endParaRPr lang="ru-RU" sz="1000" dirty="0" smtClean="0">
              <a:latin typeface="Arial" pitchFamily="34" charset="0"/>
              <a:cs typeface="Arial" pitchFamily="34" charset="0"/>
            </a:endParaRPr>
          </a:p>
        </p:txBody>
      </p:sp>
      <p:sp>
        <p:nvSpPr>
          <p:cNvPr id="126983" name="AutoShape 7"/>
          <p:cNvSpPr>
            <a:spLocks noChangeArrowheads="1"/>
          </p:cNvSpPr>
          <p:nvPr/>
        </p:nvSpPr>
        <p:spPr bwMode="auto">
          <a:xfrm>
            <a:off x="3786182" y="2857496"/>
            <a:ext cx="5214974"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Установка дорожных знаков– 297,5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4" name="AutoShape 8"/>
          <p:cNvSpPr>
            <a:spLocks noChangeArrowheads="1"/>
          </p:cNvSpPr>
          <p:nvPr/>
        </p:nvSpPr>
        <p:spPr bwMode="auto">
          <a:xfrm>
            <a:off x="3786182" y="3286124"/>
            <a:ext cx="5245100" cy="357191"/>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Обустройство пешеходных переходов– 13 429,1 тыс. рублей</a:t>
            </a: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в городском округе Верхний Тагил на 2020-2025 годы» на 2021 год предусматриваются средства в объеме  - 31 970,1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357298"/>
            <a:ext cx="431800" cy="531813"/>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2786058"/>
            <a:ext cx="431800" cy="652463"/>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14744" y="4572008"/>
            <a:ext cx="5162581" cy="582613"/>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школьников, дошкольников и учащихся младших классов и жилеты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 10,2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1" name="AutoShape 15"/>
          <p:cNvSpPr>
            <a:spLocks noChangeArrowheads="1"/>
          </p:cNvSpPr>
          <p:nvPr/>
        </p:nvSpPr>
        <p:spPr bwMode="auto">
          <a:xfrm>
            <a:off x="3714744" y="5429264"/>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357694"/>
            <a:ext cx="3000395" cy="1952627"/>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2021-2026 годы» на 2021 год предусматриваются средства в объеме  - 20,2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flipV="1">
            <a:off x="3428992" y="5143512"/>
            <a:ext cx="311150" cy="130175"/>
          </a:xfrm>
          <a:prstGeom prst="straightConnector1">
            <a:avLst/>
          </a:prstGeom>
          <a:noFill/>
          <a:ln w="9525">
            <a:solidFill>
              <a:srgbClr val="000000"/>
            </a:solidFill>
            <a:round/>
            <a:headEnd/>
            <a:tailEnd type="triangle" w="med" len="med"/>
          </a:ln>
        </p:spPr>
      </p:cxnSp>
      <p:cxnSp>
        <p:nvCxnSpPr>
          <p:cNvPr id="126994" name="AutoShape 18"/>
          <p:cNvCxnSpPr>
            <a:cxnSpLocks noChangeShapeType="1"/>
          </p:cNvCxnSpPr>
          <p:nvPr/>
        </p:nvCxnSpPr>
        <p:spPr bwMode="auto">
          <a:xfrm>
            <a:off x="3357554" y="5786454"/>
            <a:ext cx="371475" cy="80962"/>
          </a:xfrm>
          <a:prstGeom prst="straightConnector1">
            <a:avLst/>
          </a:prstGeom>
          <a:noFill/>
          <a:ln w="9525">
            <a:solidFill>
              <a:srgbClr val="000000"/>
            </a:solidFill>
            <a:round/>
            <a:headEn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643306" y="0"/>
            <a:ext cx="4932362" cy="170338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2021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248 030,4</a:t>
            </a:r>
            <a:r>
              <a:rPr kumimoji="0" lang="ru-RU" sz="1400" b="1" i="0" u="none" strike="noStrike" cap="none" normalizeH="0" dirty="0" smtClean="0">
                <a:ln>
                  <a:noFill/>
                </a:ln>
                <a:solidFill>
                  <a:schemeClr val="tx1"/>
                </a:solidFill>
                <a:effectLst/>
                <a:latin typeface="Times New Roman" pitchFamily="18" charset="0"/>
                <a:cs typeface="Arial" pitchFamily="34" charset="0"/>
              </a:rPr>
              <a:t>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2071678"/>
            <a:ext cx="4710112" cy="500066"/>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1 304,1 тыс.рублей; </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1 304,1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8" name="AutoShape 6"/>
          <p:cNvSpPr>
            <a:spLocks/>
          </p:cNvSpPr>
          <p:nvPr/>
        </p:nvSpPr>
        <p:spPr bwMode="auto">
          <a:xfrm>
            <a:off x="4286248" y="2857496"/>
            <a:ext cx="4665662" cy="1428760"/>
          </a:xfrm>
          <a:prstGeom prst="borderCallout2">
            <a:avLst>
              <a:gd name="adj1" fmla="val 19633"/>
              <a:gd name="adj2" fmla="val -1845"/>
              <a:gd name="adj3" fmla="val 19634"/>
              <a:gd name="adj4" fmla="val -13593"/>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effectLst/>
                <a:latin typeface="Times New Roman" pitchFamily="18" charset="0"/>
                <a:cs typeface="Arial" pitchFamily="34" charset="0"/>
              </a:rPr>
              <a:t> использование энергетических ресурсов на объектах муниципальной собственности</a:t>
            </a:r>
            <a:r>
              <a:rPr kumimoji="0" lang="ru-RU" sz="900" b="1" i="0" u="none" strike="noStrike" cap="none" normalizeH="0" baseline="0" dirty="0" smtClean="0">
                <a:ln>
                  <a:noFill/>
                </a:ln>
                <a:effectLst/>
                <a:latin typeface="Times New Roman" pitchFamily="18" charset="0"/>
                <a:cs typeface="Arial" pitchFamily="34" charset="0"/>
              </a:rPr>
              <a:t> – 2 875,5 тыс. рублей;                                                                                                                            Капитальный ремонт сетей</a:t>
            </a:r>
            <a:r>
              <a:rPr kumimoji="0" lang="ru-RU" sz="900" b="1" i="0" u="none" strike="noStrike" cap="none" normalizeH="0" dirty="0" smtClean="0">
                <a:ln>
                  <a:noFill/>
                </a:ln>
                <a:effectLst/>
                <a:latin typeface="Times New Roman" pitchFamily="18" charset="0"/>
                <a:cs typeface="Arial" pitchFamily="34" charset="0"/>
              </a:rPr>
              <a:t>  городского округа Верхний Тагил </a:t>
            </a:r>
            <a:r>
              <a:rPr kumimoji="0" lang="ru-RU" sz="900" b="1" i="0" u="none" strike="noStrike" cap="none" normalizeH="0" baseline="0" dirty="0" smtClean="0">
                <a:ln>
                  <a:noFill/>
                </a:ln>
                <a:effectLst/>
                <a:latin typeface="Times New Roman" pitchFamily="18" charset="0"/>
                <a:cs typeface="Arial" pitchFamily="34" charset="0"/>
              </a:rPr>
              <a:t>–  10 000,0 тыс. рублей;                                                                                                                                     Техническое обслуживание теплового счетчика, </a:t>
            </a:r>
            <a:r>
              <a:rPr kumimoji="0" lang="ru-RU" sz="900" b="1" i="0" u="none" strike="noStrike" cap="none" normalizeH="0" dirty="0" smtClean="0">
                <a:ln>
                  <a:noFill/>
                </a:ln>
                <a:effectLst/>
                <a:latin typeface="Times New Roman" pitchFamily="18" charset="0"/>
                <a:cs typeface="Arial" pitchFamily="34" charset="0"/>
              </a:rPr>
              <a:t>счетчика холодной и горячей воды </a:t>
            </a:r>
            <a:r>
              <a:rPr kumimoji="0" lang="ru-RU" sz="900" b="1" i="0" u="none" strike="noStrike" cap="none" normalizeH="0" baseline="0" dirty="0" smtClean="0">
                <a:ln>
                  <a:noFill/>
                </a:ln>
                <a:effectLst/>
                <a:latin typeface="Times New Roman" pitchFamily="18" charset="0"/>
                <a:cs typeface="Arial" pitchFamily="34" charset="0"/>
              </a:rPr>
              <a:t>– 8,5 тыс. рублей;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  Актуализация схемы</a:t>
            </a:r>
            <a:r>
              <a:rPr kumimoji="0" lang="ru-RU" sz="900" b="1" i="0" u="none" strike="noStrike" cap="none" normalizeH="0" dirty="0" smtClean="0">
                <a:ln>
                  <a:noFill/>
                </a:ln>
                <a:effectLst/>
                <a:latin typeface="Times New Roman" pitchFamily="18" charset="0"/>
                <a:cs typeface="Arial" pitchFamily="34" charset="0"/>
              </a:rPr>
              <a:t> </a:t>
            </a:r>
            <a:r>
              <a:rPr kumimoji="0" lang="ru-RU" sz="900" b="1" i="0" u="none" strike="noStrike" cap="none" normalizeH="0" dirty="0" err="1" smtClean="0">
                <a:ln>
                  <a:noFill/>
                </a:ln>
                <a:effectLst/>
                <a:latin typeface="Times New Roman" pitchFamily="18" charset="0"/>
                <a:cs typeface="Arial" pitchFamily="34" charset="0"/>
              </a:rPr>
              <a:t>теплоснабжания</a:t>
            </a:r>
            <a:r>
              <a:rPr kumimoji="0" lang="ru-RU" sz="900" b="1" i="0" u="none" strike="noStrike" cap="none" normalizeH="0" dirty="0" smtClean="0">
                <a:ln>
                  <a:noFill/>
                </a:ln>
                <a:effectLst/>
                <a:latin typeface="Times New Roman" pitchFamily="18" charset="0"/>
                <a:cs typeface="Arial" pitchFamily="34" charset="0"/>
              </a:rPr>
              <a:t> </a:t>
            </a:r>
            <a:r>
              <a:rPr kumimoji="0" lang="ru-RU" sz="900" b="1" i="0" u="none" strike="noStrike" cap="none" normalizeH="0" baseline="0" dirty="0" smtClean="0">
                <a:ln>
                  <a:noFill/>
                </a:ln>
                <a:effectLst/>
                <a:latin typeface="Times New Roman" pitchFamily="18" charset="0"/>
                <a:cs typeface="Arial" pitchFamily="34" charset="0"/>
              </a:rPr>
              <a:t>– 72,3 тыс. рублей;                                                                                                                                                         Функционирование Вечного огня на мемориале Воинской</a:t>
            </a:r>
            <a:r>
              <a:rPr kumimoji="0" lang="ru-RU" sz="900" b="1" i="0" u="none" strike="noStrike" cap="none" normalizeH="0" dirty="0" smtClean="0">
                <a:ln>
                  <a:noFill/>
                </a:ln>
                <a:effectLst/>
                <a:latin typeface="Times New Roman" pitchFamily="18" charset="0"/>
                <a:cs typeface="Arial" pitchFamily="34" charset="0"/>
              </a:rPr>
              <a:t> славы </a:t>
            </a:r>
            <a:r>
              <a:rPr kumimoji="0" lang="ru-RU" sz="900" b="1" i="0" u="none" strike="noStrike" cap="none" normalizeH="0" baseline="0" dirty="0" smtClean="0">
                <a:ln>
                  <a:noFill/>
                </a:ln>
                <a:effectLst/>
                <a:latin typeface="Times New Roman" pitchFamily="18" charset="0"/>
                <a:cs typeface="Arial" pitchFamily="34" charset="0"/>
              </a:rPr>
              <a:t>–110,0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Реконструкция уличного освещения – 751,6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Разработка </a:t>
            </a:r>
            <a:r>
              <a:rPr lang="ru-RU" sz="900" b="1" dirty="0" err="1" smtClean="0">
                <a:latin typeface="Times New Roman" pitchFamily="18" charset="0"/>
                <a:cs typeface="Arial" pitchFamily="34" charset="0"/>
              </a:rPr>
              <a:t>топливно</a:t>
            </a:r>
            <a:r>
              <a:rPr lang="ru-RU" sz="900" b="1" dirty="0" smtClean="0">
                <a:latin typeface="Times New Roman" pitchFamily="18" charset="0"/>
                <a:cs typeface="Arial" pitchFamily="34" charset="0"/>
              </a:rPr>
              <a:t> – энергетического баланса – 68,0 тыс. рублей.</a:t>
            </a:r>
          </a:p>
          <a:p>
            <a:pPr marL="0" marR="0" lvl="0" indent="0" defTabSz="914400" rtl="0" eaLnBrk="1" fontAlgn="base" latinLnBrk="0" hangingPunct="1">
              <a:lnSpc>
                <a:spcPct val="100000"/>
              </a:lnSpc>
              <a:spcBef>
                <a:spcPct val="0"/>
              </a:spcBef>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5959" name="AutoShape 7"/>
          <p:cNvSpPr>
            <a:spLocks noChangeArrowheads="1"/>
          </p:cNvSpPr>
          <p:nvPr/>
        </p:nvSpPr>
        <p:spPr bwMode="auto">
          <a:xfrm>
            <a:off x="142844" y="300037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13 885,9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214810" y="4643446"/>
            <a:ext cx="4714908" cy="857256"/>
          </a:xfrm>
          <a:prstGeom prst="borderCallout2">
            <a:avLst>
              <a:gd name="adj1" fmla="val 18519"/>
              <a:gd name="adj2" fmla="val -1634"/>
              <a:gd name="adj3" fmla="val 18519"/>
              <a:gd name="adj4" fmla="val -12097"/>
              <a:gd name="adj5" fmla="val 18965"/>
              <a:gd name="adj6" fmla="val -23565"/>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–154,7 тыс.рублей</a:t>
            </a:r>
          </a:p>
          <a:p>
            <a:pPr marL="0" marR="0" lvl="0" indent="0" algn="l" defTabSz="914400" rtl="0" eaLnBrk="1" fontAlgn="base" latinLnBrk="0" hangingPunct="1">
              <a:lnSpc>
                <a:spcPct val="100000"/>
              </a:lnSpc>
              <a:spcBef>
                <a:spcPct val="0"/>
              </a:spcBef>
              <a:buClrTx/>
              <a:buSzTx/>
              <a:buFontTx/>
              <a:buNone/>
              <a:tabLst/>
            </a:pPr>
            <a:r>
              <a:rPr lang="ru-RU" sz="1000" b="1" dirty="0" smtClean="0">
                <a:latin typeface="Times New Roman" pitchFamily="18" charset="0"/>
                <a:cs typeface="Arial" pitchFamily="34" charset="0"/>
              </a:rPr>
              <a:t>Предоставление муниципальной гарантии городского округа Верхний Тагил – 1 700,0 тыс. рублей;</a:t>
            </a:r>
            <a:endParaRPr kumimoji="0" lang="ru-RU" sz="1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Частичное освобождение от оплаты за коммунальные услуги  - 12 412,0 тыс. 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1" name="AutoShape 9"/>
          <p:cNvSpPr>
            <a:spLocks noChangeArrowheads="1"/>
          </p:cNvSpPr>
          <p:nvPr/>
        </p:nvSpPr>
        <p:spPr bwMode="auto">
          <a:xfrm>
            <a:off x="214282" y="4357694"/>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14 266,7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86248" y="5786454"/>
            <a:ext cx="4643470" cy="571504"/>
          </a:xfrm>
          <a:prstGeom prst="borderCallout2">
            <a:avLst>
              <a:gd name="adj1" fmla="val 15083"/>
              <a:gd name="adj2" fmla="val -3213"/>
              <a:gd name="adj3" fmla="val 13093"/>
              <a:gd name="adj4" fmla="val -13360"/>
              <a:gd name="adj5" fmla="val 13093"/>
              <a:gd name="adj6" fmla="val -19951"/>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–218 573,7 тыс.рублей  (в том числе                                     благоустройство общественной территории г. Верхний Тагил «Набережная огней» 213 329,6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285720" y="5857892"/>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218 573,7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03513" y="785794"/>
            <a:ext cx="6297643" cy="15001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lang="ru-RU" sz="1200" b="1" dirty="0" smtClean="0">
                <a:latin typeface="Times New Roman" pitchFamily="18" charset="0"/>
                <a:cs typeface="Arial" pitchFamily="34" charset="0"/>
              </a:rPr>
              <a:t>3</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детских сада, 3 школы, Детская школа искусств, Детско-юношеский центр, Управление образования, Центр хозяйственно- эксплуатационного обслуживания.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Число детей в возрасте от 2 лет до 18 лет – 2 428 человек                          </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              (статистическая информация за 2019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0" y="2643182"/>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образовательных учреждений.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бюджете на 2021 год предусмотрено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344 254,8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2021-2026 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316 237,7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ГО       Верхний </a:t>
            </a:r>
            <a:r>
              <a:rPr lang="ru-RU" sz="900" dirty="0" smtClean="0">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604,4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18 480,6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8 932,1</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Детско-юношеского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центра и   мероприятия)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142844" y="357166"/>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2021-2026гг.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2021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316 237,7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357166"/>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(детские сады) предусмотрено  110 939,3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8" name="AutoShape 4"/>
          <p:cNvSpPr>
            <a:spLocks noChangeArrowheads="1"/>
          </p:cNvSpPr>
          <p:nvPr/>
        </p:nvSpPr>
        <p:spPr bwMode="auto">
          <a:xfrm>
            <a:off x="3643306" y="1142984"/>
            <a:ext cx="5286375"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образовательных учреждений предусмотрено  14 790,0 тыс.рулей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9" name="AutoShape 5"/>
          <p:cNvSpPr>
            <a:spLocks noChangeArrowheads="1"/>
          </p:cNvSpPr>
          <p:nvPr/>
        </p:nvSpPr>
        <p:spPr bwMode="auto">
          <a:xfrm>
            <a:off x="3643306" y="192880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системы образования в городском округе Верхний Тагил (школы)  предусмотрено 127 753,5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0" name="AutoShape 6"/>
          <p:cNvSpPr>
            <a:spLocks noChangeArrowheads="1"/>
          </p:cNvSpPr>
          <p:nvPr/>
        </p:nvSpPr>
        <p:spPr bwMode="auto">
          <a:xfrm>
            <a:off x="3643306" y="2786058"/>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отдыха, оздоровление и занятость детей и подростков в летний период предусмотрено 5 873,9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1" name="AutoShape 7"/>
          <p:cNvSpPr>
            <a:spLocks noChangeArrowheads="1"/>
          </p:cNvSpPr>
          <p:nvPr/>
        </p:nvSpPr>
        <p:spPr bwMode="auto">
          <a:xfrm>
            <a:off x="3714744" y="3643314"/>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методическое и информационное обеспечение реализации данной программы предусмотрено 3 633,6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2" name="AutoShape 8"/>
          <p:cNvSpPr>
            <a:spLocks noChangeArrowheads="1"/>
          </p:cNvSpPr>
          <p:nvPr/>
        </p:nvSpPr>
        <p:spPr bwMode="auto">
          <a:xfrm>
            <a:off x="3714744" y="4500570"/>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транспортное и хозяйственное обеспечение реализации программы предусмотрено  53 247,4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136492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357850" cy="1624011"/>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271462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2021 год предусмотрены средства в объеме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43 890,1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 Верхний 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51,7</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43 838,4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714644" cy="22860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314327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2021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43 838,4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357166"/>
            <a:ext cx="5124450" cy="52228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«Централизованная бухгалтерия» предусмотрено – 3 924,0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9" name="AutoShape 3"/>
          <p:cNvSpPr>
            <a:spLocks noChangeArrowheads="1"/>
          </p:cNvSpPr>
          <p:nvPr/>
        </p:nvSpPr>
        <p:spPr bwMode="auto">
          <a:xfrm>
            <a:off x="3786182" y="1071546"/>
            <a:ext cx="5124450" cy="493713"/>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Calibri" pitchFamily="34" charset="0"/>
                <a:cs typeface="Arial" pitchFamily="34" charset="0"/>
              </a:rPr>
              <a:t>Павленковская</a:t>
            </a:r>
            <a:r>
              <a:rPr kumimoji="0" lang="ru-RU" sz="1100" b="1" i="0" u="none" strike="noStrike" cap="none" normalizeH="0" baseline="0" dirty="0" smtClean="0">
                <a:ln>
                  <a:noFill/>
                </a:ln>
                <a:solidFill>
                  <a:schemeClr val="tx1"/>
                </a:solidFill>
                <a:effectLst/>
                <a:latin typeface="Calibri" pitchFamily="34" charset="0"/>
                <a:cs typeface="Arial" pitchFamily="34" charset="0"/>
              </a:rPr>
              <a:t> библиотека» предусмотрено  - 5 746,9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0" name="AutoShape 4"/>
          <p:cNvSpPr>
            <a:spLocks noChangeArrowheads="1"/>
          </p:cNvSpPr>
          <p:nvPr/>
        </p:nvSpPr>
        <p:spPr bwMode="auto">
          <a:xfrm>
            <a:off x="3786182" y="1785926"/>
            <a:ext cx="5126037" cy="66198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историко-краеведческий музей» предусмотрено  - 4 097,2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1" name="AutoShape 5"/>
          <p:cNvSpPr>
            <a:spLocks noChangeArrowheads="1"/>
          </p:cNvSpPr>
          <p:nvPr/>
        </p:nvSpPr>
        <p:spPr bwMode="auto">
          <a:xfrm>
            <a:off x="3786182" y="2643182"/>
            <a:ext cx="5126037" cy="53340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«Городской дворец культуры» предусмотрено  - 11 618,7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2" name="AutoShape 6"/>
          <p:cNvSpPr>
            <a:spLocks noChangeArrowheads="1"/>
          </p:cNvSpPr>
          <p:nvPr/>
        </p:nvSpPr>
        <p:spPr bwMode="auto">
          <a:xfrm>
            <a:off x="3786182" y="3286124"/>
            <a:ext cx="5126037" cy="5032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бюджетного учреждения «Сельский культурно-спортивный комплекс»  предусмотрено – 7 066,8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4" name="AutoShape 8"/>
          <p:cNvSpPr>
            <a:spLocks noChangeArrowheads="1"/>
          </p:cNvSpPr>
          <p:nvPr/>
        </p:nvSpPr>
        <p:spPr bwMode="auto">
          <a:xfrm>
            <a:off x="3786182" y="3929066"/>
            <a:ext cx="5126037" cy="7191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«Управление культуры, спорта и молодежной политики» предусмотрено –  2 893,7</a:t>
            </a:r>
            <a:r>
              <a:rPr kumimoji="0" lang="ru-RU" sz="1100" b="1" i="0" u="none" strike="noStrike" cap="none" normalizeH="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5" name="AutoShape 9"/>
          <p:cNvSpPr>
            <a:spLocks noChangeArrowheads="1"/>
          </p:cNvSpPr>
          <p:nvPr/>
        </p:nvSpPr>
        <p:spPr bwMode="auto">
          <a:xfrm>
            <a:off x="3786182" y="4786322"/>
            <a:ext cx="5126037" cy="4794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проведение мероприятий в сфере культуры предусмотрено – 1 544,4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6" name="AutoShape 10"/>
          <p:cNvSpPr>
            <a:spLocks noChangeArrowheads="1"/>
          </p:cNvSpPr>
          <p:nvPr/>
        </p:nvSpPr>
        <p:spPr bwMode="auto">
          <a:xfrm>
            <a:off x="3786182" y="5429264"/>
            <a:ext cx="5126037" cy="4921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комплектование книжных фондов предусмотрено - 86,7 тыс.рублей;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7" name="AutoShape 11"/>
          <p:cNvSpPr>
            <a:spLocks noChangeArrowheads="1"/>
          </p:cNvSpPr>
          <p:nvPr/>
        </p:nvSpPr>
        <p:spPr bwMode="auto">
          <a:xfrm>
            <a:off x="3786182" y="6072206"/>
            <a:ext cx="5067300" cy="51276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учреждений  культуры предусмотрено – 6 860,0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142844"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2571744"/>
            <a:ext cx="878687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«Социальная политика»  в бюджете на 2021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50 009,8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служащих 2 805,6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молодым семьям на приобретение жилья  193,3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выплату гарантий муниципальным служащим 104,6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144,0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153,0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выплату субсидии 46 609,3 тыс. рублей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285860"/>
          <a:ext cx="8143932" cy="4565538"/>
        </p:xfrm>
        <a:graphic>
          <a:graphicData uri="http://schemas.openxmlformats.org/drawingml/2006/table">
            <a:tbl>
              <a:tblPr/>
              <a:tblGrid>
                <a:gridCol w="4136218"/>
                <a:gridCol w="4007714"/>
              </a:tblGrid>
              <a:tr h="948177">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948177">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1246918">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1422266">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2200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2021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6 322,6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2017-2019гг.»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6 286,6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(на обеспечение деятельности автономного  учреждения «Спортивно-оздоровительного комплекса 5 660,6 т.р. и мероприятия 626,0 т. р.);</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реализацию муниципальной программы «Обеспечение общественной безопасности на территории ГО  Верхний Тагил на 2017-2020гг.»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36,0</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357158" y="3857628"/>
            <a:ext cx="2662238" cy="2290763"/>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a:srcRect/>
          <a:stretch>
            <a:fillRect/>
          </a:stretch>
        </p:blipFill>
        <p:spPr bwMode="auto">
          <a:xfrm>
            <a:off x="3286116" y="3929066"/>
            <a:ext cx="2070100" cy="2311400"/>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500694" y="4000504"/>
            <a:ext cx="3175000" cy="22907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01.01.2021 года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dirty="0">
                          <a:latin typeface="Times New Roman"/>
                          <a:ea typeface="Times New Roman"/>
                          <a:cs typeface="Times New Roman"/>
                        </a:rPr>
                        <a:t>В том числе по видам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01.01.2021</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10 092 048,90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10 092 048,90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14348" y="142852"/>
            <a:ext cx="7944227"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«Бюджет для граждан </a:t>
            </a:r>
            <a:r>
              <a:rPr lang="ru-RU" sz="2000" b="1" dirty="0" smtClean="0">
                <a:solidFill>
                  <a:schemeClr val="accent4">
                    <a:lumMod val="75000"/>
                  </a:schemeClr>
                </a:solidFill>
                <a:latin typeface="Times New Roman" pitchFamily="18" charset="0"/>
                <a:ea typeface="Times New Roman" pitchFamily="18" charset="0"/>
                <a:cs typeface="Times New Roman" pitchFamily="18" charset="0"/>
              </a:rPr>
              <a:t>к проекту </a:t>
            </a: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2021 год и плановый период 2022 и 2023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214282" y="135729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Сведения о разработчике бюджета:</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Телефоны:</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Электронный адрес (</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e</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mail</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fo57@yandex.ru</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369332"/>
          </a:xfrm>
          <a:prstGeom prst="rect">
            <a:avLst/>
          </a:prstGeom>
        </p:spPr>
        <p:txBody>
          <a:bodyPr wrap="square">
            <a:spAutoFit/>
          </a:bodyPr>
          <a:lstStyle/>
          <a:p>
            <a:r>
              <a:rPr lang="ru-RU" b="1" i="1" u="sng" dirty="0">
                <a:solidFill>
                  <a:srgbClr val="7030A0"/>
                </a:solidFill>
                <a:latin typeface="Times New Roman" pitchFamily="18" charset="0"/>
                <a:cs typeface="Times New Roman" pitchFamily="18" charset="0"/>
              </a:rPr>
              <a:t>Что такое бюджет? Какие бывают бюджеты?</a:t>
            </a:r>
            <a:endParaRPr lang="ru-RU"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143108"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1357290" y="2357430"/>
            <a:ext cx="2220913"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500430" y="3071810"/>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785786"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714884"/>
            <a:ext cx="1758950" cy="1608138"/>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2611130">
            <a:off x="7271085" y="3623039"/>
            <a:ext cx="450850"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71802"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143240"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42844" y="142852"/>
            <a:ext cx="8642350"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86182"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643570"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4">
                    <a:lumMod val="7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accent4">
                  <a:lumMod val="7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001156" cy="7248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2021 год и  плановый период 2022 и 2023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Основные направления бюджетной и  налоговой политики городского округа Верхний Тагил на 2021 год и на плановый период 2022 и 2023 годов (далее – Основные направления) разработаны в соответствии со статьей 172 Бюджетного кодекса Российской Федерации, статьей 15 Положения о бюджетном процессе в городском округе Верхний Тагил, утвержденного решением Думы городского округа Верхний Тагил от 19.06.2014 года № 28/2, с учетом положений Указов Президента Российской Федерации от 7 мая 2018 года № 204 «О национальных целях и стратегических задачах развития Российской Федерации на период до 2024 года», программы«Пятилетка развития Свердловской области» на 2017 - 2021 годы, утвержденной Указом Губернатора Свердловской области от 31.10.2017 № 546-УГ «О программе «Пятилетка развития Свердловской области» на 2017 - 2021 годы». </a:t>
            </a:r>
          </a:p>
          <a:p>
            <a:pPr algn="just"/>
            <a:r>
              <a:rPr lang="ru-RU" sz="1100" dirty="0" smtClean="0">
                <a:latin typeface="Times New Roman" pitchFamily="18" charset="0"/>
                <a:cs typeface="Times New Roman" pitchFamily="18" charset="0"/>
              </a:rPr>
              <a:t>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a:t>
            </a:r>
          </a:p>
          <a:p>
            <a:pPr algn="just"/>
            <a:r>
              <a:rPr lang="ru-RU" sz="1100" dirty="0" smtClean="0">
                <a:latin typeface="Times New Roman" pitchFamily="18" charset="0"/>
                <a:cs typeface="Times New Roman" pitchFamily="18" charset="0"/>
              </a:rPr>
              <a:t>Основные направления бюджетной и налоговой политики  области сохраняют преемственность в отношении определенных ранее приоритетов и скорректированы с учетом текущей экономической ситуации, обеспечения эффективного реагирования на имеющиеся вызовы и необходимости реализации первоочередных задач.</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2021 год и плановый </a:t>
            </a:r>
            <a:endParaRPr kumimoji="0" lang="ru-RU" sz="12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период 2022 и 2023годов</a:t>
            </a:r>
          </a:p>
          <a:p>
            <a:pPr algn="just"/>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В 2020 году в условиях распространения новой коронавирусной инфекции в Свердловской области были приняты первоочередные меры, в том числе направленные на поддержку наиболее пострадавших отраслей экономики Свердловской области, включая меры в сфере налогов. С учетом задач, поставленных Президентом Российской Федерации, приоритетов областной налоговой политики, в 2021-2023 годах ключевым ориентиром налоговой политики городского округа Верхний Тагил является сохранение стабильных налоговых условий, повышение эффективности применения стимулирующих налоговых мер.</a:t>
            </a:r>
          </a:p>
          <a:p>
            <a:pPr algn="just"/>
            <a:r>
              <a:rPr lang="ru-RU" sz="1100" dirty="0" smtClean="0">
                <a:latin typeface="Times New Roman" pitchFamily="18" charset="0"/>
                <a:cs typeface="Times New Roman" pitchFamily="18" charset="0"/>
              </a:rPr>
              <a:t>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a:t>
            </a:r>
          </a:p>
          <a:p>
            <a:pPr algn="just"/>
            <a:r>
              <a:rPr lang="ru-RU" sz="1100" dirty="0" smtClean="0">
                <a:latin typeface="Times New Roman" pitchFamily="18" charset="0"/>
                <a:cs typeface="Times New Roman" pitchFamily="18" charset="0"/>
              </a:rPr>
              <a:t>        Основными  направлениями налоговой политики на 2021-2023 годы являются:</a:t>
            </a:r>
          </a:p>
          <a:p>
            <a:pPr algn="just"/>
            <a:r>
              <a:rPr lang="ru-RU" sz="1100" dirty="0" smtClean="0">
                <a:latin typeface="Times New Roman" pitchFamily="18" charset="0"/>
                <a:cs typeface="Times New Roman" pitchFamily="18" charset="0"/>
              </a:rPr>
              <a:t>1) совершенствование налогового законодательства с учетом изменений в налоговом законодательстве Российской Федерации;</a:t>
            </a:r>
          </a:p>
          <a:p>
            <a:pPr algn="just"/>
            <a:r>
              <a:rPr lang="ru-RU" sz="1100" dirty="0" smtClean="0">
                <a:latin typeface="Times New Roman" pitchFamily="18" charset="0"/>
                <a:cs typeface="Times New Roman" pitchFamily="18" charset="0"/>
              </a:rPr>
              <a:t>2) реализация эффективной, сбалансированной налоговой политики, обеспечивающей бюджетную, экономическую и социальную эффективность применения налоговых льгот, а также достижение конкретных показателей, на которые предоставленные льготы оказывают влияние;</a:t>
            </a:r>
          </a:p>
          <a:p>
            <a:pPr algn="just"/>
            <a:r>
              <a:rPr lang="ru-RU" sz="1100" dirty="0" smtClean="0">
                <a:latin typeface="Times New Roman" pitchFamily="18" charset="0"/>
                <a:cs typeface="Times New Roman" pitchFamily="18" charset="0"/>
              </a:rPr>
              <a:t>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 обеспечение рационального и эффективного использования муниципального имущества;</a:t>
            </a:r>
          </a:p>
          <a:p>
            <a:pPr algn="just"/>
            <a:r>
              <a:rPr lang="ru-RU" sz="1100" dirty="0" smtClean="0">
                <a:latin typeface="Times New Roman" pitchFamily="18" charset="0"/>
                <a:cs typeface="Times New Roman" pitchFamily="18" charset="0"/>
              </a:rPr>
              <a:t>4) развитие предпринимательской и инвестиционной деятельности.</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1" y="1"/>
            <a:ext cx="9001155"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Одним из  принципов эффективной и сбалансированной налоговой политики является проведение ежегодной оценки эффективности налоговых льгот и преференций, установленных решениями Думы городского округа Верхний Тагил. Кроме того,  необходимо продолжить осуществление ряда следующих мероприятий: по сохранению, укреплению, развитию налогового потенциала путем совершенствования механизмов взаимодействия органов местного самоуправления городского округа Верхний Тагил и территориальных органов федеральных органов государственной власти в части качественного администрирования доходных источников бюджета городского округа Верхний Тагил и повышения уровня их собираемости, легализации налоговой базы, включая легализацию «теневой» заработной платы; по выявлению неучтенных объектов недвижимости, уточнению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 по оптимизации налоговых льгот и преференций по местным налогам по результатам проведенной оценки их эффективности (при необходимости); по снижению дебиторской задолженности по налоговым и неналоговым доходам в бюджет городского округа Верхний Тагил; по проведению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 по осуществлению муниципального земельного контроля.</a:t>
            </a:r>
            <a:endParaRPr lang="ru-RU" sz="1100" dirty="0">
              <a:latin typeface="Times New Roman" pitchFamily="18" charset="0"/>
              <a:cs typeface="Times New Roman" pitchFamily="18" charset="0"/>
            </a:endParaRP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214282" y="2357430"/>
            <a:ext cx="8643998" cy="4539704"/>
          </a:xfrm>
          <a:prstGeom prst="rect">
            <a:avLst/>
          </a:prstGeom>
        </p:spPr>
        <p:txBody>
          <a:bodyPr wrap="square">
            <a:spAutoFit/>
          </a:bodyPr>
          <a:lstStyle/>
          <a:p>
            <a:pPr lvl="0" indent="342900" algn="ctr" fontAlgn="base">
              <a:spcBef>
                <a:spcPct val="0"/>
              </a:spcBef>
              <a:spcAft>
                <a:spcPct val="0"/>
              </a:spcAft>
            </a:pPr>
            <a:r>
              <a:rPr lang="ru-RU" sz="1400" b="1" dirty="0" smtClean="0">
                <a:solidFill>
                  <a:schemeClr val="accent4">
                    <a:lumMod val="7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algn="just"/>
            <a:r>
              <a:rPr lang="ru-RU" sz="1100" b="1" dirty="0" smtClean="0">
                <a:latin typeface="Times New Roman" pitchFamily="18" charset="0"/>
                <a:cs typeface="Times New Roman" pitchFamily="18" charset="0"/>
              </a:rPr>
              <a:t>     1.Налог на доходы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2021 году будет зачисляться по нормативу 100 процентов, в том числе: 15 процентов - норматив отчислений в бюджеты городских округов в соответствии с Бюджетным кодексом 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налога на доходы физических лиц и налога, взимаемого в связи с применением упрощенной системы налогообложения, подлежащих зачислению в областной бюджет»; 84 процента - дополнительный норматив, которым заменена дотация из областного бюджета на выравнивание бюджетной обеспеченности городских округов (проект Закона Свердловской области об областном бюджете на 2021 год и плановый период 2022 и 2023 годов).</a:t>
            </a:r>
          </a:p>
          <a:p>
            <a:pPr algn="just"/>
            <a:r>
              <a:rPr lang="ru-RU" sz="1100" b="1" dirty="0" smtClean="0">
                <a:latin typeface="Times New Roman" pitchFamily="18" charset="0"/>
                <a:cs typeface="Times New Roman" pitchFamily="18" charset="0"/>
              </a:rPr>
              <a:t>    2.Акцизы по подакцизным товарам (продукции), производимым на территории Российской Федерации.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2021-2023 годы установлен в размере 0,08294%. </a:t>
            </a:r>
          </a:p>
          <a:p>
            <a:pPr algn="just"/>
            <a:r>
              <a:rPr lang="ru-RU" sz="1100" b="1" dirty="0" smtClean="0">
                <a:latin typeface="Times New Roman" pitchFamily="18" charset="0"/>
                <a:cs typeface="Times New Roman" pitchFamily="18" charset="0"/>
              </a:rPr>
              <a:t>   3.Налог, взимаемый в связи с применением патентной системы налогообложения.</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Норматив зачислений налога, взимаемого в связи с применением патентной системы налогообложения, в доходы  бюджета городского округа составляет 100%. </a:t>
            </a:r>
          </a:p>
          <a:p>
            <a:pPr algn="just"/>
            <a:r>
              <a:rPr lang="ru-RU" sz="1100" b="1" dirty="0" smtClean="0">
                <a:latin typeface="Times New Roman" pitchFamily="18" charset="0"/>
                <a:cs typeface="Times New Roman" pitchFamily="18" charset="0"/>
              </a:rPr>
              <a:t>   4.Налог, взимаемый в связи с применением упрощенной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Дифференцированный норматив отчислений налога, взимаемого в связи с применением упрощенной системы налогообложения, в доходы бюджета городского округа Верхний Тагил составляет 86,9%.</a:t>
            </a:r>
          </a:p>
          <a:p>
            <a:pPr algn="just"/>
            <a:r>
              <a:rPr lang="ru-RU" sz="1100" dirty="0" smtClean="0">
                <a:latin typeface="Times New Roman" pitchFamily="18" charset="0"/>
                <a:cs typeface="Times New Roman" pitchFamily="18" charset="0"/>
              </a:rPr>
              <a:t>В плановом периоде темп роста поступлений налога, взимаемого в связи с применением упрощенной системы налогообложения в доходы бюджета городского округа Верхний Тагил  планируется  в размере:  в 2021 году – 1,105%, в 2022 году - 1,085%, в 2023 году – 1,075%.</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4984</TotalTime>
  <Words>6848</Words>
  <Application>Microsoft Office PowerPoint</Application>
  <PresentationFormat>Экран (4:3)</PresentationFormat>
  <Paragraphs>1489</Paragraphs>
  <Slides>42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Тема Office</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533</cp:revision>
  <dcterms:created xsi:type="dcterms:W3CDTF">2018-08-27T07:33:06Z</dcterms:created>
  <dcterms:modified xsi:type="dcterms:W3CDTF">2020-12-07T03:51:41Z</dcterms:modified>
</cp:coreProperties>
</file>