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embeddings/oleObject1.bin" ContentType="application/vnd.openxmlformats-officedocument.oleObject"/>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256" r:id="rId2"/>
    <p:sldId id="258" r:id="rId3"/>
    <p:sldId id="257" r:id="rId4"/>
    <p:sldId id="259" r:id="rId5"/>
    <p:sldId id="260" r:id="rId6"/>
    <p:sldId id="261" r:id="rId7"/>
    <p:sldId id="262" r:id="rId8"/>
    <p:sldId id="263" r:id="rId9"/>
    <p:sldId id="264" r:id="rId10"/>
    <p:sldId id="265" r:id="rId11"/>
    <p:sldId id="266" r:id="rId12"/>
    <p:sldId id="302" r:id="rId13"/>
    <p:sldId id="300" r:id="rId14"/>
    <p:sldId id="272" r:id="rId15"/>
    <p:sldId id="273" r:id="rId16"/>
    <p:sldId id="274" r:id="rId17"/>
    <p:sldId id="275" r:id="rId18"/>
    <p:sldId id="301" r:id="rId19"/>
    <p:sldId id="276" r:id="rId20"/>
    <p:sldId id="277" r:id="rId21"/>
    <p:sldId id="278" r:id="rId22"/>
    <p:sldId id="279" r:id="rId23"/>
    <p:sldId id="280" r:id="rId24"/>
    <p:sldId id="281" r:id="rId25"/>
    <p:sldId id="299" r:id="rId26"/>
    <p:sldId id="282" r:id="rId27"/>
    <p:sldId id="283" r:id="rId28"/>
    <p:sldId id="270" r:id="rId29"/>
    <p:sldId id="271" r:id="rId30"/>
    <p:sldId id="284" r:id="rId31"/>
    <p:sldId id="285" r:id="rId32"/>
    <p:sldId id="286" r:id="rId33"/>
    <p:sldId id="287" r:id="rId34"/>
    <p:sldId id="288" r:id="rId35"/>
    <p:sldId id="305" r:id="rId36"/>
    <p:sldId id="289" r:id="rId37"/>
    <p:sldId id="290" r:id="rId38"/>
    <p:sldId id="291" r:id="rId39"/>
    <p:sldId id="292" r:id="rId40"/>
    <p:sldId id="303" r:id="rId41"/>
    <p:sldId id="306" r:id="rId42"/>
    <p:sldId id="293" r:id="rId43"/>
    <p:sldId id="294" r:id="rId44"/>
    <p:sldId id="295" r:id="rId45"/>
    <p:sldId id="296" r:id="rId46"/>
    <p:sldId id="297" r:id="rId47"/>
    <p:sldId id="298"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2776"/>
    <a:srgbClr val="FF0066"/>
    <a:srgbClr val="990000"/>
    <a:srgbClr val="ACA1D3"/>
    <a:srgbClr val="6666FF"/>
    <a:srgbClr val="FFFFCC"/>
    <a:srgbClr val="CCFFFF"/>
    <a:srgbClr val="99CC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660" autoAdjust="0"/>
  </p:normalViewPr>
  <p:slideViewPr>
    <p:cSldViewPr>
      <p:cViewPr varScale="1">
        <p:scale>
          <a:sx n="104" d="100"/>
          <a:sy n="104"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0779220779221019"/>
          <c:y val="0.16929133858268042"/>
          <c:w val="0.38528138528138767"/>
          <c:h val="0.70078740157480846"/>
        </c:manualLayout>
      </c:layout>
      <c:pieChart>
        <c:varyColors val="1"/>
        <c:ser>
          <c:idx val="0"/>
          <c:order val="0"/>
          <c:tx>
            <c:strRef>
              <c:f>Sheet1!$A$2</c:f>
              <c:strCache>
                <c:ptCount val="1"/>
                <c:pt idx="0">
                  <c:v>Восток</c:v>
                </c:pt>
              </c:strCache>
            </c:strRef>
          </c:tx>
          <c:spPr>
            <a:solidFill>
              <a:srgbClr val="9999FF"/>
            </a:solidFill>
            <a:ln w="12504">
              <a:solidFill>
                <a:srgbClr val="000000"/>
              </a:solidFill>
              <a:prstDash val="solid"/>
            </a:ln>
          </c:spPr>
          <c:dPt>
            <c:idx val="1"/>
            <c:spPr>
              <a:solidFill>
                <a:srgbClr val="993366"/>
              </a:solidFill>
              <a:ln w="12504">
                <a:solidFill>
                  <a:srgbClr val="000000"/>
                </a:solidFill>
                <a:prstDash val="solid"/>
              </a:ln>
            </c:spPr>
          </c:dPt>
          <c:dPt>
            <c:idx val="2"/>
            <c:spPr>
              <a:solidFill>
                <a:srgbClr val="FFFFCC"/>
              </a:solidFill>
              <a:ln w="12504">
                <a:solidFill>
                  <a:srgbClr val="000000"/>
                </a:solidFill>
                <a:prstDash val="solid"/>
              </a:ln>
              <a:effectLst>
                <a:outerShdw dist="35921" dir="2700000" algn="br">
                  <a:srgbClr val="000000"/>
                </a:outerShdw>
              </a:effectLst>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dLbls>
            <c:dLbl>
              <c:idx val="0"/>
              <c:layout>
                <c:manualLayout>
                  <c:x val="0.16095489872891738"/>
                  <c:y val="-0.14875362922682439"/>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НДФЛ
 </a:t>
                    </a:r>
                    <a:r>
                      <a:rPr lang="ru-RU" dirty="0" smtClean="0"/>
                      <a:t>233 546 т.р.(23,6%)</a:t>
                    </a:r>
                    <a:endParaRPr lang="ru-RU" dirty="0"/>
                  </a:p>
                </c:rich>
              </c:tx>
              <c:spPr>
                <a:noFill/>
                <a:ln w="25008">
                  <a:noFill/>
                </a:ln>
              </c:spPr>
              <c:dLblPos val="bestFit"/>
            </c:dLbl>
            <c:dLbl>
              <c:idx val="1"/>
              <c:layout>
                <c:manualLayout>
                  <c:x val="0.20078550060493702"/>
                  <c:y val="-0.18272714472277976"/>
                </c:manualLayout>
              </c:layout>
              <c:tx>
                <c:rich>
                  <a:bodyPr/>
                  <a:lstStyle/>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Акцизы</a:t>
                    </a:r>
                  </a:p>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17 931т.р</a:t>
                    </a: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(1,8%) </a:t>
                    </a:r>
                    <a:endParaRPr lang="ru-RU" sz="1180" b="1" i="0" strike="noStrike" dirty="0">
                      <a:solidFill>
                        <a:srgbClr val="000000"/>
                      </a:solidFill>
                      <a:latin typeface="Times New Roman" pitchFamily="18" charset="0"/>
                      <a:cs typeface="Times New Roman" pitchFamily="18" charset="0"/>
                    </a:endParaRPr>
                  </a:p>
                  <a:p>
                    <a:pPr>
                      <a:defRPr sz="1145" b="1" i="0" u="none" strike="noStrike" baseline="0">
                        <a:solidFill>
                          <a:srgbClr val="000000"/>
                        </a:solidFill>
                        <a:latin typeface="Calibri"/>
                        <a:ea typeface="Calibri"/>
                        <a:cs typeface="Calibri"/>
                      </a:defRPr>
                    </a:pP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2"/>
              <c:layout>
                <c:manualLayout>
                  <c:x val="0.20355818017024793"/>
                  <c:y val="-0.12336571572552422"/>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Налоги на совокупный доход </a:t>
                    </a:r>
                    <a:r>
                      <a:rPr lang="ru-RU" dirty="0" smtClean="0"/>
                      <a:t>17 240 т.р</a:t>
                    </a:r>
                    <a:r>
                      <a:rPr lang="ru-RU" dirty="0"/>
                      <a:t>. </a:t>
                    </a:r>
                    <a:r>
                      <a:rPr lang="ru-RU" dirty="0" smtClean="0"/>
                      <a:t>(1,8%)</a:t>
                    </a:r>
                    <a:endParaRPr lang="ru-RU" dirty="0"/>
                  </a:p>
                </c:rich>
              </c:tx>
              <c:spPr>
                <a:noFill/>
                <a:ln w="25008">
                  <a:noFill/>
                </a:ln>
              </c:spPr>
              <c:dLblPos val="bestFit"/>
            </c:dLbl>
            <c:dLbl>
              <c:idx val="3"/>
              <c:layout>
                <c:manualLayout>
                  <c:x val="0.20368471765984836"/>
                  <c:y val="-6.4502662119188944E-3"/>
                </c:manualLayout>
              </c:layout>
              <c:tx>
                <c:rich>
                  <a:bodyPr/>
                  <a:lstStyle/>
                  <a:p>
                    <a:pPr>
                      <a:defRPr sz="1163" b="1" i="0" u="none" strike="noStrike" baseline="0">
                        <a:solidFill>
                          <a:srgbClr val="000000"/>
                        </a:solidFill>
                        <a:latin typeface="Calibri"/>
                        <a:ea typeface="Calibri"/>
                        <a:cs typeface="Calibri"/>
                      </a:defRPr>
                    </a:pPr>
                    <a:r>
                      <a:rPr lang="ru-RU" sz="960" b="1" i="0" strike="noStrike" dirty="0">
                        <a:solidFill>
                          <a:srgbClr val="000000"/>
                        </a:solidFill>
                        <a:latin typeface="Calibri"/>
                        <a:cs typeface="Calibri"/>
                      </a:rPr>
                      <a:t> </a:t>
                    </a:r>
                    <a:r>
                      <a:rPr lang="ru-RU" sz="1180" b="1" i="0" strike="noStrike" dirty="0">
                        <a:solidFill>
                          <a:srgbClr val="000000"/>
                        </a:solidFill>
                        <a:latin typeface="Times New Roman" pitchFamily="18" charset="0"/>
                        <a:cs typeface="Times New Roman" pitchFamily="18" charset="0"/>
                      </a:rPr>
                      <a:t>Нал. на </a:t>
                    </a:r>
                    <a:r>
                      <a:rPr lang="ru-RU" sz="1180" b="1" i="0" strike="noStrike" dirty="0" err="1">
                        <a:solidFill>
                          <a:srgbClr val="000000"/>
                        </a:solidFill>
                        <a:latin typeface="Times New Roman" pitchFamily="18" charset="0"/>
                        <a:cs typeface="Times New Roman" pitchFamily="18" charset="0"/>
                      </a:rPr>
                      <a:t>имущ</a:t>
                    </a:r>
                    <a:r>
                      <a:rPr lang="ru-RU" sz="1180" b="1" i="0" strike="noStrike" dirty="0">
                        <a:solidFill>
                          <a:srgbClr val="000000"/>
                        </a:solidFill>
                        <a:latin typeface="Times New Roman" pitchFamily="18" charset="0"/>
                        <a:cs typeface="Times New Roman" pitchFamily="18" charset="0"/>
                      </a:rPr>
                      <a:t>. </a:t>
                    </a:r>
                    <a:r>
                      <a:rPr lang="ru-RU" sz="1180" b="1" i="0" strike="noStrike" dirty="0" err="1">
                        <a:solidFill>
                          <a:srgbClr val="000000"/>
                        </a:solidFill>
                        <a:latin typeface="Times New Roman" pitchFamily="18" charset="0"/>
                        <a:cs typeface="Times New Roman" pitchFamily="18" charset="0"/>
                      </a:rPr>
                      <a:t>физ</a:t>
                    </a:r>
                    <a:r>
                      <a:rPr lang="ru-RU" sz="1180" b="1" i="0" strike="noStrike" dirty="0">
                        <a:solidFill>
                          <a:srgbClr val="000000"/>
                        </a:solidFill>
                        <a:latin typeface="Times New Roman" pitchFamily="18" charset="0"/>
                        <a:cs typeface="Times New Roman" pitchFamily="18" charset="0"/>
                      </a:rPr>
                      <a:t> лиц</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2 813 т.р</a:t>
                    </a:r>
                    <a:r>
                      <a:rPr lang="ru-RU" sz="1180" b="1" i="0" strike="noStrike" dirty="0">
                        <a:solidFill>
                          <a:srgbClr val="000000"/>
                        </a:solidFill>
                        <a:latin typeface="Times New Roman" pitchFamily="18" charset="0"/>
                        <a:cs typeface="Times New Roman" pitchFamily="18" charset="0"/>
                      </a:rPr>
                      <a:t>.(</a:t>
                    </a:r>
                    <a:r>
                      <a:rPr lang="ru-RU" sz="1180" b="1" i="0" strike="noStrike" dirty="0" smtClean="0">
                        <a:solidFill>
                          <a:srgbClr val="000000"/>
                        </a:solidFill>
                        <a:latin typeface="Times New Roman" pitchFamily="18" charset="0"/>
                        <a:cs typeface="Times New Roman" pitchFamily="18" charset="0"/>
                      </a:rPr>
                      <a:t>0,3%)</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4"/>
              <c:layout>
                <c:manualLayout>
                  <c:x val="0.20686999500041844"/>
                  <c:y val="8.6562309069320567E-2"/>
                </c:manualLayout>
              </c:layout>
              <c:tx>
                <c:rich>
                  <a:bodyPr/>
                  <a:lstStyle/>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Земельный налог</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4 215 т.р</a:t>
                    </a:r>
                    <a:r>
                      <a:rPr lang="ru-RU" sz="1180" b="1" i="0" strike="noStrike" dirty="0">
                        <a:solidFill>
                          <a:srgbClr val="000000"/>
                        </a:solidFill>
                        <a:latin typeface="Times New Roman" pitchFamily="18" charset="0"/>
                        <a:cs typeface="Times New Roman" pitchFamily="18" charset="0"/>
                      </a:rPr>
                      <a:t>. ( </a:t>
                    </a:r>
                    <a:r>
                      <a:rPr lang="ru-RU" sz="1180" b="1" i="0" strike="noStrike" dirty="0" smtClean="0">
                        <a:solidFill>
                          <a:srgbClr val="000000"/>
                        </a:solidFill>
                        <a:latin typeface="Times New Roman" pitchFamily="18" charset="0"/>
                        <a:cs typeface="Times New Roman" pitchFamily="18" charset="0"/>
                      </a:rPr>
                      <a:t>0,4%)</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5"/>
              <c:layout>
                <c:manualLayout>
                  <c:x val="0.21529610842056413"/>
                  <c:y val="0.17843197639088121"/>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Госпошлина
 </a:t>
                    </a:r>
                    <a:r>
                      <a:rPr lang="ru-RU" dirty="0" smtClean="0"/>
                      <a:t>2 715 т.р</a:t>
                    </a:r>
                    <a:r>
                      <a:rPr lang="ru-RU" dirty="0"/>
                      <a:t>. (0,3%)</a:t>
                    </a:r>
                  </a:p>
                </c:rich>
              </c:tx>
              <c:spPr>
                <a:noFill/>
                <a:ln w="25008">
                  <a:noFill/>
                </a:ln>
              </c:spPr>
              <c:dLblPos val="bestFit"/>
            </c:dLbl>
            <c:dLbl>
              <c:idx val="6"/>
              <c:layout>
                <c:manualLayout>
                  <c:x val="0.22615559180311767"/>
                  <c:y val="0.21244542779176806"/>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Неналоговые доходы  
</a:t>
                    </a:r>
                    <a:r>
                      <a:rPr lang="ru-RU" dirty="0" smtClean="0"/>
                      <a:t>60</a:t>
                    </a:r>
                    <a:r>
                      <a:rPr lang="ru-RU" baseline="0" dirty="0" smtClean="0"/>
                      <a:t> 452</a:t>
                    </a:r>
                    <a:r>
                      <a:rPr lang="ru-RU" dirty="0" smtClean="0"/>
                      <a:t> т.р</a:t>
                    </a:r>
                    <a:r>
                      <a:rPr lang="ru-RU" dirty="0"/>
                      <a:t>. </a:t>
                    </a:r>
                    <a:r>
                      <a:rPr lang="ru-RU" dirty="0" smtClean="0"/>
                      <a:t>(6,1%)</a:t>
                    </a:r>
                    <a:endParaRPr lang="ru-RU" dirty="0"/>
                  </a:p>
                </c:rich>
              </c:tx>
              <c:spPr>
                <a:noFill/>
                <a:ln w="25008">
                  <a:noFill/>
                </a:ln>
              </c:spPr>
              <c:dLblPos val="bestFit"/>
            </c:dLbl>
            <c:dLbl>
              <c:idx val="7"/>
              <c:layout>
                <c:manualLayout>
                  <c:x val="-4.9175125296318942E-2"/>
                  <c:y val="0.15772562139444671"/>
                </c:manualLayout>
              </c:layout>
              <c:tx>
                <c:rich>
                  <a:bodyPr/>
                  <a:lstStyle/>
                  <a:p>
                    <a:pPr>
                      <a:defRPr sz="1163" b="1" i="0" u="none" strike="noStrike" baseline="0">
                        <a:solidFill>
                          <a:srgbClr val="000000"/>
                        </a:solidFill>
                        <a:latin typeface="Times New Roman" pitchFamily="18" charset="0"/>
                        <a:ea typeface="Calibri"/>
                        <a:cs typeface="Times New Roman" pitchFamily="18" charset="0"/>
                      </a:defRPr>
                    </a:pPr>
                    <a:r>
                      <a:rPr lang="ru-RU" sz="960" b="1" i="0" strike="noStrike" dirty="0">
                        <a:solidFill>
                          <a:srgbClr val="000000"/>
                        </a:solidFill>
                        <a:latin typeface="Times New Roman" pitchFamily="18" charset="0"/>
                        <a:cs typeface="Times New Roman" pitchFamily="18" charset="0"/>
                      </a:rPr>
                      <a:t> </a:t>
                    </a:r>
                    <a:r>
                      <a:rPr lang="ru-RU" sz="1180" b="1" i="0" strike="noStrike" dirty="0">
                        <a:solidFill>
                          <a:srgbClr val="000000"/>
                        </a:solidFill>
                        <a:latin typeface="Times New Roman" pitchFamily="18" charset="0"/>
                        <a:cs typeface="Times New Roman" pitchFamily="18" charset="0"/>
                      </a:rPr>
                      <a:t>Безвозмездные поступления </a:t>
                    </a:r>
                  </a:p>
                  <a:p>
                    <a:pPr>
                      <a:defRPr sz="1163" b="1" i="0" u="none" strike="noStrike" baseline="0">
                        <a:solidFill>
                          <a:srgbClr val="000000"/>
                        </a:solidFill>
                        <a:latin typeface="Times New Roman" pitchFamily="18" charset="0"/>
                        <a:ea typeface="Calibri"/>
                        <a:cs typeface="Times New Roman" pitchFamily="18" charset="0"/>
                      </a:defRPr>
                    </a:pPr>
                    <a:r>
                      <a:rPr lang="ru-RU" sz="1180" b="1" i="0" strike="noStrike" dirty="0" smtClean="0">
                        <a:solidFill>
                          <a:srgbClr val="000000"/>
                        </a:solidFill>
                        <a:latin typeface="Times New Roman" pitchFamily="18" charset="0"/>
                        <a:cs typeface="Times New Roman" pitchFamily="18" charset="0"/>
                      </a:rPr>
                      <a:t>649 415т</a:t>
                    </a:r>
                    <a:r>
                      <a:rPr lang="ru-RU" sz="1180" b="1" i="0" strike="noStrike" dirty="0">
                        <a:solidFill>
                          <a:srgbClr val="000000"/>
                        </a:solidFill>
                        <a:latin typeface="Times New Roman" pitchFamily="18" charset="0"/>
                        <a:cs typeface="Times New Roman" pitchFamily="18" charset="0"/>
                      </a:rPr>
                      <a:t>. р. </a:t>
                    </a:r>
                    <a:r>
                      <a:rPr lang="ru-RU" sz="1180" b="1" i="0" strike="noStrike" dirty="0" smtClean="0">
                        <a:solidFill>
                          <a:srgbClr val="000000"/>
                        </a:solidFill>
                        <a:latin typeface="Times New Roman" pitchFamily="18" charset="0"/>
                        <a:cs typeface="Times New Roman" pitchFamily="18" charset="0"/>
                      </a:rPr>
                      <a:t>(65,7%)</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numFmt formatCode="0%" sourceLinked="0"/>
            <c:spPr>
              <a:noFill/>
              <a:ln w="25008">
                <a:noFill/>
              </a:ln>
            </c:spPr>
            <c:txPr>
              <a:bodyPr/>
              <a:lstStyle/>
              <a:p>
                <a:pPr>
                  <a:defRPr sz="1181" b="1" i="0" u="none" strike="noStrike" baseline="0">
                    <a:solidFill>
                      <a:srgbClr val="000000"/>
                    </a:solidFill>
                    <a:latin typeface="Calibri"/>
                    <a:ea typeface="Calibri"/>
                    <a:cs typeface="Calibri"/>
                  </a:defRPr>
                </a:pPr>
                <a:endParaRPr lang="ru-RU"/>
              </a:p>
            </c:txPr>
            <c:showVal val="1"/>
            <c:showCatName val="1"/>
            <c:showSerName val="1"/>
            <c:showPercent val="1"/>
            <c:showLeaderLines val="1"/>
          </c:dLbls>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Sheet1!$B$2:$I$2</c:f>
              <c:numCache>
                <c:formatCode>#,##0</c:formatCode>
                <c:ptCount val="8"/>
                <c:pt idx="0">
                  <c:v>233546</c:v>
                </c:pt>
                <c:pt idx="1">
                  <c:v>17931</c:v>
                </c:pt>
                <c:pt idx="2">
                  <c:v>17240</c:v>
                </c:pt>
                <c:pt idx="3">
                  <c:v>2813</c:v>
                </c:pt>
                <c:pt idx="4">
                  <c:v>4215</c:v>
                </c:pt>
                <c:pt idx="5">
                  <c:v>2715</c:v>
                </c:pt>
                <c:pt idx="6">
                  <c:v>60452</c:v>
                </c:pt>
                <c:pt idx="7">
                  <c:v>649415</c:v>
                </c:pt>
              </c:numCache>
            </c:numRef>
          </c:val>
        </c:ser>
        <c:ser>
          <c:idx val="1"/>
          <c:order val="1"/>
          <c:tx>
            <c:strRef>
              <c:f>Sheet1!$A$3</c:f>
              <c:strCache>
                <c:ptCount val="1"/>
                <c:pt idx="0">
                  <c:v>Запад</c:v>
                </c:pt>
              </c:strCache>
            </c:strRef>
          </c:tx>
          <c:spPr>
            <a:solidFill>
              <a:srgbClr val="993366"/>
            </a:solidFill>
            <a:ln w="12504">
              <a:solidFill>
                <a:srgbClr val="000000"/>
              </a:solidFill>
              <a:prstDash val="solid"/>
            </a:ln>
          </c:spPr>
          <c:dPt>
            <c:idx val="0"/>
            <c:spPr>
              <a:solidFill>
                <a:srgbClr val="9999FF"/>
              </a:solidFill>
              <a:ln w="12504">
                <a:solidFill>
                  <a:srgbClr val="000000"/>
                </a:solidFill>
                <a:prstDash val="solid"/>
              </a:ln>
            </c:spPr>
          </c:dPt>
          <c:dPt>
            <c:idx val="2"/>
            <c:spPr>
              <a:solidFill>
                <a:srgbClr val="FFFFCC"/>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Sheet1!$B$3:$I$3</c:f>
              <c:numCache>
                <c:formatCode>General</c:formatCode>
                <c:ptCount val="8"/>
              </c:numCache>
            </c:numRef>
          </c:val>
        </c:ser>
        <c:ser>
          <c:idx val="2"/>
          <c:order val="2"/>
          <c:tx>
            <c:strRef>
              <c:f>Sheet1!$A$4</c:f>
              <c:strCache>
                <c:ptCount val="1"/>
                <c:pt idx="0">
                  <c:v>Север</c:v>
                </c:pt>
              </c:strCache>
            </c:strRef>
          </c:tx>
          <c:spPr>
            <a:solidFill>
              <a:srgbClr val="FFFFCC"/>
            </a:solidFill>
            <a:ln w="12504">
              <a:solidFill>
                <a:srgbClr val="000000"/>
              </a:solidFill>
              <a:prstDash val="solid"/>
            </a:ln>
          </c:spPr>
          <c:dPt>
            <c:idx val="0"/>
            <c:spPr>
              <a:solidFill>
                <a:srgbClr val="9999FF"/>
              </a:solidFill>
              <a:ln w="12504">
                <a:solidFill>
                  <a:srgbClr val="000000"/>
                </a:solidFill>
                <a:prstDash val="solid"/>
              </a:ln>
            </c:spPr>
          </c:dPt>
          <c:dPt>
            <c:idx val="1"/>
            <c:spPr>
              <a:solidFill>
                <a:srgbClr val="993366"/>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Sheet1!$B$4:$I$4</c:f>
              <c:numCache>
                <c:formatCode>General</c:formatCode>
                <c:ptCount val="8"/>
              </c:numCache>
            </c:numRef>
          </c:val>
        </c:ser>
        <c:firstSliceAng val="0"/>
      </c:pieChart>
      <c:spPr>
        <a:noFill/>
        <a:ln w="25008">
          <a:noFill/>
        </a:ln>
      </c:spPr>
    </c:plotArea>
    <c:plotVisOnly val="1"/>
    <c:dispBlanksAs val="zero"/>
  </c:chart>
  <c:spPr>
    <a:noFill/>
    <a:ln>
      <a:noFill/>
    </a:ln>
  </c:spPr>
  <c:txPr>
    <a:bodyPr/>
    <a:lstStyle/>
    <a:p>
      <a:pPr>
        <a:defRPr sz="788" b="1"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a:t>
            </a: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762"/>
                </c:manualLayout>
              </c:layout>
              <c:showVal val="1"/>
            </c:dLbl>
            <c:dLbl>
              <c:idx val="3"/>
              <c:layout>
                <c:manualLayout>
                  <c:x val="9.0394523541818747E-3"/>
                  <c:y val="-0.21587150496134508"/>
                </c:manualLayout>
              </c:layout>
              <c:showVal val="1"/>
            </c:dLbl>
            <c:dLbl>
              <c:idx val="4"/>
              <c:layout>
                <c:manualLayout>
                  <c:x val="1.1979752276965783E-2"/>
                  <c:y val="-0.21699185707487006"/>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2556</c:v>
                </c:pt>
                <c:pt idx="1">
                  <c:v>2444</c:v>
                </c:pt>
                <c:pt idx="2">
                  <c:v>2715</c:v>
                </c:pt>
                <c:pt idx="3">
                  <c:v>2824</c:v>
                </c:pt>
                <c:pt idx="4">
                  <c:v>2937</c:v>
                </c:pt>
              </c:numCache>
            </c:numRef>
          </c:val>
        </c:ser>
        <c:shape val="cylinder"/>
        <c:axId val="184101888"/>
        <c:axId val="184241152"/>
        <c:axId val="0"/>
      </c:bar3DChart>
      <c:catAx>
        <c:axId val="18410188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4241152"/>
        <c:crosses val="autoZero"/>
        <c:lblAlgn val="ctr"/>
        <c:lblOffset val="100"/>
      </c:catAx>
      <c:valAx>
        <c:axId val="184241152"/>
        <c:scaling>
          <c:orientation val="minMax"/>
        </c:scaling>
        <c:axPos val="l"/>
        <c:majorGridlines/>
        <c:numFmt formatCode="#,##0" sourceLinked="1"/>
        <c:tickLblPos val="nextTo"/>
        <c:txPr>
          <a:bodyPr/>
          <a:lstStyle/>
          <a:p>
            <a:pPr>
              <a:defRPr sz="1000" baseline="0"/>
            </a:pPr>
            <a:endParaRPr lang="ru-RU"/>
          </a:p>
        </c:txPr>
        <c:crossAx val="184101888"/>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tx2">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064490634777193E-2"/>
                  <c:y val="-0.19869163937026979"/>
                </c:manualLayout>
              </c:layout>
              <c:showVal val="1"/>
            </c:dLbl>
            <c:dLbl>
              <c:idx val="1"/>
              <c:layout>
                <c:manualLayout>
                  <c:x val="1.5016460450171434E-2"/>
                  <c:y val="-0.15128456377091556"/>
                </c:manualLayout>
              </c:layout>
              <c:showVal val="1"/>
            </c:dLbl>
            <c:dLbl>
              <c:idx val="2"/>
              <c:layout>
                <c:manualLayout>
                  <c:x val="6.3226899950846E-3"/>
                  <c:y val="-0.1282781339529849"/>
                </c:manualLayout>
              </c:layout>
              <c:tx>
                <c:rich>
                  <a:bodyPr/>
                  <a:lstStyle/>
                  <a:p>
                    <a:r>
                      <a:rPr lang="ru-RU" dirty="0" smtClean="0"/>
                      <a:t>989</a:t>
                    </a:r>
                    <a:endParaRPr lang="en-US" dirty="0"/>
                  </a:p>
                </c:rich>
              </c:tx>
              <c:showVal val="1"/>
            </c:dLbl>
            <c:dLbl>
              <c:idx val="3"/>
              <c:layout>
                <c:manualLayout>
                  <c:x val="9.0394789199301096E-3"/>
                  <c:y val="-0.15999888014782163"/>
                </c:manualLayout>
              </c:layout>
              <c:tx>
                <c:rich>
                  <a:bodyPr/>
                  <a:lstStyle/>
                  <a:p>
                    <a:r>
                      <a:rPr lang="en-US" dirty="0" smtClean="0"/>
                      <a:t>1</a:t>
                    </a:r>
                    <a:r>
                      <a:rPr lang="ru-RU" dirty="0" smtClean="0"/>
                      <a:t> </a:t>
                    </a:r>
                    <a:r>
                      <a:rPr lang="en-US" dirty="0" smtClean="0"/>
                      <a:t>030</a:t>
                    </a:r>
                    <a:endParaRPr lang="en-US" dirty="0"/>
                  </a:p>
                </c:rich>
              </c:tx>
              <c:showVal val="1"/>
            </c:dLbl>
            <c:dLbl>
              <c:idx val="4"/>
              <c:layout>
                <c:manualLayout>
                  <c:x val="1.0546065546466601E-2"/>
                  <c:y val="-0.17254781192412041"/>
                </c:manualLayout>
              </c:layout>
              <c:tx>
                <c:rich>
                  <a:bodyPr/>
                  <a:lstStyle/>
                  <a:p>
                    <a:r>
                      <a:rPr lang="en-US" dirty="0" smtClean="0"/>
                      <a:t>1</a:t>
                    </a:r>
                    <a:r>
                      <a:rPr lang="ru-RU" dirty="0" smtClean="0"/>
                      <a:t> </a:t>
                    </a:r>
                    <a:r>
                      <a:rPr lang="en-US" dirty="0" smtClean="0"/>
                      <a:t>072</a:t>
                    </a:r>
                    <a:endParaRPr lang="en-US" dirty="0"/>
                  </a:p>
                </c:rich>
              </c:tx>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4182</c:v>
                </c:pt>
                <c:pt idx="1">
                  <c:v>1502</c:v>
                </c:pt>
                <c:pt idx="2" formatCode="General">
                  <c:v>989</c:v>
                </c:pt>
                <c:pt idx="3" formatCode="General">
                  <c:v>1030</c:v>
                </c:pt>
                <c:pt idx="4" formatCode="General">
                  <c:v>1072</c:v>
                </c:pt>
              </c:numCache>
            </c:numRef>
          </c:val>
        </c:ser>
        <c:shape val="cylinder"/>
        <c:axId val="183086080"/>
        <c:axId val="183322112"/>
        <c:axId val="0"/>
      </c:bar3DChart>
      <c:catAx>
        <c:axId val="18308608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3322112"/>
        <c:crosses val="autoZero"/>
        <c:lblAlgn val="ctr"/>
        <c:lblOffset val="100"/>
      </c:catAx>
      <c:valAx>
        <c:axId val="183322112"/>
        <c:scaling>
          <c:orientation val="minMax"/>
        </c:scaling>
        <c:axPos val="l"/>
        <c:majorGridlines/>
        <c:numFmt formatCode="#,##0" sourceLinked="1"/>
        <c:tickLblPos val="nextTo"/>
        <c:txPr>
          <a:bodyPr/>
          <a:lstStyle/>
          <a:p>
            <a:pPr>
              <a:defRPr sz="1000" baseline="0"/>
            </a:pPr>
            <a:endParaRPr lang="ru-RU"/>
          </a:p>
        </c:txPr>
        <c:crossAx val="183086080"/>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                 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tx2">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3.3589828437728202E-3"/>
                  <c:y val="-0.19869127275199674"/>
                </c:manualLayout>
              </c:layout>
              <c:showVal val="1"/>
            </c:dLbl>
            <c:dLbl>
              <c:idx val="1"/>
              <c:layout>
                <c:manualLayout>
                  <c:x val="1.3559275749371581E-2"/>
                  <c:y val="-0.20504043466262525"/>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2136</c:v>
                </c:pt>
                <c:pt idx="1">
                  <c:v>5330</c:v>
                </c:pt>
                <c:pt idx="2">
                  <c:v>3911</c:v>
                </c:pt>
                <c:pt idx="3">
                  <c:v>3911</c:v>
                </c:pt>
                <c:pt idx="4">
                  <c:v>3911</c:v>
                </c:pt>
              </c:numCache>
            </c:numRef>
          </c:val>
        </c:ser>
        <c:shape val="cylinder"/>
        <c:axId val="184362112"/>
        <c:axId val="184835456"/>
        <c:axId val="0"/>
      </c:bar3DChart>
      <c:catAx>
        <c:axId val="18436211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4835456"/>
        <c:crosses val="autoZero"/>
        <c:lblAlgn val="ctr"/>
        <c:lblOffset val="100"/>
      </c:catAx>
      <c:valAx>
        <c:axId val="184835456"/>
        <c:scaling>
          <c:orientation val="minMax"/>
        </c:scaling>
        <c:axPos val="l"/>
        <c:majorGridlines/>
        <c:numFmt formatCode="#,##0" sourceLinked="1"/>
        <c:tickLblPos val="nextTo"/>
        <c:txPr>
          <a:bodyPr/>
          <a:lstStyle/>
          <a:p>
            <a:pPr>
              <a:defRPr sz="1000" baseline="0"/>
            </a:pPr>
            <a:endParaRPr lang="ru-RU"/>
          </a:p>
        </c:txPr>
        <c:crossAx val="184362112"/>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accent4">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75749371581E-2"/>
                  <c:y val="-0.24313590606040039"/>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265</c:v>
                </c:pt>
                <c:pt idx="1">
                  <c:v>445</c:v>
                </c:pt>
                <c:pt idx="2" formatCode="General">
                  <c:v>233</c:v>
                </c:pt>
                <c:pt idx="3" formatCode="General">
                  <c:v>232</c:v>
                </c:pt>
                <c:pt idx="4" formatCode="General">
                  <c:v>232</c:v>
                </c:pt>
              </c:numCache>
            </c:numRef>
          </c:val>
        </c:ser>
        <c:shape val="cylinder"/>
        <c:axId val="185387264"/>
        <c:axId val="185794560"/>
        <c:axId val="0"/>
      </c:bar3DChart>
      <c:catAx>
        <c:axId val="18538726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5794560"/>
        <c:crosses val="autoZero"/>
        <c:lblAlgn val="ctr"/>
        <c:lblOffset val="100"/>
      </c:catAx>
      <c:valAx>
        <c:axId val="185794560"/>
        <c:scaling>
          <c:orientation val="minMax"/>
        </c:scaling>
        <c:axPos val="l"/>
        <c:majorGridlines/>
        <c:numFmt formatCode="#,##0" sourceLinked="1"/>
        <c:tickLblPos val="nextTo"/>
        <c:txPr>
          <a:bodyPr/>
          <a:lstStyle/>
          <a:p>
            <a:pPr>
              <a:defRPr sz="1000" baseline="0"/>
            </a:pPr>
            <a:endParaRPr lang="ru-RU"/>
          </a:p>
        </c:txPr>
        <c:crossAx val="185387264"/>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accent4">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6.273352245372483E-3"/>
                  <c:y val="-0.1542471393776029"/>
                </c:manualLayout>
              </c:layout>
              <c:showVal val="1"/>
            </c:dLbl>
            <c:dLbl>
              <c:idx val="1"/>
              <c:layout>
                <c:manualLayout>
                  <c:x val="1.3559227131171218E-2"/>
                  <c:y val="-0.19869141979141144"/>
                </c:manualLayout>
              </c:layout>
              <c:showVal val="1"/>
            </c:dLbl>
            <c:dLbl>
              <c:idx val="2"/>
              <c:layout>
                <c:manualLayout>
                  <c:x val="1.2151428798283901E-2"/>
                  <c:y val="-0.20616078677614574"/>
                </c:manualLayout>
              </c:layout>
              <c:tx>
                <c:rich>
                  <a:bodyPr/>
                  <a:lstStyle/>
                  <a:p>
                    <a:r>
                      <a:rPr lang="ru-RU" dirty="0" smtClean="0"/>
                      <a:t> 32</a:t>
                    </a:r>
                    <a:r>
                      <a:rPr lang="ru-RU" baseline="0" dirty="0" smtClean="0"/>
                      <a:t> 815</a:t>
                    </a:r>
                    <a:endParaRPr lang="en-US" dirty="0"/>
                  </a:p>
                </c:rich>
              </c:tx>
              <c:showVal val="1"/>
            </c:dLbl>
            <c:dLbl>
              <c:idx val="3"/>
              <c:layout>
                <c:manualLayout>
                  <c:x val="9.0394847541141708E-3"/>
                  <c:y val="-0.17777653349757841"/>
                </c:manualLayout>
              </c:layout>
              <c:tx>
                <c:rich>
                  <a:bodyPr/>
                  <a:lstStyle/>
                  <a:p>
                    <a:r>
                      <a:rPr lang="ru-RU" dirty="0" smtClean="0"/>
                      <a:t> </a:t>
                    </a:r>
                    <a:r>
                      <a:rPr lang="en-US" dirty="0" smtClean="0"/>
                      <a:t>17</a:t>
                    </a:r>
                    <a:r>
                      <a:rPr lang="ru-RU" dirty="0" smtClean="0"/>
                      <a:t> </a:t>
                    </a:r>
                    <a:r>
                      <a:rPr lang="en-US" dirty="0" smtClean="0"/>
                      <a:t>400</a:t>
                    </a:r>
                    <a:endParaRPr lang="en-US" dirty="0"/>
                  </a:p>
                </c:rich>
              </c:tx>
              <c:showVal val="1"/>
            </c:dLbl>
            <c:dLbl>
              <c:idx val="4"/>
              <c:layout>
                <c:manualLayout>
                  <c:x val="1.0546065546466601E-2"/>
                  <c:y val="-0.17254781192412041"/>
                </c:manualLayout>
              </c:layout>
              <c:tx>
                <c:rich>
                  <a:bodyPr/>
                  <a:lstStyle/>
                  <a:p>
                    <a:r>
                      <a:rPr lang="ru-RU" dirty="0" smtClean="0"/>
                      <a:t> </a:t>
                    </a:r>
                    <a:r>
                      <a:rPr lang="en-US" dirty="0" smtClean="0"/>
                      <a:t>17</a:t>
                    </a:r>
                    <a:r>
                      <a:rPr lang="ru-RU" dirty="0" smtClean="0"/>
                      <a:t> </a:t>
                    </a:r>
                    <a:r>
                      <a:rPr lang="en-US" dirty="0" smtClean="0"/>
                      <a:t>450</a:t>
                    </a:r>
                    <a:endParaRPr lang="en-US" dirty="0"/>
                  </a:p>
                </c:rich>
              </c:tx>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1404</c:v>
                </c:pt>
                <c:pt idx="1">
                  <c:v>40713</c:v>
                </c:pt>
                <c:pt idx="2">
                  <c:v>32815</c:v>
                </c:pt>
                <c:pt idx="3" formatCode="General">
                  <c:v>17400</c:v>
                </c:pt>
                <c:pt idx="4" formatCode="General">
                  <c:v>17450</c:v>
                </c:pt>
              </c:numCache>
            </c:numRef>
          </c:val>
        </c:ser>
        <c:shape val="cylinder"/>
        <c:axId val="139980800"/>
        <c:axId val="139982336"/>
        <c:axId val="0"/>
      </c:bar3DChart>
      <c:catAx>
        <c:axId val="13998080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39982336"/>
        <c:crosses val="autoZero"/>
        <c:lblAlgn val="ctr"/>
        <c:lblOffset val="100"/>
      </c:catAx>
      <c:valAx>
        <c:axId val="139982336"/>
        <c:scaling>
          <c:orientation val="minMax"/>
        </c:scaling>
        <c:axPos val="l"/>
        <c:majorGridlines/>
        <c:numFmt formatCode="#,##0" sourceLinked="1"/>
        <c:tickLblPos val="nextTo"/>
        <c:txPr>
          <a:bodyPr/>
          <a:lstStyle/>
          <a:p>
            <a:pPr>
              <a:defRPr sz="1000" baseline="0"/>
            </a:pPr>
            <a:endParaRPr lang="ru-RU"/>
          </a:p>
        </c:txPr>
        <c:crossAx val="139980800"/>
        <c:crosses val="autoZero"/>
        <c:crossBetween val="between"/>
      </c:valAx>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9548"/>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9.1387666799547067E-3"/>
                  <c:y val="-1.2877209299281605E-2"/>
                </c:manualLayout>
              </c:layout>
              <c:tx>
                <c:rich>
                  <a:bodyPr/>
                  <a:lstStyle/>
                  <a:p>
                    <a:r>
                      <a:rPr lang="ru-RU" dirty="0" smtClean="0"/>
                      <a:t>155 503</a:t>
                    </a:r>
                    <a:endParaRPr lang="ru-RU" dirty="0"/>
                  </a:p>
                </c:rich>
              </c:tx>
            </c:dLbl>
            <c:dLbl>
              <c:idx val="1"/>
              <c:layout>
                <c:manualLayout>
                  <c:x val="1.3216539773763297E-3"/>
                  <c:y val="-9.723470430070583E-3"/>
                </c:manualLayout>
              </c:layout>
              <c:tx>
                <c:rich>
                  <a:bodyPr/>
                  <a:lstStyle/>
                  <a:p>
                    <a:r>
                      <a:rPr lang="ru-RU" dirty="0" smtClean="0"/>
                      <a:t>158 073</a:t>
                    </a:r>
                    <a:endParaRPr lang="ru-RU" dirty="0"/>
                  </a:p>
                </c:rich>
              </c:tx>
            </c:dLbl>
            <c:dLbl>
              <c:idx val="2"/>
              <c:layout>
                <c:manualLayout>
                  <c:x val="4.9040534011218285E-4"/>
                  <c:y val="-1.6683252356143323E-3"/>
                </c:manualLayout>
              </c:layout>
              <c:tx>
                <c:rich>
                  <a:bodyPr/>
                  <a:lstStyle/>
                  <a:p>
                    <a:r>
                      <a:rPr lang="ru-RU" dirty="0" smtClean="0"/>
                      <a:t>288 229</a:t>
                    </a:r>
                    <a:endParaRPr lang="ru-RU" dirty="0"/>
                  </a:p>
                </c:rich>
              </c:tx>
            </c:dLbl>
            <c:dLbl>
              <c:idx val="3"/>
              <c:layout>
                <c:manualLayout>
                  <c:x val="3.9936683768994142E-3"/>
                  <c:y val="-1.2855120858583783E-2"/>
                </c:manualLayout>
              </c:layout>
              <c:tx>
                <c:rich>
                  <a:bodyPr/>
                  <a:lstStyle/>
                  <a:p>
                    <a:r>
                      <a:rPr lang="ru-RU" dirty="0"/>
                      <a:t> </a:t>
                    </a:r>
                    <a:r>
                      <a:rPr lang="ru-RU" dirty="0" smtClean="0"/>
                      <a:t>228 499</a:t>
                    </a:r>
                    <a:endParaRPr lang="ru-RU" dirty="0"/>
                  </a:p>
                </c:rich>
              </c:tx>
            </c:dLbl>
            <c:dLbl>
              <c:idx val="4"/>
              <c:layout>
                <c:manualLayout>
                  <c:x val="5.6078482311469856E-3"/>
                  <c:y val="-4.7957305999244484E-3"/>
                </c:manualLayout>
              </c:layout>
              <c:tx>
                <c:rich>
                  <a:bodyPr/>
                  <a:lstStyle/>
                  <a:p>
                    <a:r>
                      <a:rPr lang="ru-RU" dirty="0" smtClean="0"/>
                      <a:t>187 647</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Sheet1!$B$2:$F$2</c:f>
              <c:numCache>
                <c:formatCode>#,##0</c:formatCode>
                <c:ptCount val="5"/>
                <c:pt idx="0">
                  <c:v>155503</c:v>
                </c:pt>
                <c:pt idx="1">
                  <c:v>158073</c:v>
                </c:pt>
                <c:pt idx="2">
                  <c:v>288229</c:v>
                </c:pt>
                <c:pt idx="3">
                  <c:v>228499</c:v>
                </c:pt>
                <c:pt idx="4" formatCode="General">
                  <c:v>187647</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6425707668113584E-3"/>
                  <c:y val="-1.6456555007466327E-2"/>
                </c:manualLayout>
              </c:layout>
              <c:tx>
                <c:rich>
                  <a:bodyPr/>
                  <a:lstStyle/>
                  <a:p>
                    <a:r>
                      <a:rPr lang="ru-RU" dirty="0" smtClean="0"/>
                      <a:t>36 049</a:t>
                    </a:r>
                    <a:endParaRPr lang="ru-RU" dirty="0"/>
                  </a:p>
                </c:rich>
              </c:tx>
            </c:dLbl>
            <c:dLbl>
              <c:idx val="1"/>
              <c:layout>
                <c:manualLayout>
                  <c:x val="1.8454286010596198E-2"/>
                  <c:y val="2.7532729316094811E-3"/>
                </c:manualLayout>
              </c:layout>
              <c:tx>
                <c:rich>
                  <a:bodyPr/>
                  <a:lstStyle/>
                  <a:p>
                    <a:r>
                      <a:rPr lang="ru-RU" dirty="0"/>
                      <a:t> </a:t>
                    </a:r>
                    <a:r>
                      <a:rPr lang="ru-RU" dirty="0" smtClean="0"/>
                      <a:t>88 430</a:t>
                    </a:r>
                    <a:endParaRPr lang="ru-RU" dirty="0"/>
                  </a:p>
                </c:rich>
              </c:tx>
            </c:dLbl>
            <c:dLbl>
              <c:idx val="2"/>
              <c:layout>
                <c:manualLayout>
                  <c:x val="8.1439444185843458E-4"/>
                  <c:y val="1.2949199796536063E-3"/>
                </c:manualLayout>
              </c:layout>
              <c:tx>
                <c:rich>
                  <a:bodyPr/>
                  <a:lstStyle/>
                  <a:p>
                    <a:r>
                      <a:rPr lang="ru-RU" dirty="0" smtClean="0"/>
                      <a:t>76 659</a:t>
                    </a:r>
                    <a:endParaRPr lang="ru-RU" dirty="0"/>
                  </a:p>
                </c:rich>
              </c:tx>
            </c:dLbl>
            <c:dLbl>
              <c:idx val="3"/>
              <c:layout>
                <c:manualLayout>
                  <c:x val="1.6772207178913999E-2"/>
                  <c:y val="-5.6085324009957959E-3"/>
                </c:manualLayout>
              </c:layout>
              <c:tx>
                <c:rich>
                  <a:bodyPr/>
                  <a:lstStyle/>
                  <a:p>
                    <a:r>
                      <a:rPr lang="ru-RU" dirty="0" smtClean="0"/>
                      <a:t>16 376</a:t>
                    </a:r>
                    <a:endParaRPr lang="ru-RU" dirty="0"/>
                  </a:p>
                </c:rich>
              </c:tx>
            </c:dLbl>
            <c:dLbl>
              <c:idx val="4"/>
              <c:layout>
                <c:manualLayout>
                  <c:x val="-5.4139830756178833E-4"/>
                  <c:y val="-5.2753036599169113E-3"/>
                </c:manualLayout>
              </c:layout>
              <c:tx>
                <c:rich>
                  <a:bodyPr/>
                  <a:lstStyle/>
                  <a:p>
                    <a:r>
                      <a:rPr lang="ru-RU" dirty="0" smtClean="0"/>
                      <a:t>17 031</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Sheet1!$B$3:$F$3</c:f>
              <c:numCache>
                <c:formatCode>#,##0</c:formatCode>
                <c:ptCount val="5"/>
                <c:pt idx="0">
                  <c:v>36049</c:v>
                </c:pt>
                <c:pt idx="1">
                  <c:v>88430</c:v>
                </c:pt>
                <c:pt idx="2">
                  <c:v>76659</c:v>
                </c:pt>
                <c:pt idx="3" formatCode="General">
                  <c:v>16376</c:v>
                </c:pt>
                <c:pt idx="4" formatCode="General">
                  <c:v>17031</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1.0430473672985581E-2"/>
                  <c:y val="-6.9010890562446019E-3"/>
                </c:manualLayout>
              </c:layout>
              <c:tx>
                <c:rich>
                  <a:bodyPr/>
                  <a:lstStyle/>
                  <a:p>
                    <a:r>
                      <a:rPr lang="ru-RU" dirty="0" smtClean="0"/>
                      <a:t>233 345</a:t>
                    </a:r>
                    <a:endParaRPr lang="ru-RU" dirty="0"/>
                  </a:p>
                </c:rich>
              </c:tx>
            </c:dLbl>
            <c:dLbl>
              <c:idx val="1"/>
              <c:layout>
                <c:manualLayout>
                  <c:x val="8.3168821096923865E-3"/>
                  <c:y val="-1.0672200006412821E-2"/>
                </c:manualLayout>
              </c:layout>
              <c:tx>
                <c:rich>
                  <a:bodyPr/>
                  <a:lstStyle/>
                  <a:p>
                    <a:r>
                      <a:rPr lang="ru-RU" dirty="0" smtClean="0"/>
                      <a:t>251 399</a:t>
                    </a:r>
                    <a:endParaRPr lang="ru-RU" dirty="0"/>
                  </a:p>
                </c:rich>
              </c:tx>
            </c:dLbl>
            <c:dLbl>
              <c:idx val="2"/>
              <c:layout>
                <c:manualLayout>
                  <c:x val="7.7239725823658534E-3"/>
                  <c:y val="-9.6616815889003747E-3"/>
                </c:manualLayout>
              </c:layout>
              <c:tx>
                <c:rich>
                  <a:bodyPr/>
                  <a:lstStyle/>
                  <a:p>
                    <a:r>
                      <a:rPr lang="ru-RU" dirty="0" smtClean="0"/>
                      <a:t>284 527</a:t>
                    </a:r>
                    <a:endParaRPr lang="ru-RU" dirty="0"/>
                  </a:p>
                </c:rich>
              </c:tx>
            </c:dLbl>
            <c:dLbl>
              <c:idx val="3"/>
              <c:layout>
                <c:manualLayout>
                  <c:x val="7.1703605957746967E-3"/>
                  <c:y val="-7.1521164566471056E-3"/>
                </c:manualLayout>
              </c:layout>
              <c:tx>
                <c:rich>
                  <a:bodyPr/>
                  <a:lstStyle/>
                  <a:p>
                    <a:r>
                      <a:rPr lang="ru-RU" dirty="0" smtClean="0"/>
                      <a:t>300 022</a:t>
                    </a:r>
                    <a:endParaRPr lang="ru-RU" dirty="0"/>
                  </a:p>
                </c:rich>
              </c:tx>
            </c:dLbl>
            <c:dLbl>
              <c:idx val="4"/>
              <c:layout>
                <c:manualLayout>
                  <c:x val="8.5277698627657505E-3"/>
                  <c:y val="-5.4180120951307425E-3"/>
                </c:manualLayout>
              </c:layout>
              <c:tx>
                <c:rich>
                  <a:bodyPr/>
                  <a:lstStyle/>
                  <a:p>
                    <a:r>
                      <a:rPr lang="ru-RU" dirty="0" smtClean="0"/>
                      <a:t>315 911</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Sheet1!$B$4:$F$4</c:f>
              <c:numCache>
                <c:formatCode>#,##0</c:formatCode>
                <c:ptCount val="5"/>
                <c:pt idx="0">
                  <c:v>233345</c:v>
                </c:pt>
                <c:pt idx="1">
                  <c:v>251399</c:v>
                </c:pt>
                <c:pt idx="2">
                  <c:v>284527</c:v>
                </c:pt>
                <c:pt idx="3" formatCode="General">
                  <c:v>286979</c:v>
                </c:pt>
                <c:pt idx="4" formatCode="General">
                  <c:v>315910</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1.8808021010021436E-2"/>
                  <c:y val="-1.1634646044903893E-2"/>
                </c:manualLayout>
              </c:layout>
              <c:tx>
                <c:rich>
                  <a:bodyPr/>
                  <a:lstStyle/>
                  <a:p>
                    <a:r>
                      <a:rPr lang="ru-RU" sz="1100" b="1" i="0" strike="noStrike" dirty="0" smtClean="0">
                        <a:solidFill>
                          <a:srgbClr val="000000"/>
                        </a:solidFill>
                        <a:latin typeface="Calibri"/>
                        <a:cs typeface="Calibri"/>
                      </a:rPr>
                      <a:t>21 040</a:t>
                    </a:r>
                    <a:endParaRPr lang="ru-RU" sz="1100" b="1" i="0" strike="noStrike" dirty="0">
                      <a:solidFill>
                        <a:srgbClr val="000000"/>
                      </a:solidFill>
                      <a:latin typeface="Calibri"/>
                      <a:cs typeface="Calibri"/>
                    </a:endParaRPr>
                  </a:p>
                </c:rich>
              </c:tx>
            </c:dLbl>
            <c:dLbl>
              <c:idx val="1"/>
              <c:layout>
                <c:manualLayout>
                  <c:x val="1.7613361443780885E-2"/>
                  <c:y val="-1.157029090341893E-2"/>
                </c:manualLayout>
              </c:layout>
              <c:tx>
                <c:rich>
                  <a:bodyPr/>
                  <a:lstStyle/>
                  <a:p>
                    <a:pPr>
                      <a:defRPr sz="1098" b="1" i="0" u="none" strike="noStrike" baseline="0">
                        <a:solidFill>
                          <a:srgbClr val="000000"/>
                        </a:solidFill>
                        <a:latin typeface="Calibri"/>
                        <a:ea typeface="Calibri"/>
                        <a:cs typeface="Calibri"/>
                      </a:defRPr>
                    </a:pPr>
                    <a:r>
                      <a:rPr lang="ru-RU" dirty="0" smtClean="0"/>
                      <a:t>16 423</a:t>
                    </a:r>
                    <a:endParaRPr lang="ru-RU" dirty="0"/>
                  </a:p>
                </c:rich>
              </c:tx>
              <c:spPr>
                <a:noFill/>
                <a:ln w="25344">
                  <a:noFill/>
                </a:ln>
              </c:spPr>
            </c:dLbl>
            <c:dLbl>
              <c:idx val="2"/>
              <c:layout>
                <c:manualLayout>
                  <c:x val="1.7640573318633231E-2"/>
                  <c:y val="0"/>
                </c:manualLayout>
              </c:layout>
              <c:tx>
                <c:rich>
                  <a:bodyPr/>
                  <a:lstStyle/>
                  <a:p>
                    <a:r>
                      <a:rPr lang="ru-RU" dirty="0" smtClean="0"/>
                      <a:t> </a:t>
                    </a:r>
                    <a:r>
                      <a:rPr lang="ru-RU" sz="1100" dirty="0"/>
                      <a:t>55 216</a:t>
                    </a:r>
                  </a:p>
                </c:rich>
              </c:tx>
              <c:showVal val="1"/>
              <c:showCatName val="1"/>
              <c:showSerName val="1"/>
            </c:dLbl>
            <c:dLbl>
              <c:idx val="3"/>
              <c:layout>
                <c:manualLayout>
                  <c:x val="1.1760382212421925E-2"/>
                  <c:y val="0"/>
                </c:manualLayout>
              </c:layout>
              <c:tx>
                <c:rich>
                  <a:bodyPr/>
                  <a:lstStyle/>
                  <a:p>
                    <a:r>
                      <a:rPr lang="ru-RU" dirty="0" smtClean="0"/>
                      <a:t> </a:t>
                    </a:r>
                    <a:r>
                      <a:rPr lang="ru-RU" sz="1100" dirty="0"/>
                      <a:t>5 216</a:t>
                    </a:r>
                  </a:p>
                </c:rich>
              </c:tx>
              <c:showVal val="1"/>
              <c:showCatName val="1"/>
              <c:showSerName val="1"/>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2022г.</c:v>
                </c:pt>
                <c:pt idx="1">
                  <c:v>План 2023г.</c:v>
                </c:pt>
                <c:pt idx="2">
                  <c:v>Прогноз 2024г.</c:v>
                </c:pt>
                <c:pt idx="3">
                  <c:v>Прогноз 2025г.</c:v>
                </c:pt>
                <c:pt idx="4">
                  <c:v>Прогноз 2026г.</c:v>
                </c:pt>
              </c:strCache>
            </c:strRef>
          </c:cat>
          <c:val>
            <c:numRef>
              <c:f>Sheet1!$B$5:$F$5</c:f>
              <c:numCache>
                <c:formatCode>#,##0</c:formatCode>
                <c:ptCount val="5"/>
                <c:pt idx="0">
                  <c:v>21040</c:v>
                </c:pt>
                <c:pt idx="1">
                  <c:v>16423</c:v>
                </c:pt>
              </c:numCache>
            </c:numRef>
          </c:val>
        </c:ser>
        <c:gapDepth val="0"/>
        <c:shape val="box"/>
        <c:axId val="139861376"/>
        <c:axId val="139875456"/>
        <c:axId val="0"/>
      </c:bar3DChart>
      <c:catAx>
        <c:axId val="139861376"/>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39875456"/>
        <c:crosses val="autoZero"/>
        <c:auto val="1"/>
        <c:lblAlgn val="ctr"/>
        <c:lblOffset val="100"/>
        <c:tickLblSkip val="1"/>
        <c:tickMarkSkip val="1"/>
      </c:catAx>
      <c:valAx>
        <c:axId val="139875456"/>
        <c:scaling>
          <c:orientation val="minMax"/>
        </c:scaling>
        <c:axPos val="l"/>
        <c:majorGridlines>
          <c:spPr>
            <a:ln w="3168">
              <a:solidFill>
                <a:srgbClr val="000000"/>
              </a:solidFill>
              <a:prstDash val="solid"/>
            </a:ln>
          </c:spPr>
        </c:majorGridlines>
        <c:numFmt formatCode="#,##0"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39861376"/>
        <c:crosses val="autoZero"/>
        <c:crossBetween val="between"/>
      </c:valAx>
      <c:spPr>
        <a:noFill/>
        <a:ln w="25344">
          <a:noFill/>
        </a:ln>
      </c:spPr>
    </c:plotArea>
    <c:legend>
      <c:legendPos val="r"/>
      <c:layout>
        <c:manualLayout>
          <c:xMode val="edge"/>
          <c:yMode val="edge"/>
          <c:x val="0.8921023359288095"/>
          <c:y val="0.41740674955595836"/>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5712"/>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8949641448496214E-2"/>
                  <c:y val="-3.2140060704702413E-2"/>
                </c:manualLayout>
              </c:layout>
              <c:tx>
                <c:rich>
                  <a:bodyPr/>
                  <a:lstStyle/>
                  <a:p>
                    <a:r>
                      <a:rPr lang="ru-RU" dirty="0" smtClean="0"/>
                      <a:t>74 935</a:t>
                    </a:r>
                    <a:endParaRPr lang="ru-RU" dirty="0"/>
                  </a:p>
                </c:rich>
              </c:tx>
            </c:dLbl>
            <c:dLbl>
              <c:idx val="1"/>
              <c:layout>
                <c:manualLayout>
                  <c:x val="1.5309299290387891E-2"/>
                  <c:y val="-2.7278796854303955E-2"/>
                </c:manualLayout>
              </c:layout>
              <c:tx>
                <c:rich>
                  <a:bodyPr/>
                  <a:lstStyle/>
                  <a:p>
                    <a:r>
                      <a:rPr lang="ru-RU" dirty="0" smtClean="0"/>
                      <a:t>160 295</a:t>
                    </a:r>
                    <a:endParaRPr lang="ru-RU" dirty="0"/>
                  </a:p>
                </c:rich>
              </c:tx>
            </c:dLbl>
            <c:dLbl>
              <c:idx val="2"/>
              <c:layout>
                <c:manualLayout>
                  <c:x val="1.8470775675543383E-2"/>
                  <c:y val="-2.4870941411653382E-2"/>
                </c:manualLayout>
              </c:layout>
              <c:tx>
                <c:rich>
                  <a:bodyPr/>
                  <a:lstStyle/>
                  <a:p>
                    <a:r>
                      <a:rPr lang="ru-RU" dirty="0" smtClean="0"/>
                      <a:t>518 130</a:t>
                    </a:r>
                    <a:endParaRPr lang="ru-RU" dirty="0" smtClean="0"/>
                  </a:p>
                </c:rich>
              </c:tx>
            </c:dLbl>
            <c:dLbl>
              <c:idx val="3"/>
              <c:layout>
                <c:manualLayout>
                  <c:x val="2.7132020133048673E-2"/>
                  <c:y val="-3.6888126414366416E-2"/>
                </c:manualLayout>
              </c:layout>
              <c:tx>
                <c:rich>
                  <a:bodyPr/>
                  <a:lstStyle/>
                  <a:p>
                    <a:r>
                      <a:rPr lang="ru-RU" dirty="0" smtClean="0"/>
                      <a:t>77 091</a:t>
                    </a:r>
                    <a:endParaRPr lang="ru-RU" dirty="0"/>
                  </a:p>
                </c:rich>
              </c:tx>
            </c:dLbl>
            <c:dLbl>
              <c:idx val="4"/>
              <c:layout>
                <c:manualLayout>
                  <c:x val="1.8168722323540512E-2"/>
                  <c:y val="-2.7607051911807116E-2"/>
                </c:manualLayout>
              </c:layout>
              <c:tx>
                <c:rich>
                  <a:bodyPr/>
                  <a:lstStyle/>
                  <a:p>
                    <a:r>
                      <a:rPr lang="ru-RU" dirty="0" smtClean="0"/>
                      <a:t>54 041</a:t>
                    </a:r>
                    <a:endParaRPr lang="ru-RU" dirty="0"/>
                  </a:p>
                </c:rich>
              </c:tx>
            </c:dLbl>
            <c:dLbl>
              <c:idx val="5"/>
              <c:layout>
                <c:manualLayout>
                  <c:x val="2.3902895782374655E-2"/>
                  <c:y val="-2.0113100387591142E-2"/>
                </c:manualLayout>
              </c:layout>
              <c:tx>
                <c:rich>
                  <a:bodyPr/>
                  <a:lstStyle/>
                  <a:p>
                    <a:r>
                      <a:rPr lang="ru-RU" dirty="0" smtClean="0"/>
                      <a:t>21 </a:t>
                    </a:r>
                    <a:r>
                      <a:rPr lang="ru-RU" dirty="0" smtClean="0"/>
                      <a:t>467</a:t>
                    </a:r>
                    <a:endParaRPr lang="ru-RU" dirty="0"/>
                  </a:p>
                </c:rich>
              </c:tx>
            </c:dLbl>
            <c:dLbl>
              <c:idx val="6"/>
              <c:layout>
                <c:manualLayout>
                  <c:x val="1.9269183009643021E-2"/>
                  <c:y val="-1.2859817103867521E-2"/>
                </c:manualLayout>
              </c:layout>
              <c:tx>
                <c:rich>
                  <a:bodyPr/>
                  <a:lstStyle/>
                  <a:p>
                    <a:r>
                      <a:rPr lang="ru-RU" dirty="0" smtClean="0"/>
                      <a:t>94 521</a:t>
                    </a:r>
                    <a:endParaRPr lang="ru-RU" dirty="0" smtClean="0"/>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74935</c:v>
                </c:pt>
                <c:pt idx="1">
                  <c:v>160295</c:v>
                </c:pt>
                <c:pt idx="2">
                  <c:v>518130</c:v>
                </c:pt>
                <c:pt idx="3">
                  <c:v>77091</c:v>
                </c:pt>
                <c:pt idx="4">
                  <c:v>54041</c:v>
                </c:pt>
                <c:pt idx="5">
                  <c:v>21467</c:v>
                </c:pt>
                <c:pt idx="6">
                  <c:v>94521</c:v>
                </c:pt>
              </c:numCache>
            </c:numRef>
          </c:val>
        </c:ser>
        <c:dLbls>
          <c:showVal val="1"/>
        </c:dLbls>
        <c:gapDepth val="0"/>
        <c:shape val="box"/>
        <c:axId val="140007680"/>
        <c:axId val="140013568"/>
        <c:axId val="0"/>
      </c:bar3DChart>
      <c:catAx>
        <c:axId val="140007680"/>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40013568"/>
        <c:crosses val="autoZero"/>
        <c:auto val="1"/>
        <c:lblAlgn val="ctr"/>
        <c:lblOffset val="100"/>
        <c:tickLblSkip val="1"/>
        <c:tickMarkSkip val="1"/>
      </c:catAx>
      <c:valAx>
        <c:axId val="140013568"/>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40007680"/>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0390779721424598"/>
          <c:y val="5.9176004152067335E-2"/>
          <c:w val="0.76172839506172862"/>
          <c:h val="0.82766990291262132"/>
        </c:manualLayout>
      </c:layout>
      <c:lineChart>
        <c:grouping val="standard"/>
        <c:ser>
          <c:idx val="0"/>
          <c:order val="0"/>
          <c:tx>
            <c:strRef>
              <c:f>Sheet1!$A$2</c:f>
              <c:strCache>
                <c:ptCount val="1"/>
                <c:pt idx="0">
                  <c:v>Доходы</c:v>
                </c:pt>
              </c:strCache>
            </c:strRef>
          </c:tx>
          <c:spPr>
            <a:ln w="40075">
              <a:solidFill>
                <a:srgbClr val="000080"/>
              </a:solidFill>
              <a:prstDash val="solid"/>
            </a:ln>
          </c:spPr>
          <c:marker>
            <c:symbol val="diamond"/>
            <c:size val="9"/>
            <c:spPr>
              <a:solidFill>
                <a:srgbClr val="000080"/>
              </a:solidFill>
              <a:ln>
                <a:solidFill>
                  <a:srgbClr val="000080"/>
                </a:solidFill>
                <a:prstDash val="solid"/>
              </a:ln>
            </c:spPr>
          </c:marker>
          <c:dLbls>
            <c:dLbl>
              <c:idx val="0"/>
              <c:layout>
                <c:manualLayout>
                  <c:x val="-3.765308196709341E-2"/>
                  <c:y val="3.3220199549044142E-2"/>
                </c:manualLayout>
              </c:layout>
              <c:tx>
                <c:rich>
                  <a:bodyPr/>
                  <a:lstStyle/>
                  <a:p>
                    <a:r>
                      <a:rPr lang="ru-RU" dirty="0" smtClean="0"/>
                      <a:t>684 815</a:t>
                    </a:r>
                    <a:endParaRPr lang="ru-RU" dirty="0"/>
                  </a:p>
                </c:rich>
              </c:tx>
              <c:dLblPos val="r"/>
            </c:dLbl>
            <c:dLbl>
              <c:idx val="1"/>
              <c:layout>
                <c:manualLayout>
                  <c:x val="-3.7961649931774241E-2"/>
                  <c:y val="3.8690677445961802E-2"/>
                </c:manualLayout>
              </c:layout>
              <c:tx>
                <c:rich>
                  <a:bodyPr/>
                  <a:lstStyle/>
                  <a:p>
                    <a:r>
                      <a:rPr lang="ru-RU" dirty="0" smtClean="0"/>
                      <a:t>801 398</a:t>
                    </a:r>
                    <a:endParaRPr lang="ru-RU" dirty="0"/>
                  </a:p>
                </c:rich>
              </c:tx>
              <c:dLblPos val="r"/>
            </c:dLbl>
            <c:dLbl>
              <c:idx val="2"/>
              <c:layout>
                <c:manualLayout>
                  <c:x val="-2.7202061501794852E-2"/>
                  <c:y val="3.1375243083297699E-2"/>
                </c:manualLayout>
              </c:layout>
              <c:tx>
                <c:rich>
                  <a:bodyPr/>
                  <a:lstStyle/>
                  <a:p>
                    <a:r>
                      <a:rPr lang="ru-RU" dirty="0" smtClean="0"/>
                      <a:t>988 327</a:t>
                    </a:r>
                    <a:endParaRPr lang="ru-RU" dirty="0"/>
                  </a:p>
                </c:rich>
              </c:tx>
              <c:dLblPos val="r"/>
            </c:dLbl>
            <c:spPr>
              <a:noFill/>
              <a:ln w="26717">
                <a:noFill/>
              </a:ln>
            </c:spPr>
            <c:txPr>
              <a:bodyPr/>
              <a:lstStyle/>
              <a:p>
                <a:pPr>
                  <a:defRPr sz="1157" b="1" i="0" u="none" strike="noStrike" baseline="0">
                    <a:solidFill>
                      <a:srgbClr val="000000"/>
                    </a:solidFill>
                    <a:latin typeface="Times New Roman"/>
                    <a:ea typeface="Times New Roman"/>
                    <a:cs typeface="Times New Roman"/>
                  </a:defRPr>
                </a:pPr>
                <a:endParaRPr lang="ru-RU"/>
              </a:p>
            </c:txPr>
            <c:showVal val="1"/>
            <c:showCatName val="1"/>
            <c:showSerName val="1"/>
          </c:dLbls>
          <c:cat>
            <c:strRef>
              <c:f>Sheet1!$B$1:$E$1</c:f>
              <c:strCache>
                <c:ptCount val="3"/>
                <c:pt idx="0">
                  <c:v>2022 год</c:v>
                </c:pt>
                <c:pt idx="1">
                  <c:v>2023 год</c:v>
                </c:pt>
                <c:pt idx="2">
                  <c:v>2024 год</c:v>
                </c:pt>
              </c:strCache>
            </c:strRef>
          </c:cat>
          <c:val>
            <c:numRef>
              <c:f>Sheet1!$B$2:$E$2</c:f>
              <c:numCache>
                <c:formatCode>#,##0</c:formatCode>
                <c:ptCount val="4"/>
                <c:pt idx="0">
                  <c:v>684815</c:v>
                </c:pt>
                <c:pt idx="1">
                  <c:v>801398</c:v>
                </c:pt>
                <c:pt idx="2">
                  <c:v>988327</c:v>
                </c:pt>
              </c:numCache>
            </c:numRef>
          </c:val>
        </c:ser>
        <c:ser>
          <c:idx val="1"/>
          <c:order val="1"/>
          <c:tx>
            <c:strRef>
              <c:f>Sheet1!$A$3</c:f>
              <c:strCache>
                <c:ptCount val="1"/>
                <c:pt idx="0">
                  <c:v>Расходы</c:v>
                </c:pt>
              </c:strCache>
            </c:strRef>
          </c:tx>
          <c:spPr>
            <a:ln w="40075">
              <a:solidFill>
                <a:srgbClr val="FF00FF"/>
              </a:solidFill>
              <a:prstDash val="solid"/>
            </a:ln>
          </c:spPr>
          <c:marker>
            <c:symbol val="square"/>
            <c:size val="9"/>
            <c:spPr>
              <a:solidFill>
                <a:srgbClr val="FF00FF"/>
              </a:solidFill>
              <a:ln>
                <a:solidFill>
                  <a:srgbClr val="FF00FF"/>
                </a:solidFill>
                <a:prstDash val="solid"/>
              </a:ln>
            </c:spPr>
          </c:marker>
          <c:dLbls>
            <c:dLbl>
              <c:idx val="0"/>
              <c:layout>
                <c:manualLayout>
                  <c:x val="-5.5870885912624763E-2"/>
                  <c:y val="-4.0830671889772206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778 966</a:t>
                    </a:r>
                    <a:endParaRPr lang="ru-RU" dirty="0"/>
                  </a:p>
                </c:rich>
              </c:tx>
              <c:spPr>
                <a:noFill/>
                <a:ln w="26717">
                  <a:noFill/>
                </a:ln>
              </c:spPr>
              <c:dLblPos val="r"/>
            </c:dLbl>
            <c:dLbl>
              <c:idx val="1"/>
              <c:layout>
                <c:manualLayout>
                  <c:x val="-4.2631311797277485E-2"/>
                  <c:y val="-2.7658841340635346E-2"/>
                </c:manualLayout>
              </c:layout>
              <c:tx>
                <c:rich>
                  <a:bodyPr/>
                  <a:lstStyle/>
                  <a:p>
                    <a:pPr>
                      <a:defRPr sz="1052" b="1" i="0" u="none" strike="noStrike" baseline="0">
                        <a:solidFill>
                          <a:srgbClr val="000000"/>
                        </a:solidFill>
                        <a:latin typeface="Times New Roman"/>
                        <a:ea typeface="Times New Roman"/>
                        <a:cs typeface="Times New Roman"/>
                      </a:defRPr>
                    </a:pPr>
                    <a:r>
                      <a:rPr lang="ru-RU" sz="1100" dirty="0" smtClean="0"/>
                      <a:t>814</a:t>
                    </a:r>
                    <a:r>
                      <a:rPr lang="ru-RU" sz="1100" baseline="0" dirty="0" smtClean="0"/>
                      <a:t> 373</a:t>
                    </a:r>
                    <a:endParaRPr lang="ru-RU" sz="1100" dirty="0"/>
                  </a:p>
                </c:rich>
              </c:tx>
              <c:spPr>
                <a:noFill/>
                <a:ln w="26717">
                  <a:noFill/>
                </a:ln>
              </c:spPr>
              <c:dLblPos val="r"/>
            </c:dLbl>
            <c:dLbl>
              <c:idx val="2"/>
              <c:layout>
                <c:manualLayout>
                  <c:x val="-3.4588095240993405E-2"/>
                  <c:y val="-3.3680631079774412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1 000 480</a:t>
                    </a:r>
                    <a:endParaRPr lang="ru-RU" dirty="0"/>
                  </a:p>
                </c:rich>
              </c:tx>
              <c:spPr>
                <a:noFill/>
                <a:ln w="26717">
                  <a:noFill/>
                </a:ln>
              </c:spPr>
              <c:dLblPos val="r"/>
            </c:dLbl>
            <c:spPr>
              <a:noFill/>
              <a:ln w="26717">
                <a:noFill/>
              </a:ln>
            </c:spPr>
            <c:txPr>
              <a:bodyPr/>
              <a:lstStyle/>
              <a:p>
                <a:pPr>
                  <a:defRPr sz="1157" b="1" i="0" u="none" strike="noStrike" baseline="0">
                    <a:solidFill>
                      <a:srgbClr val="000000"/>
                    </a:solidFill>
                    <a:latin typeface="Calibri"/>
                    <a:ea typeface="Calibri"/>
                    <a:cs typeface="Calibri"/>
                  </a:defRPr>
                </a:pPr>
                <a:endParaRPr lang="ru-RU"/>
              </a:p>
            </c:txPr>
            <c:showVal val="1"/>
            <c:showCatName val="1"/>
            <c:showSerName val="1"/>
          </c:dLbls>
          <c:cat>
            <c:strRef>
              <c:f>Sheet1!$B$1:$E$1</c:f>
              <c:strCache>
                <c:ptCount val="3"/>
                <c:pt idx="0">
                  <c:v>2022 год</c:v>
                </c:pt>
                <c:pt idx="1">
                  <c:v>2023 год</c:v>
                </c:pt>
                <c:pt idx="2">
                  <c:v>2024 год</c:v>
                </c:pt>
              </c:strCache>
            </c:strRef>
          </c:cat>
          <c:val>
            <c:numRef>
              <c:f>Sheet1!$B$3:$E$3</c:f>
              <c:numCache>
                <c:formatCode>#,##0</c:formatCode>
                <c:ptCount val="4"/>
                <c:pt idx="0">
                  <c:v>778966</c:v>
                </c:pt>
                <c:pt idx="1">
                  <c:v>814373</c:v>
                </c:pt>
                <c:pt idx="2">
                  <c:v>1000480</c:v>
                </c:pt>
              </c:numCache>
            </c:numRef>
          </c:val>
        </c:ser>
        <c:dLbls>
          <c:showVal val="1"/>
          <c:showCatName val="1"/>
          <c:showSerName val="1"/>
        </c:dLbls>
        <c:marker val="1"/>
        <c:axId val="175096192"/>
        <c:axId val="175097728"/>
      </c:lineChart>
      <c:catAx>
        <c:axId val="175096192"/>
        <c:scaling>
          <c:orientation val="minMax"/>
        </c:scaling>
        <c:axPos val="b"/>
        <c:numFmt formatCode="General" sourceLinked="1"/>
        <c:majorTickMark val="in"/>
        <c:tickLblPos val="nextTo"/>
        <c:spPr>
          <a:ln w="3340">
            <a:solidFill>
              <a:srgbClr val="000000"/>
            </a:solidFill>
            <a:prstDash val="solid"/>
          </a:ln>
        </c:spPr>
        <c:txPr>
          <a:bodyPr rot="0" vert="horz"/>
          <a:lstStyle/>
          <a:p>
            <a:pPr>
              <a:defRPr sz="1262" b="1" i="0" u="none" strike="noStrike" baseline="0">
                <a:solidFill>
                  <a:srgbClr val="000000"/>
                </a:solidFill>
                <a:latin typeface="Times New Roman" pitchFamily="18" charset="0"/>
                <a:ea typeface="Calibri"/>
                <a:cs typeface="Times New Roman" pitchFamily="18" charset="0"/>
              </a:defRPr>
            </a:pPr>
            <a:endParaRPr lang="ru-RU"/>
          </a:p>
        </c:txPr>
        <c:crossAx val="175097728"/>
        <c:crosses val="autoZero"/>
        <c:auto val="1"/>
        <c:lblAlgn val="ctr"/>
        <c:lblOffset val="100"/>
        <c:tickLblSkip val="1"/>
        <c:tickMarkSkip val="1"/>
      </c:catAx>
      <c:valAx>
        <c:axId val="175097728"/>
        <c:scaling>
          <c:orientation val="minMax"/>
        </c:scaling>
        <c:axPos val="l"/>
        <c:majorGridlines>
          <c:spPr>
            <a:ln w="3340">
              <a:solidFill>
                <a:srgbClr val="000000"/>
              </a:solidFill>
              <a:prstDash val="solid"/>
            </a:ln>
          </c:spPr>
        </c:majorGridlines>
        <c:numFmt formatCode="#,##0" sourceLinked="1"/>
        <c:tickLblPos val="nextTo"/>
        <c:spPr>
          <a:ln w="3340">
            <a:solidFill>
              <a:srgbClr val="000000"/>
            </a:solidFill>
            <a:prstDash val="solid"/>
          </a:ln>
        </c:spPr>
        <c:txPr>
          <a:bodyPr rot="0" vert="horz"/>
          <a:lstStyle/>
          <a:p>
            <a:pPr>
              <a:defRPr sz="1262" b="1" i="0" u="none" strike="noStrike" baseline="0">
                <a:solidFill>
                  <a:srgbClr val="000000"/>
                </a:solidFill>
                <a:latin typeface="Times New Roman" pitchFamily="18" charset="0"/>
                <a:ea typeface="Calibri"/>
                <a:cs typeface="Times New Roman" pitchFamily="18" charset="0"/>
              </a:defRPr>
            </a:pPr>
            <a:endParaRPr lang="ru-RU"/>
          </a:p>
        </c:txPr>
        <c:crossAx val="175096192"/>
        <c:crosses val="autoZero"/>
        <c:crossBetween val="between"/>
      </c:valAx>
      <c:spPr>
        <a:gradFill rotWithShape="0">
          <a:gsLst>
            <a:gs pos="0">
              <a:srgbClr val="CCCCFF"/>
            </a:gs>
            <a:gs pos="100000">
              <a:srgbClr val="CCCCFF">
                <a:gamma/>
                <a:shade val="46275"/>
                <a:invGamma/>
              </a:srgbClr>
            </a:gs>
          </a:gsLst>
          <a:lin ang="5400000" scaled="1"/>
        </a:gradFill>
        <a:ln w="26717">
          <a:noFill/>
        </a:ln>
      </c:spPr>
    </c:plotArea>
    <c:legend>
      <c:legendPos val="r"/>
      <c:layout>
        <c:manualLayout>
          <c:xMode val="edge"/>
          <c:yMode val="edge"/>
          <c:x val="0.8666666666666667"/>
          <c:y val="0.41019417475728182"/>
          <c:w val="0.12839506172839521"/>
          <c:h val="0.11893203883495153"/>
        </c:manualLayout>
      </c:layout>
      <c:spPr>
        <a:solidFill>
          <a:srgbClr val="FFFFFF"/>
        </a:solidFill>
        <a:ln w="3340">
          <a:solidFill>
            <a:srgbClr val="000000"/>
          </a:solidFill>
          <a:prstDash val="solid"/>
        </a:ln>
      </c:spPr>
      <c:txPr>
        <a:bodyPr/>
        <a:lstStyle/>
        <a:p>
          <a:pPr>
            <a:defRPr sz="1157"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1920" b="1" i="0" u="none" strike="noStrike" baseline="0">
          <a:solidFill>
            <a:srgbClr val="000000"/>
          </a:solidFill>
          <a:latin typeface="Calibri"/>
          <a:ea typeface="Calibri"/>
          <a:cs typeface="Calibri"/>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layout/>
    </c:title>
    <c:view3D>
      <c:rAngAx val="1"/>
    </c:view3D>
    <c:plotArea>
      <c:layout>
        <c:manualLayout>
          <c:layoutTarget val="inner"/>
          <c:xMode val="edge"/>
          <c:yMode val="edge"/>
          <c:x val="0.11775186353367459"/>
          <c:y val="0.20828632973388689"/>
          <c:w val="0.76367405943094979"/>
          <c:h val="0.44487434325336422"/>
        </c:manualLayout>
      </c:layout>
      <c:bar3DChart>
        <c:barDir val="col"/>
        <c:grouping val="clustered"/>
        <c:ser>
          <c:idx val="0"/>
          <c:order val="0"/>
          <c:tx>
            <c:strRef>
              <c:f>Лист1!$B$1</c:f>
              <c:strCache>
                <c:ptCount val="1"/>
                <c:pt idx="0">
                  <c:v>Столбец1</c:v>
                </c:pt>
              </c:strCache>
            </c:strRef>
          </c:tx>
          <c:spPr>
            <a:solidFill>
              <a:schemeClr val="accent3">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9.1877216469720985E-3"/>
                  <c:y val="-2.6840990322610829E-2"/>
                </c:manualLayout>
              </c:layout>
              <c:showVal val="1"/>
            </c:dLbl>
            <c:dLbl>
              <c:idx val="1"/>
              <c:layout>
                <c:manualLayout>
                  <c:x val="9.1877216469720985E-3"/>
                  <c:y val="-5.0544528122287859E-2"/>
                </c:manualLayout>
              </c:layout>
              <c:tx>
                <c:rich>
                  <a:bodyPr/>
                  <a:lstStyle/>
                  <a:p>
                    <a:r>
                      <a:rPr lang="ru-RU" dirty="0" smtClean="0"/>
                      <a:t>177 876</a:t>
                    </a:r>
                    <a:endParaRPr lang="en-US" dirty="0"/>
                  </a:p>
                </c:rich>
              </c:tx>
              <c:showVal val="1"/>
            </c:dLbl>
            <c:dLbl>
              <c:idx val="2"/>
              <c:layout>
                <c:manualLayout>
                  <c:x val="1.7980167601483205E-2"/>
                  <c:y val="-5.1242102709108901E-2"/>
                </c:manualLayout>
              </c:layout>
              <c:tx>
                <c:rich>
                  <a:bodyPr/>
                  <a:lstStyle/>
                  <a:p>
                    <a:r>
                      <a:rPr lang="ru-RU" dirty="0" smtClean="0"/>
                      <a:t>233 546</a:t>
                    </a:r>
                    <a:endParaRPr lang="en-US" dirty="0"/>
                  </a:p>
                </c:rich>
              </c:tx>
              <c:showVal val="1"/>
            </c:dLbl>
            <c:dLbl>
              <c:idx val="3"/>
              <c:layout>
                <c:manualLayout>
                  <c:x val="1.7782587124729049E-2"/>
                  <c:y val="-5.9259311104267569E-2"/>
                </c:manualLayout>
              </c:layout>
              <c:tx>
                <c:rich>
                  <a:bodyPr/>
                  <a:lstStyle/>
                  <a:p>
                    <a:r>
                      <a:rPr lang="ru-RU" dirty="0" smtClean="0"/>
                      <a:t> 263 439</a:t>
                    </a:r>
                    <a:endParaRPr lang="en-US" dirty="0"/>
                  </a:p>
                </c:rich>
              </c:tx>
              <c:showVal val="1"/>
            </c:dLbl>
            <c:dLbl>
              <c:idx val="4"/>
              <c:layout>
                <c:manualLayout>
                  <c:x val="1.7832039613393982E-2"/>
                  <c:y val="-3.0326996836417583E-2"/>
                </c:manualLayout>
              </c:layout>
              <c:tx>
                <c:rich>
                  <a:bodyPr/>
                  <a:lstStyle/>
                  <a:p>
                    <a:r>
                      <a:rPr lang="ru-RU" dirty="0" smtClean="0"/>
                      <a:t>297 424</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175214</c:v>
                </c:pt>
                <c:pt idx="1">
                  <c:v>177876</c:v>
                </c:pt>
                <c:pt idx="2">
                  <c:v>233546</c:v>
                </c:pt>
                <c:pt idx="3">
                  <c:v>263439</c:v>
                </c:pt>
                <c:pt idx="4">
                  <c:v>297424</c:v>
                </c:pt>
              </c:numCache>
            </c:numRef>
          </c:val>
        </c:ser>
        <c:shape val="cylinder"/>
        <c:axId val="181599616"/>
        <c:axId val="181752960"/>
        <c:axId val="0"/>
      </c:bar3DChart>
      <c:catAx>
        <c:axId val="18159961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1752960"/>
        <c:crosses val="autoZero"/>
        <c:lblAlgn val="ctr"/>
        <c:lblOffset val="100"/>
      </c:catAx>
      <c:valAx>
        <c:axId val="181752960"/>
        <c:scaling>
          <c:orientation val="minMax"/>
        </c:scaling>
        <c:axPos val="l"/>
        <c:majorGridlines/>
        <c:numFmt formatCode="#,##0" sourceLinked="1"/>
        <c:tickLblPos val="nextTo"/>
        <c:txPr>
          <a:bodyPr/>
          <a:lstStyle/>
          <a:p>
            <a:pPr>
              <a:defRPr sz="1000" baseline="0"/>
            </a:pPr>
            <a:endParaRPr lang="ru-RU"/>
          </a:p>
        </c:txPr>
        <c:crossAx val="181599616"/>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629469828015521"/>
          <c:y val="0.26161939957258978"/>
          <c:w val="0.76367405943094946"/>
          <c:h val="0.44487434325336411"/>
        </c:manualLayout>
      </c:layout>
      <c:bar3DChart>
        <c:barDir val="col"/>
        <c:grouping val="stacked"/>
        <c:ser>
          <c:idx val="0"/>
          <c:order val="0"/>
          <c:tx>
            <c:strRef>
              <c:f>Лист1!$B$1</c:f>
              <c:strCache>
                <c:ptCount val="1"/>
                <c:pt idx="0">
                  <c:v>Столбец1</c:v>
                </c:pt>
              </c:strCache>
            </c:strRef>
          </c:tx>
          <c:spPr>
            <a:solidFill>
              <a:schemeClr val="accent3">
                <a:lumMod val="75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3.3589828437728202E-3"/>
                  <c:y val="-0.21054340827010876"/>
                </c:manualLayout>
              </c:layout>
              <c:showVal val="1"/>
            </c:dLbl>
            <c:dLbl>
              <c:idx val="1"/>
              <c:layout>
                <c:manualLayout>
                  <c:x val="6.273352245372483E-3"/>
                  <c:y val="-0.23424694606978549"/>
                </c:manualLayout>
              </c:layout>
              <c:tx>
                <c:rich>
                  <a:bodyPr/>
                  <a:lstStyle/>
                  <a:p>
                    <a:r>
                      <a:rPr lang="ru-RU" dirty="0" smtClean="0"/>
                      <a:t>18 297</a:t>
                    </a:r>
                    <a:endParaRPr lang="en-US" dirty="0"/>
                  </a:p>
                </c:rich>
              </c:tx>
              <c:showVal val="1"/>
            </c:dLbl>
            <c:dLbl>
              <c:idx val="2"/>
              <c:layout>
                <c:manualLayout>
                  <c:x val="1.36086134990837E-2"/>
                  <c:y val="-0.24679582295137079"/>
                </c:manualLayout>
              </c:layout>
              <c:tx>
                <c:rich>
                  <a:bodyPr/>
                  <a:lstStyle/>
                  <a:p>
                    <a:r>
                      <a:rPr lang="ru-RU" dirty="0" smtClean="0"/>
                      <a:t>17 931</a:t>
                    </a:r>
                    <a:endParaRPr lang="en-US" dirty="0"/>
                  </a:p>
                </c:rich>
              </c:tx>
              <c:showVal val="1"/>
            </c:dLbl>
            <c:dLbl>
              <c:idx val="3"/>
              <c:layout>
                <c:manualLayout>
                  <c:x val="1.3411033022329577E-2"/>
                  <c:y val="-0.23703537799677121"/>
                </c:manualLayout>
              </c:layout>
              <c:tx>
                <c:rich>
                  <a:bodyPr/>
                  <a:lstStyle/>
                  <a:p>
                    <a:r>
                      <a:rPr lang="ru-RU" dirty="0" smtClean="0"/>
                      <a:t>18 428</a:t>
                    </a:r>
                    <a:endParaRPr lang="en-US" dirty="0"/>
                  </a:p>
                </c:rich>
              </c:tx>
              <c:showVal val="1"/>
            </c:dLbl>
            <c:dLbl>
              <c:idx val="4"/>
              <c:layout>
                <c:manualLayout>
                  <c:x val="1.3460485510994527E-2"/>
                  <c:y val="-0.23180660152859822"/>
                </c:manualLayout>
              </c:layout>
              <c:tx>
                <c:rich>
                  <a:bodyPr/>
                  <a:lstStyle/>
                  <a:p>
                    <a:r>
                      <a:rPr lang="ru-RU" dirty="0" smtClean="0"/>
                      <a:t>19 285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General</c:formatCode>
                <c:ptCount val="5"/>
                <c:pt idx="0" formatCode="#,##0">
                  <c:v>14436</c:v>
                </c:pt>
                <c:pt idx="1">
                  <c:v>18297</c:v>
                </c:pt>
                <c:pt idx="2" formatCode="#,##0">
                  <c:v>17931</c:v>
                </c:pt>
                <c:pt idx="3" formatCode="#,##0">
                  <c:v>18428</c:v>
                </c:pt>
                <c:pt idx="4" formatCode="#,##0">
                  <c:v>19285</c:v>
                </c:pt>
              </c:numCache>
            </c:numRef>
          </c:val>
        </c:ser>
        <c:shape val="cylinder"/>
        <c:axId val="181773440"/>
        <c:axId val="181774976"/>
        <c:axId val="0"/>
      </c:bar3DChart>
      <c:catAx>
        <c:axId val="18177344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1774976"/>
        <c:crosses val="autoZero"/>
        <c:lblAlgn val="ctr"/>
        <c:lblOffset val="100"/>
      </c:catAx>
      <c:valAx>
        <c:axId val="181774976"/>
        <c:scaling>
          <c:orientation val="minMax"/>
        </c:scaling>
        <c:axPos val="l"/>
        <c:majorGridlines/>
        <c:numFmt formatCode="#,##0" sourceLinked="1"/>
        <c:tickLblPos val="nextTo"/>
        <c:txPr>
          <a:bodyPr/>
          <a:lstStyle/>
          <a:p>
            <a:pPr>
              <a:defRPr sz="1000" baseline="0"/>
            </a:pPr>
            <a:endParaRPr lang="ru-RU"/>
          </a:p>
        </c:txPr>
        <c:crossAx val="181773440"/>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199E-2"/>
          <c:y val="0.26754528402250904"/>
          <c:w val="0.83017996760929491"/>
          <c:h val="0.42709668990361055"/>
        </c:manualLayout>
      </c:layout>
      <c:bar3DChart>
        <c:barDir val="col"/>
        <c:grouping val="stacked"/>
        <c:ser>
          <c:idx val="0"/>
          <c:order val="0"/>
          <c:tx>
            <c:strRef>
              <c:f>Лист1!$B$1</c:f>
              <c:strCache>
                <c:ptCount val="1"/>
                <c:pt idx="0">
                  <c:v>Столбец1</c:v>
                </c:pt>
              </c:strCache>
            </c:strRef>
          </c:tx>
          <c:spPr>
            <a:solidFill>
              <a:schemeClr val="accent1">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4981436143896147E-2"/>
                  <c:y val="-0.18552269618928821"/>
                </c:manualLayout>
              </c:layout>
              <c:tx>
                <c:rich>
                  <a:bodyPr/>
                  <a:lstStyle/>
                  <a:p>
                    <a:r>
                      <a:rPr lang="ru-RU" dirty="0" smtClean="0"/>
                      <a:t>13 446</a:t>
                    </a:r>
                    <a:endParaRPr lang="en-US" dirty="0"/>
                  </a:p>
                </c:rich>
              </c:tx>
              <c:showVal val="1"/>
            </c:dLbl>
            <c:dLbl>
              <c:idx val="2"/>
              <c:layout>
                <c:manualLayout>
                  <c:x val="1.3643543950660041E-2"/>
                  <c:y val="-0.180294127101149"/>
                </c:manualLayout>
              </c:layout>
              <c:tx>
                <c:rich>
                  <a:bodyPr/>
                  <a:lstStyle/>
                  <a:p>
                    <a:r>
                      <a:rPr lang="ru-RU" dirty="0" smtClean="0"/>
                      <a:t>15</a:t>
                    </a:r>
                    <a:r>
                      <a:rPr lang="ru-RU" baseline="0" dirty="0" smtClean="0"/>
                      <a:t> 940</a:t>
                    </a:r>
                    <a:endParaRPr lang="en-US" dirty="0"/>
                  </a:p>
                </c:rich>
              </c:tx>
              <c:showVal val="1"/>
            </c:dLbl>
            <c:dLbl>
              <c:idx val="3"/>
              <c:layout>
                <c:manualLayout>
                  <c:x val="9.0394791862408192E-3"/>
                  <c:y val="-0.17119221744211249"/>
                </c:manualLayout>
              </c:layout>
              <c:tx>
                <c:rich>
                  <a:bodyPr/>
                  <a:lstStyle/>
                  <a:p>
                    <a:r>
                      <a:rPr lang="ru-RU" dirty="0" smtClean="0"/>
                      <a:t>18 650</a:t>
                    </a:r>
                    <a:endParaRPr lang="en-US" dirty="0"/>
                  </a:p>
                </c:rich>
              </c:tx>
              <c:showVal val="1"/>
            </c:dLbl>
            <c:dLbl>
              <c:idx val="4"/>
              <c:layout>
                <c:manualLayout>
                  <c:x val="1.3390456451144358E-2"/>
                  <c:y val="-0.1988852286313022"/>
                </c:manualLayout>
              </c:layout>
              <c:tx>
                <c:rich>
                  <a:bodyPr/>
                  <a:lstStyle/>
                  <a:p>
                    <a:r>
                      <a:rPr lang="ru-RU" dirty="0" smtClean="0"/>
                      <a:t>21 821</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10913</c:v>
                </c:pt>
                <c:pt idx="1">
                  <c:v>13446</c:v>
                </c:pt>
                <c:pt idx="2">
                  <c:v>15940</c:v>
                </c:pt>
                <c:pt idx="3">
                  <c:v>18650</c:v>
                </c:pt>
                <c:pt idx="4">
                  <c:v>21821</c:v>
                </c:pt>
              </c:numCache>
            </c:numRef>
          </c:val>
        </c:ser>
        <c:shape val="cylinder"/>
        <c:axId val="182010240"/>
        <c:axId val="181710848"/>
        <c:axId val="0"/>
      </c:bar3DChart>
      <c:catAx>
        <c:axId val="18201024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1710848"/>
        <c:crosses val="autoZero"/>
        <c:lblAlgn val="ctr"/>
        <c:lblOffset val="100"/>
      </c:catAx>
      <c:valAx>
        <c:axId val="181710848"/>
        <c:scaling>
          <c:orientation val="minMax"/>
        </c:scaling>
        <c:axPos val="l"/>
        <c:majorGridlines/>
        <c:numFmt formatCode="#,##0" sourceLinked="1"/>
        <c:tickLblPos val="nextTo"/>
        <c:txPr>
          <a:bodyPr/>
          <a:lstStyle/>
          <a:p>
            <a:pPr>
              <a:defRPr sz="1000" baseline="0"/>
            </a:pPr>
            <a:endParaRPr lang="ru-RU"/>
          </a:p>
        </c:txPr>
        <c:crossAx val="182010240"/>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200" baseline="0" dirty="0" smtClean="0">
                <a:latin typeface="Times New Roman" pitchFamily="18" charset="0"/>
                <a:cs typeface="Times New Roman" pitchFamily="18" charset="0"/>
              </a:rPr>
              <a:t>тыс. рублей</a:t>
            </a:r>
            <a:endParaRPr lang="ru-RU" sz="1200" dirty="0">
              <a:latin typeface="Times New Roman" pitchFamily="18" charset="0"/>
              <a:cs typeface="Times New Roman" pitchFamily="18" charset="0"/>
            </a:endParaRPr>
          </a:p>
        </c:rich>
      </c:tx>
      <c:layout>
        <c:manualLayout>
          <c:xMode val="edge"/>
          <c:yMode val="edge"/>
          <c:x val="0.14097878390201224"/>
          <c:y val="0"/>
        </c:manualLayout>
      </c:layout>
    </c:title>
    <c:view3D>
      <c:rAngAx val="1"/>
    </c:view3D>
    <c:plotArea>
      <c:layout>
        <c:manualLayout>
          <c:layoutTarget val="inner"/>
          <c:xMode val="edge"/>
          <c:yMode val="edge"/>
          <c:x val="6.9780259335578923E-2"/>
          <c:y val="0.26754512848748374"/>
          <c:w val="0.90337907708743193"/>
          <c:h val="0.42709668990361094"/>
        </c:manualLayout>
      </c:layout>
      <c:bar3DChart>
        <c:barDir val="col"/>
        <c:grouping val="stacked"/>
        <c:ser>
          <c:idx val="0"/>
          <c:order val="0"/>
          <c:tx>
            <c:strRef>
              <c:f>Лист1!$B$1</c:f>
              <c:strCache>
                <c:ptCount val="1"/>
                <c:pt idx="0">
                  <c:v>Столбец1</c:v>
                </c:pt>
              </c:strCache>
            </c:strRef>
          </c:tx>
          <c:spPr>
            <a:solidFill>
              <a:schemeClr val="accent2"/>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9.3264435695538262E-3"/>
                  <c:y val="-0.17893838013382299"/>
                </c:manualLayout>
              </c:layout>
              <c:showVal val="1"/>
            </c:dLbl>
            <c:dLbl>
              <c:idx val="1"/>
              <c:layout>
                <c:manualLayout>
                  <c:x val="1.0737423447069181E-2"/>
                  <c:y val="-0.21185996041115171"/>
                </c:manualLayout>
              </c:layout>
              <c:tx>
                <c:rich>
                  <a:bodyPr/>
                  <a:lstStyle/>
                  <a:p>
                    <a:r>
                      <a:rPr lang="ru-RU" dirty="0" smtClean="0"/>
                      <a:t> </a:t>
                    </a:r>
                    <a:r>
                      <a:rPr lang="en-US" dirty="0" smtClean="0"/>
                      <a:t>1</a:t>
                    </a:r>
                    <a:r>
                      <a:rPr lang="ru-RU" dirty="0" smtClean="0"/>
                      <a:t> </a:t>
                    </a:r>
                    <a:r>
                      <a:rPr lang="en-US" dirty="0" smtClean="0"/>
                      <a:t>740</a:t>
                    </a:r>
                    <a:endParaRPr lang="en-US" dirty="0"/>
                  </a:p>
                </c:rich>
              </c:tx>
              <c:showVal val="1"/>
            </c:dLbl>
            <c:dLbl>
              <c:idx val="2"/>
              <c:layout>
                <c:manualLayout>
                  <c:x val="1.085509623797026E-2"/>
                  <c:y val="-0.2000470752675462"/>
                </c:manualLayout>
              </c:layout>
              <c:tx>
                <c:rich>
                  <a:bodyPr/>
                  <a:lstStyle/>
                  <a:p>
                    <a:r>
                      <a:rPr lang="ru-RU" dirty="0" smtClean="0"/>
                      <a:t>1 300</a:t>
                    </a:r>
                    <a:endParaRPr lang="en-US" dirty="0"/>
                  </a:p>
                </c:rich>
              </c:tx>
              <c:showVal val="1"/>
            </c:dLbl>
            <c:dLbl>
              <c:idx val="3"/>
              <c:layout>
                <c:manualLayout>
                  <c:x val="7.6726815398075274E-3"/>
                  <c:y val="-0.19752948166397591"/>
                </c:manualLayout>
              </c:layout>
              <c:tx>
                <c:rich>
                  <a:bodyPr/>
                  <a:lstStyle/>
                  <a:p>
                    <a:r>
                      <a:rPr lang="ru-RU" dirty="0" smtClean="0"/>
                      <a:t>1 531</a:t>
                    </a:r>
                    <a:endParaRPr lang="en-US" dirty="0"/>
                  </a:p>
                </c:rich>
              </c:tx>
              <c:showVal val="1"/>
            </c:dLbl>
            <c:dLbl>
              <c:idx val="4"/>
              <c:layout>
                <c:manualLayout>
                  <c:x val="1.0479986876640379E-2"/>
                  <c:y val="-0.24497544101956356"/>
                </c:manualLayout>
              </c:layout>
              <c:tx>
                <c:rich>
                  <a:bodyPr/>
                  <a:lstStyle/>
                  <a:p>
                    <a:r>
                      <a:rPr lang="ru-RU" dirty="0" smtClean="0"/>
                      <a:t>1 800</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General</c:formatCode>
                <c:ptCount val="5"/>
                <c:pt idx="0" formatCode="#,##0">
                  <c:v>1061</c:v>
                </c:pt>
                <c:pt idx="1">
                  <c:v>1740</c:v>
                </c:pt>
                <c:pt idx="2">
                  <c:v>1300</c:v>
                </c:pt>
                <c:pt idx="3">
                  <c:v>1531</c:v>
                </c:pt>
                <c:pt idx="4">
                  <c:v>1800</c:v>
                </c:pt>
              </c:numCache>
            </c:numRef>
          </c:val>
        </c:ser>
        <c:shape val="cylinder"/>
        <c:axId val="181924992"/>
        <c:axId val="181926528"/>
        <c:axId val="0"/>
      </c:bar3DChart>
      <c:catAx>
        <c:axId val="18192499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1926528"/>
        <c:crosses val="autoZero"/>
        <c:lblAlgn val="ctr"/>
        <c:lblOffset val="100"/>
      </c:catAx>
      <c:valAx>
        <c:axId val="181926528"/>
        <c:scaling>
          <c:orientation val="minMax"/>
        </c:scaling>
        <c:axPos val="l"/>
        <c:majorGridlines/>
        <c:numFmt formatCode="#,##0" sourceLinked="1"/>
        <c:tickLblPos val="nextTo"/>
        <c:txPr>
          <a:bodyPr/>
          <a:lstStyle/>
          <a:p>
            <a:pPr>
              <a:defRPr sz="1000" baseline="0"/>
            </a:pPr>
            <a:endParaRPr lang="ru-RU"/>
          </a:p>
        </c:txPr>
        <c:crossAx val="181924992"/>
        <c:crosses val="autoZero"/>
        <c:crossBetween val="between"/>
      </c:valAx>
      <c:spPr>
        <a:noFill/>
        <a:ln w="25400">
          <a:noFill/>
        </a:ln>
      </c:spPr>
    </c:plotArea>
    <c:plotVisOnly val="1"/>
  </c:chart>
  <c:txPr>
    <a:bodyPr/>
    <a:lstStyle/>
    <a:p>
      <a:pPr>
        <a:defRPr sz="1800"/>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solidFill>
              <a:schemeClr val="accent3">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3.3589828437728202E-3"/>
                  <c:y val="-0.19869127275199674"/>
                </c:manualLayout>
              </c:layout>
              <c:showVal val="1"/>
            </c:dLbl>
            <c:dLbl>
              <c:idx val="1"/>
              <c:layout>
                <c:manualLayout>
                  <c:x val="1.3559227131171218E-2"/>
                  <c:y val="-0.19869141979141144"/>
                </c:manualLayout>
              </c:layout>
              <c:showVal val="1"/>
            </c:dLbl>
            <c:dLbl>
              <c:idx val="2"/>
              <c:layout>
                <c:manualLayout>
                  <c:x val="1.0694244097484051E-2"/>
                  <c:y val="-0.19981162486551768"/>
                </c:manualLayout>
              </c:layout>
              <c:showVal val="1"/>
            </c:dLbl>
            <c:dLbl>
              <c:idx val="3"/>
              <c:layout>
                <c:manualLayout>
                  <c:x val="1.0496663620729879E-2"/>
                  <c:y val="-0.19682401922946172"/>
                </c:manualLayout>
              </c:layout>
              <c:showVal val="1"/>
            </c:dLbl>
            <c:dLbl>
              <c:idx val="4"/>
              <c:layout>
                <c:manualLayout>
                  <c:x val="1.0546116109394854E-2"/>
                  <c:y val="-0.19159520943235553"/>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2643</c:v>
                </c:pt>
                <c:pt idx="1">
                  <c:v>2575</c:v>
                </c:pt>
                <c:pt idx="2">
                  <c:v>2813</c:v>
                </c:pt>
                <c:pt idx="3">
                  <c:v>3013</c:v>
                </c:pt>
                <c:pt idx="4">
                  <c:v>3320</c:v>
                </c:pt>
              </c:numCache>
            </c:numRef>
          </c:val>
        </c:ser>
        <c:shape val="cylinder"/>
        <c:axId val="183574528"/>
        <c:axId val="183576064"/>
        <c:axId val="0"/>
      </c:bar3DChart>
      <c:catAx>
        <c:axId val="18357452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3576064"/>
        <c:crosses val="autoZero"/>
        <c:lblAlgn val="ctr"/>
        <c:lblOffset val="100"/>
      </c:catAx>
      <c:valAx>
        <c:axId val="183576064"/>
        <c:scaling>
          <c:orientation val="minMax"/>
        </c:scaling>
        <c:axPos val="l"/>
        <c:majorGridlines/>
        <c:numFmt formatCode="#,##0" sourceLinked="1"/>
        <c:tickLblPos val="nextTo"/>
        <c:txPr>
          <a:bodyPr/>
          <a:lstStyle/>
          <a:p>
            <a:pPr>
              <a:defRPr sz="1000" baseline="0"/>
            </a:pPr>
            <a:endParaRPr lang="ru-RU"/>
          </a:p>
        </c:txPr>
        <c:crossAx val="183574528"/>
        <c:crosses val="autoZero"/>
        <c:crossBetween val="between"/>
      </c:valAx>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solidFill>
              <a:schemeClr val="accent3">
                <a:lumMod val="60000"/>
                <a:lumOff val="40000"/>
              </a:schemeClr>
            </a:soli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026705578311939E-2"/>
                  <c:y val="-0.21646929272002849"/>
                </c:manualLayout>
              </c:layout>
              <c:showVal val="1"/>
            </c:dLbl>
            <c:dLbl>
              <c:idx val="1"/>
              <c:layout>
                <c:manualLayout>
                  <c:x val="1.2026705578311939E-2"/>
                  <c:y val="-0.18091398602051234"/>
                </c:manualLayout>
              </c:layout>
              <c:showVal val="1"/>
            </c:dLbl>
            <c:dLbl>
              <c:idx val="2"/>
              <c:layout>
                <c:manualLayout>
                  <c:x val="1.0467963056462753E-2"/>
                  <c:y val="-0.21716640070177487"/>
                </c:manualLayout>
              </c:layout>
              <c:showVal val="1"/>
            </c:dLbl>
            <c:dLbl>
              <c:idx val="3"/>
              <c:layout>
                <c:manualLayout>
                  <c:x val="9.0394274852271233E-3"/>
                  <c:y val="-0.21925772464701326"/>
                </c:manualLayout>
              </c:layout>
              <c:showVal val="1"/>
            </c:dLbl>
            <c:dLbl>
              <c:idx val="4"/>
              <c:layout>
                <c:manualLayout>
                  <c:x val="1.054603895734039E-2"/>
                  <c:y val="-0.21402894817884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4320</c:v>
                </c:pt>
                <c:pt idx="1">
                  <c:v>3910</c:v>
                </c:pt>
                <c:pt idx="2">
                  <c:v>4215</c:v>
                </c:pt>
                <c:pt idx="3">
                  <c:v>4215</c:v>
                </c:pt>
                <c:pt idx="4">
                  <c:v>4215</c:v>
                </c:pt>
              </c:numCache>
            </c:numRef>
          </c:val>
        </c:ser>
        <c:shape val="cylinder"/>
        <c:axId val="163936512"/>
        <c:axId val="163962880"/>
        <c:axId val="0"/>
      </c:bar3DChart>
      <c:catAx>
        <c:axId val="16393651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63962880"/>
        <c:crosses val="autoZero"/>
        <c:lblAlgn val="ctr"/>
        <c:lblOffset val="100"/>
      </c:catAx>
      <c:valAx>
        <c:axId val="163962880"/>
        <c:scaling>
          <c:orientation val="minMax"/>
        </c:scaling>
        <c:axPos val="l"/>
        <c:majorGridlines/>
        <c:numFmt formatCode="#,##0" sourceLinked="1"/>
        <c:tickLblPos val="nextTo"/>
        <c:txPr>
          <a:bodyPr/>
          <a:lstStyle/>
          <a:p>
            <a:pPr>
              <a:defRPr sz="1000" baseline="0"/>
            </a:pPr>
            <a:endParaRPr lang="ru-RU"/>
          </a:p>
        </c:txPr>
        <c:crossAx val="163936512"/>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920906768175453"/>
          <c:y val="0.29048423672591461"/>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15854849095403351"/>
                </c:manualLayout>
              </c:layout>
              <c:showVal val="1"/>
            </c:dLbl>
            <c:dLbl>
              <c:idx val="1"/>
              <c:layout>
                <c:manualLayout>
                  <c:x val="9.1877216469720985E-3"/>
                  <c:y val="-0.17575222006179092"/>
                </c:manualLayout>
              </c:layout>
              <c:showVal val="1"/>
            </c:dLbl>
            <c:dLbl>
              <c:idx val="2"/>
              <c:layout>
                <c:manualLayout>
                  <c:x val="1.36086134990837E-2"/>
                  <c:y val="-0.20616128671015441"/>
                </c:manualLayout>
              </c:layout>
              <c:tx>
                <c:rich>
                  <a:bodyPr/>
                  <a:lstStyle/>
                  <a:p>
                    <a:r>
                      <a:rPr lang="en-US" dirty="0"/>
                      <a:t>22 </a:t>
                    </a:r>
                    <a:r>
                      <a:rPr lang="en-US" dirty="0" smtClean="0"/>
                      <a:t>50</a:t>
                    </a:r>
                    <a:r>
                      <a:rPr lang="ru-RU" dirty="0" smtClean="0"/>
                      <a:t>4</a:t>
                    </a:r>
                    <a:endParaRPr lang="en-US" dirty="0"/>
                  </a:p>
                </c:rich>
              </c:tx>
              <c:showVal val="1"/>
            </c:dLbl>
            <c:dLbl>
              <c:idx val="3"/>
              <c:layout>
                <c:manualLayout>
                  <c:x val="1.3411033022329577E-2"/>
                  <c:y val="-0.19682401922946172"/>
                </c:manualLayout>
              </c:layout>
              <c:showVal val="1"/>
            </c:dLbl>
            <c:dLbl>
              <c:idx val="4"/>
              <c:layout>
                <c:manualLayout>
                  <c:x val="1.3460485510994527E-2"/>
                  <c:y val="-0.19794437134298426"/>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2022 год (Факт)</c:v>
                </c:pt>
                <c:pt idx="1">
                  <c:v>2023 год (Утвержденный прогноз)</c:v>
                </c:pt>
                <c:pt idx="2">
                  <c:v>2024 год (Прогноз)</c:v>
                </c:pt>
                <c:pt idx="3">
                  <c:v>2025 год (Прогноз)</c:v>
                </c:pt>
                <c:pt idx="4">
                  <c:v>2026 год  (Прогноз)</c:v>
                </c:pt>
              </c:strCache>
            </c:strRef>
          </c:cat>
          <c:val>
            <c:numRef>
              <c:f>Лист1!$B$2:$B$6</c:f>
              <c:numCache>
                <c:formatCode>#,##0</c:formatCode>
                <c:ptCount val="5"/>
                <c:pt idx="0">
                  <c:v>13463</c:v>
                </c:pt>
                <c:pt idx="1">
                  <c:v>17841</c:v>
                </c:pt>
                <c:pt idx="2">
                  <c:v>22504</c:v>
                </c:pt>
                <c:pt idx="3">
                  <c:v>17771</c:v>
                </c:pt>
                <c:pt idx="4">
                  <c:v>18682</c:v>
                </c:pt>
              </c:numCache>
            </c:numRef>
          </c:val>
        </c:ser>
        <c:shape val="cylinder"/>
        <c:axId val="182585600"/>
        <c:axId val="182727424"/>
        <c:axId val="0"/>
      </c:bar3DChart>
      <c:catAx>
        <c:axId val="18258560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82727424"/>
        <c:crosses val="autoZero"/>
        <c:lblAlgn val="ctr"/>
        <c:lblOffset val="100"/>
      </c:catAx>
      <c:valAx>
        <c:axId val="182727424"/>
        <c:scaling>
          <c:orientation val="minMax"/>
        </c:scaling>
        <c:axPos val="l"/>
        <c:majorGridlines/>
        <c:numFmt formatCode="#,##0" sourceLinked="1"/>
        <c:tickLblPos val="nextTo"/>
        <c:txPr>
          <a:bodyPr/>
          <a:lstStyle/>
          <a:p>
            <a:pPr>
              <a:defRPr sz="1000" baseline="0"/>
            </a:pPr>
            <a:endParaRPr lang="ru-RU"/>
          </a:p>
        </c:txPr>
        <c:crossAx val="182585600"/>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21.12.2023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259518E-E263-4108-8EBA-BC8BD3A3F46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259518E-E263-4108-8EBA-BC8BD3A3F46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5C2BB34-D3ED-427A-9E97-0B63E679BDD4}" type="datetimeFigureOut">
              <a:rPr lang="ru-RU" smtClean="0"/>
              <a:pPr/>
              <a:t>21.12.2023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259518E-E263-4108-8EBA-BC8BD3A3F46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5C2BB34-D3ED-427A-9E97-0B63E679BDD4}" type="datetimeFigureOut">
              <a:rPr lang="ru-RU" smtClean="0"/>
              <a:pPr/>
              <a:t>21.12.2023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259518E-E263-4108-8EBA-BC8BD3A3F46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428596" y="4714884"/>
            <a:ext cx="8358246" cy="1600438"/>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a:solidFill>
                  <a:srgbClr val="403152"/>
                </a:solidFill>
                <a:latin typeface="Times New Roman" pitchFamily="18" charset="0"/>
                <a:ea typeface="Times New Roman" pitchFamily="18" charset="0"/>
                <a:cs typeface="Times New Roman" pitchFamily="18" charset="0"/>
              </a:rPr>
              <a:t>к </a:t>
            </a:r>
            <a:r>
              <a:rPr lang="ru-RU" sz="2000" b="1" dirty="0" smtClean="0">
                <a:solidFill>
                  <a:srgbClr val="403152"/>
                </a:solidFill>
                <a:latin typeface="Times New Roman" pitchFamily="18" charset="0"/>
                <a:ea typeface="Times New Roman" pitchFamily="18" charset="0"/>
                <a:cs typeface="Times New Roman" pitchFamily="18" charset="0"/>
              </a:rPr>
              <a:t>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Думы городского округа</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Тагил от 15.12.2023 года № 34/1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 бюджете городского округа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Тагил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tabLst>
                <a:tab pos="4286250" algn="l"/>
                <a:tab pos="5029200" algn="l"/>
              </a:tabLst>
            </a:pP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2024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плановый период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2025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2026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4" name="Рисунок 13" descr="https://sun3-22.userapi.com/impg/rnVYszQDQlDktAOAYdRLFztOGmDI-uK72nVJ7A/GqGmksdx2xc.jpg?size=1280x960&amp;quality=95&amp;sign=e7e3b65665eee92e87584615a4757966&amp;type=album"/>
          <p:cNvPicPr/>
          <p:nvPr/>
        </p:nvPicPr>
        <p:blipFill>
          <a:blip r:embed="rId4" cstate="print"/>
          <a:srcRect/>
          <a:stretch>
            <a:fillRect/>
          </a:stretch>
        </p:blipFill>
        <p:spPr bwMode="auto">
          <a:xfrm>
            <a:off x="2143108" y="214290"/>
            <a:ext cx="5000660" cy="3286148"/>
          </a:xfrm>
          <a:prstGeom prst="rect">
            <a:avLst/>
          </a:prstGeom>
          <a:noFill/>
          <a:ln w="9525">
            <a:noFill/>
            <a:miter lim="800000"/>
            <a:headEnd/>
            <a:tailEnd/>
          </a:ln>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30915"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500034" y="214290"/>
            <a:ext cx="8429684" cy="6186309"/>
          </a:xfrm>
          <a:prstGeom prst="rect">
            <a:avLst/>
          </a:prstGeom>
        </p:spPr>
        <p:txBody>
          <a:bodyPr wrap="square">
            <a:spAutoFit/>
          </a:bodyPr>
          <a:lstStyle/>
          <a:p>
            <a:r>
              <a:rPr lang="ru-RU" sz="1100" b="1" dirty="0" smtClean="0">
                <a:latin typeface="Times New Roman" pitchFamily="18" charset="0"/>
                <a:cs typeface="Times New Roman" pitchFamily="18" charset="0"/>
              </a:rPr>
              <a:t>       </a:t>
            </a: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r>
              <a:rPr lang="ru-RU" sz="1100" b="1" dirty="0" smtClean="0">
                <a:latin typeface="Times New Roman" pitchFamily="18" charset="0"/>
                <a:cs typeface="Times New Roman" pitchFamily="18" charset="0"/>
              </a:rPr>
              <a:t> </a:t>
            </a: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endParaRPr lang="ru-RU" sz="1100" b="1" dirty="0" smtClean="0">
              <a:latin typeface="Times New Roman" pitchFamily="18" charset="0"/>
              <a:cs typeface="Times New Roman" pitchFamily="18" charset="0"/>
            </a:endParaRPr>
          </a:p>
          <a:p>
            <a:pPr algn="ctr"/>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6.Налог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      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a:t>
            </a:r>
            <a:endParaRPr lang="ru-RU" sz="1100" b="1"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 1) 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 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 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 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 расположенных в объектах налогообложения:</a:t>
            </a:r>
          </a:p>
          <a:p>
            <a:pPr algn="just"/>
            <a:r>
              <a:rPr lang="ru-RU" sz="1100" dirty="0" smtClean="0">
                <a:latin typeface="Times New Roman" pitchFamily="18" charset="0"/>
                <a:cs typeface="Times New Roman" pitchFamily="18" charset="0"/>
              </a:rPr>
              <a:t>- включенных в перечень, определяемый в соответствии с пунктом 7 статьи 378.2 Налогового кодекса Российской Федерации;</a:t>
            </a:r>
          </a:p>
          <a:p>
            <a:pPr algn="just"/>
            <a:r>
              <a:rPr lang="ru-RU" sz="1100" dirty="0" smtClean="0">
                <a:latin typeface="Times New Roman" pitchFamily="18" charset="0"/>
                <a:cs typeface="Times New Roman" pitchFamily="18" charset="0"/>
              </a:rPr>
              <a:t>- предусмотренных абзацем вторым пункта 10 статьи 378.2 Налогового кодекса Российской Федерации;</a:t>
            </a:r>
          </a:p>
          <a:p>
            <a:pPr algn="just"/>
            <a:r>
              <a:rPr lang="ru-RU" sz="1100" dirty="0" smtClean="0">
                <a:latin typeface="Times New Roman" pitchFamily="18" charset="0"/>
                <a:cs typeface="Times New Roman" pitchFamily="18" charset="0"/>
              </a:rPr>
              <a:t>- кадастровая стоимость каждого из которых превышает 300 миллионов рублей;  </a:t>
            </a:r>
          </a:p>
          <a:p>
            <a:pPr algn="just"/>
            <a:r>
              <a:rPr lang="ru-RU" sz="1100" dirty="0" smtClean="0">
                <a:latin typeface="Times New Roman" pitchFamily="18" charset="0"/>
                <a:cs typeface="Times New Roman" pitchFamily="18" charset="0"/>
              </a:rPr>
              <a:t>      в размере  0,5 % в отношении прочих объектов налогообложения.</a:t>
            </a:r>
          </a:p>
          <a:p>
            <a:pPr algn="just"/>
            <a:r>
              <a:rPr lang="ru-RU" sz="1100" dirty="0" smtClean="0">
                <a:latin typeface="Times New Roman" pitchFamily="18" charset="0"/>
                <a:cs typeface="Times New Roman" pitchFamily="18" charset="0"/>
              </a:rPr>
              <a:t>      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      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      Начиная с 2021 года, введен новый порядок исчисления налога исходя из кадастровой стоимости имущества. Первые три года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в первый год - 0,2;   во второй - 0,4;   в третий - 0,6.</a:t>
            </a:r>
          </a:p>
          <a:p>
            <a:pPr algn="just"/>
            <a:r>
              <a:rPr lang="ru-RU" sz="1100" dirty="0" smtClean="0">
                <a:latin typeface="Times New Roman" pitchFamily="18" charset="0"/>
                <a:cs typeface="Times New Roman" pitchFamily="18" charset="0"/>
              </a:rPr>
              <a:t>      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p:txBody>
      </p:sp>
      <p:sp>
        <p:nvSpPr>
          <p:cNvPr id="4" name="Прямоугольник 3"/>
          <p:cNvSpPr/>
          <p:nvPr/>
        </p:nvSpPr>
        <p:spPr>
          <a:xfrm>
            <a:off x="571472" y="142852"/>
            <a:ext cx="8286808" cy="1615827"/>
          </a:xfrm>
          <a:prstGeom prst="rect">
            <a:avLst/>
          </a:prstGeom>
        </p:spPr>
        <p:txBody>
          <a:bodyPr wrap="square">
            <a:spAutoFit/>
          </a:bodyPr>
          <a:lstStyle/>
          <a:p>
            <a:pPr algn="ctr"/>
            <a:endParaRPr lang="ru-RU" sz="1100" b="1"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5.Земельный налог</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земельного налога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     В соответствии с подпунктом 1 и подпунктом 2  пункта 1 статьи 394 Налогового кодекса Российской Федерации в городском округе Верхний Тагил с 01.01.2014 установлены в предельных значениях налоговые ставки в процентном отношении к кадастровой стоимости земельных участков в размере 0,3 процента и  1,5 процента.</a:t>
            </a:r>
          </a:p>
          <a:p>
            <a:pPr algn="just"/>
            <a:r>
              <a:rPr lang="ru-RU" sz="1100" dirty="0" smtClean="0">
                <a:latin typeface="Times New Roman" pitchFamily="18" charset="0"/>
                <a:cs typeface="Times New Roman" pitchFamily="18" charset="0"/>
              </a:rPr>
              <a:t>     По методике, утвержденной  Министерством финансов Свердловской области,  в 2024 - 2026 годах коэффициент роста поступлений земельного налога от уровня 2023 года составляет 1,0.</a:t>
            </a:r>
          </a:p>
          <a:p>
            <a:pPr algn="just"/>
            <a:r>
              <a:rPr lang="ru-RU" sz="1100" dirty="0" smtClean="0">
                <a:latin typeface="Times New Roman" pitchFamily="18" charset="0"/>
                <a:cs typeface="Times New Roman" pitchFamily="18" charset="0"/>
              </a:rPr>
              <a:t>      Установление дополнительных налоговых льгот по уплате земельного налога не планируется.</a:t>
            </a:r>
            <a:endParaRPr lang="ru-RU" sz="11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57158" y="142852"/>
            <a:ext cx="8501122" cy="7232749"/>
          </a:xfrm>
          <a:prstGeom prst="rect">
            <a:avLst/>
          </a:prstGeom>
          <a:noFill/>
        </p:spPr>
        <p:txBody>
          <a:bodyPr wrap="square" rtlCol="0">
            <a:spAutoFit/>
          </a:bodyPr>
          <a:lstStyle/>
          <a:p>
            <a:pPr algn="just"/>
            <a:endParaRPr lang="ru-RU" sz="1100" b="1" dirty="0" smtClean="0">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endParaRPr lang="ru-RU" sz="1100" b="1" dirty="0" smtClean="0">
              <a:solidFill>
                <a:schemeClr val="accent4">
                  <a:lumMod val="75000"/>
                </a:schemeClr>
              </a:solidFill>
              <a:latin typeface="Times New Roman" pitchFamily="18" charset="0"/>
              <a:cs typeface="Times New Roman" pitchFamily="18" charset="0"/>
            </a:endParaRPr>
          </a:p>
          <a:p>
            <a:pPr algn="ctr"/>
            <a:r>
              <a:rPr lang="ru-RU" sz="1200" b="1" dirty="0" smtClean="0">
                <a:latin typeface="Times New Roman" pitchFamily="18" charset="0"/>
                <a:cs typeface="Times New Roman" pitchFamily="18" charset="0"/>
              </a:rPr>
              <a:t>Основные направления</a:t>
            </a:r>
          </a:p>
          <a:p>
            <a:pPr algn="ctr"/>
            <a:r>
              <a:rPr lang="ru-RU" sz="1200" b="1" dirty="0" smtClean="0">
                <a:latin typeface="Times New Roman" pitchFamily="18" charset="0"/>
                <a:cs typeface="Times New Roman" pitchFamily="18" charset="0"/>
              </a:rPr>
              <a:t>бюджетной политики городского округа Верхний Тагил на 2024-2026 годы</a:t>
            </a:r>
          </a:p>
          <a:p>
            <a:pPr algn="ctr"/>
            <a:r>
              <a:rPr lang="ru-RU" sz="1100" b="1"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стратегических задач социально-экономического развития территории.</a:t>
            </a:r>
          </a:p>
          <a:p>
            <a:pPr algn="just"/>
            <a:r>
              <a:rPr lang="ru-RU" sz="1100" dirty="0" smtClean="0">
                <a:latin typeface="Times New Roman" pitchFamily="18" charset="0"/>
                <a:cs typeface="Times New Roman" pitchFamily="18" charset="0"/>
              </a:rPr>
              <a:t>       В 2024 - 2026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p>
          <a:p>
            <a:pPr algn="just"/>
            <a:r>
              <a:rPr lang="ru-RU" sz="1100" dirty="0" smtClean="0">
                <a:latin typeface="Times New Roman" pitchFamily="18" charset="0"/>
                <a:cs typeface="Times New Roman" pitchFamily="18" charset="0"/>
              </a:rPr>
              <a:t>       Кроме того, необходимо продолжить работу: </a:t>
            </a:r>
          </a:p>
          <a:p>
            <a:pPr algn="just"/>
            <a:r>
              <a:rPr lang="ru-RU" sz="1100" dirty="0" smtClean="0">
                <a:latin typeface="Times New Roman" pitchFamily="18" charset="0"/>
                <a:cs typeface="Times New Roman" pitchFamily="18" charset="0"/>
              </a:rPr>
              <a:t>- по повышению качества планирования  муниципальных программ и эффективности их реализации;</a:t>
            </a:r>
          </a:p>
          <a:p>
            <a:pPr algn="just"/>
            <a:r>
              <a:rPr lang="ru-RU" sz="1100" dirty="0" smtClean="0">
                <a:latin typeface="Times New Roman" pitchFamily="18" charset="0"/>
                <a:cs typeface="Times New Roman" pitchFamily="18" charset="0"/>
              </a:rPr>
              <a:t>- по повышению эффективности бюджетных расходов, формированию бюджетных параметров исходя из необходимости безусловного исполнения действующих расходных обязательств, в том числе с учетом их оптимизации и эффективности исполнения, взвешенно подходить к  принятию новых обязательств  и сокращению неэффективных расходов;</a:t>
            </a:r>
          </a:p>
          <a:p>
            <a:pPr algn="just"/>
            <a:r>
              <a:rPr lang="ru-RU" sz="1100" dirty="0" smtClean="0">
                <a:latin typeface="Times New Roman" pitchFamily="18" charset="0"/>
                <a:cs typeface="Times New Roman" pitchFamily="18" charset="0"/>
              </a:rPr>
              <a:t>- по обеспечению открытости бюджетного процесса с вовлечением в него граждан путем развития инициативного бюджетирования  и развития инициативных проектов на территории городского округа Верхний Тагил. </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
        <p:nvSpPr>
          <p:cNvPr id="4" name="Прямоугольник 3"/>
          <p:cNvSpPr/>
          <p:nvPr/>
        </p:nvSpPr>
        <p:spPr>
          <a:xfrm>
            <a:off x="285720" y="142853"/>
            <a:ext cx="8643998" cy="3308598"/>
          </a:xfrm>
          <a:prstGeom prst="rect">
            <a:avLst/>
          </a:prstGeom>
        </p:spPr>
        <p:txBody>
          <a:bodyPr wrap="square">
            <a:spAutoFit/>
          </a:bodyPr>
          <a:lstStyle/>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7.Государственная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связи с ростом среднего уровня цен  на потребительские товары, в том числе с учетом уровня инфляции, проведена индексация размера государственной пошлины.</a:t>
            </a:r>
          </a:p>
          <a:p>
            <a:pPr algn="just"/>
            <a:r>
              <a:rPr lang="ru-RU" sz="1100" dirty="0" smtClean="0">
                <a:latin typeface="Times New Roman" pitchFamily="18" charset="0"/>
                <a:cs typeface="Times New Roman" pitchFamily="18" charset="0"/>
              </a:rPr>
              <a:t>     В плановом периоде коэффициент роста поступлений государственной пошлины в доходы бюджета городского округа  Верхний Тагил предусмотрен в размере: в 2024 году – 1,040;  в 2025 году – 1,040; в 2026 году – 1,040.</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8.</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использование имущества, находящегося в муниципальной собственности.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При заключении  договоров аренды за использование недвижимого муниципального имущества применяется базовая ставка арендной платы в размере 180 рублей за 1 кв. м в год с применением повышающих (понижающих) коэффициентов. </a:t>
            </a: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         9.Платежи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платы за негативное воздействие на окружающую среду в доходы бюджета городского округа  Верхний Тагил в 2024 году составляет 60%.</a:t>
            </a:r>
          </a:p>
          <a:p>
            <a:pPr algn="just"/>
            <a:r>
              <a:rPr lang="ru-RU" sz="1100" dirty="0" smtClean="0">
                <a:latin typeface="Times New Roman" pitchFamily="18" charset="0"/>
                <a:cs typeface="Times New Roman" pitchFamily="18" charset="0"/>
              </a:rPr>
              <a:t>      В плановом периоде темп роста поступлений платы за негативное воздействие на окружающую среду предусмотрен в 2024г.- 1,020; 2025 г.- 1,023;  в 2026г - 1,033.</a:t>
            </a:r>
          </a:p>
          <a:p>
            <a:pPr algn="just"/>
            <a:r>
              <a:rPr lang="ru-RU" sz="1100" dirty="0" smtClean="0">
                <a:latin typeface="Times New Roman" pitchFamily="18" charset="0"/>
                <a:cs typeface="Times New Roman" pitchFamily="18" charset="0"/>
              </a:rPr>
              <a:t>       В связи с  внесенными изменениями в Бюджетный кодекс Российской Федерации изменился порядок зачисления штрафов в бюджеты Российской Федерации.</a:t>
            </a:r>
            <a:endParaRPr lang="ru-RU" sz="11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643998" cy="7171194"/>
          </a:xfrm>
          <a:prstGeom prst="rect">
            <a:avLst/>
          </a:prstGeom>
        </p:spPr>
        <p:txBody>
          <a:bodyPr wrap="square">
            <a:spAutoFit/>
          </a:bodyPr>
          <a:lstStyle/>
          <a:p>
            <a:pPr algn="ctr"/>
            <a:r>
              <a:rPr lang="ru-RU" sz="1200" b="1" dirty="0" smtClean="0">
                <a:latin typeface="Times New Roman" pitchFamily="18" charset="0"/>
                <a:cs typeface="Times New Roman" pitchFamily="18" charset="0"/>
              </a:rPr>
              <a:t>Приоритетные направления бюджетной политики в 2024 году </a:t>
            </a:r>
            <a:endParaRPr lang="ru-RU" sz="1200" dirty="0" smtClean="0">
              <a:latin typeface="Times New Roman" pitchFamily="18" charset="0"/>
              <a:cs typeface="Times New Roman" pitchFamily="18" charset="0"/>
            </a:endParaRPr>
          </a:p>
          <a:p>
            <a:pPr algn="ctr"/>
            <a:r>
              <a:rPr lang="ru-RU" sz="1200" b="1" dirty="0" smtClean="0">
                <a:latin typeface="Times New Roman" pitchFamily="18" charset="0"/>
                <a:cs typeface="Times New Roman" pitchFamily="18" charset="0"/>
              </a:rPr>
              <a:t>и плановом периоде 2025 и 2026 годов</a:t>
            </a:r>
            <a:endParaRPr lang="ru-RU" sz="1200" dirty="0" smtClean="0">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В 2024 году бюджетная политика городского округа Верхний Тагил, как и прежде,  сохранит свою социальную направленность и будет ориентирована на обеспечение сбалансированности и устойчивости бюджета городского округа, повышение качества бюджетного планирования и исполнения бюджета, сдерживание роста долговых обязательств, выполнение задач, поставленных Президентом Российской Федерации в ежегодных Посланиях Федеральному Собранию, указах Президента Российской Федерации и Губернатора Свердловской области.</a:t>
            </a:r>
          </a:p>
          <a:p>
            <a:pPr algn="ctr"/>
            <a:r>
              <a:rPr lang="ru-RU" sz="1100" b="1" dirty="0" smtClean="0">
                <a:latin typeface="Times New Roman" pitchFamily="18" charset="0"/>
                <a:cs typeface="Times New Roman" pitchFamily="18" charset="0"/>
              </a:rPr>
              <a:t>1.Образование.</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Бюджетная политика городского округа Верхний Тагил в сфере</a:t>
            </a:r>
            <a:r>
              <a:rPr lang="ru-RU" sz="1100" b="1"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Образования направлена на:</a:t>
            </a:r>
          </a:p>
          <a:p>
            <a:pPr algn="just"/>
            <a:r>
              <a:rPr lang="ru-RU" sz="1100" dirty="0" smtClean="0">
                <a:latin typeface="Times New Roman" pitchFamily="18" charset="0"/>
                <a:cs typeface="Times New Roman" pitchFamily="18" charset="0"/>
              </a:rPr>
              <a:t>1) сохранение и улучшение материальных и организационных условий для обучения детей;</a:t>
            </a:r>
          </a:p>
          <a:p>
            <a:pPr algn="just"/>
            <a:r>
              <a:rPr lang="ru-RU" sz="1100" dirty="0" smtClean="0">
                <a:latin typeface="Times New Roman" pitchFamily="18" charset="0"/>
                <a:cs typeface="Times New Roman" pitchFamily="18" charset="0"/>
              </a:rPr>
              <a:t>2) обеспечение условий для реализации проектов, направленных на раннюю профориентацию школьников;</a:t>
            </a:r>
          </a:p>
          <a:p>
            <a:pPr algn="just"/>
            <a:r>
              <a:rPr lang="ru-RU" sz="1100" dirty="0" smtClean="0">
                <a:latin typeface="Times New Roman" pitchFamily="18" charset="0"/>
                <a:cs typeface="Times New Roman" pitchFamily="18" charset="0"/>
              </a:rPr>
              <a:t>3) сохранение и укрепление кадрового потенциала системы образования;</a:t>
            </a:r>
          </a:p>
          <a:p>
            <a:pPr algn="just"/>
            <a:r>
              <a:rPr lang="ru-RU" sz="1100" dirty="0" smtClean="0">
                <a:latin typeface="Times New Roman" pitchFamily="18" charset="0"/>
                <a:cs typeface="Times New Roman" pitchFamily="18" charset="0"/>
              </a:rPr>
              <a:t>4) обеспечение доступности всех уровней образования для обучающихся с инвалидностью и ограниченными возможностями здоровья, в том числе с использованием дистанционных технологий;</a:t>
            </a:r>
          </a:p>
          <a:p>
            <a:pPr algn="just"/>
            <a:r>
              <a:rPr lang="ru-RU" sz="1100" dirty="0" smtClean="0">
                <a:latin typeface="Times New Roman" pitchFamily="18" charset="0"/>
                <a:cs typeface="Times New Roman" pitchFamily="18" charset="0"/>
              </a:rPr>
              <a:t>5) развитие организаций отдыха и оздоровления детей, увеличение охвата детей, получающих услуги этих организаций;</a:t>
            </a:r>
          </a:p>
          <a:p>
            <a:pPr algn="just"/>
            <a:r>
              <a:rPr lang="ru-RU" sz="1100" dirty="0" smtClean="0">
                <a:latin typeface="Times New Roman" pitchFamily="18" charset="0"/>
                <a:cs typeface="Times New Roman" pitchFamily="18" charset="0"/>
              </a:rPr>
              <a:t>6)реализацию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p>
            <a:pPr algn="just"/>
            <a:r>
              <a:rPr lang="ru-RU" sz="1100" dirty="0" smtClean="0">
                <a:latin typeface="Times New Roman" pitchFamily="18" charset="0"/>
                <a:cs typeface="Times New Roman" pitchFamily="18" charset="0"/>
              </a:rPr>
              <a:t>7)обеспечение детей в возрасте от 5 до 18 лет доступными и качественными условиями для воспитания гармонично развитой и социально ответственной личности путем увеличения охвата дополнительным образованием;</a:t>
            </a:r>
          </a:p>
          <a:p>
            <a:pPr algn="just"/>
            <a:r>
              <a:rPr lang="ru-RU" sz="1100" dirty="0" smtClean="0">
                <a:latin typeface="Times New Roman" pitchFamily="18" charset="0"/>
                <a:cs typeface="Times New Roman" pitchFamily="18" charset="0"/>
              </a:rPr>
              <a:t>8) модернизацию системы общего образования с целью создания современных условий для учебного процесса, включая осуществление капитального ремонта муниципальных общеобразовательных  организаций и обновление оборудования;</a:t>
            </a:r>
          </a:p>
          <a:p>
            <a:pPr algn="just"/>
            <a:r>
              <a:rPr lang="ru-RU" sz="1100" dirty="0" smtClean="0">
                <a:latin typeface="Times New Roman" pitchFamily="18" charset="0"/>
                <a:cs typeface="Times New Roman" pitchFamily="18" charset="0"/>
              </a:rPr>
              <a:t>9) создание условий, направленных на повышение мотивации обучающихся  к изучению предметов </a:t>
            </a:r>
            <a:r>
              <a:rPr lang="ru-RU" sz="1100" dirty="0" err="1" smtClean="0">
                <a:latin typeface="Times New Roman" pitchFamily="18" charset="0"/>
                <a:cs typeface="Times New Roman" pitchFamily="18" charset="0"/>
              </a:rPr>
              <a:t>естественно-научного</a:t>
            </a:r>
            <a:r>
              <a:rPr lang="ru-RU" sz="1100" dirty="0" smtClean="0">
                <a:latin typeface="Times New Roman" pitchFamily="18" charset="0"/>
                <a:cs typeface="Times New Roman" pitchFamily="18" charset="0"/>
              </a:rPr>
              <a:t> цикла, развитие у обучающихся инженерно-технических навыков и компетенций, в рамках реализации проекта «Уральская инженерная школа»; </a:t>
            </a:r>
          </a:p>
          <a:p>
            <a:pPr algn="just"/>
            <a:r>
              <a:rPr lang="ru-RU" sz="1100" dirty="0" smtClean="0">
                <a:latin typeface="Times New Roman" pitchFamily="18" charset="0"/>
                <a:cs typeface="Times New Roman" pitchFamily="18" charset="0"/>
              </a:rPr>
              <a:t>10) развитие спортивной инфраструктуры  муниципальных общеобразовательных организаций;</a:t>
            </a:r>
          </a:p>
          <a:p>
            <a:pPr algn="just"/>
            <a:r>
              <a:rPr lang="ru-RU" sz="1100" dirty="0" smtClean="0">
                <a:latin typeface="Times New Roman" pitchFamily="18" charset="0"/>
                <a:cs typeface="Times New Roman" pitchFamily="18" charset="0"/>
              </a:rPr>
              <a:t>11) обеспечение бесплатным горячим питанием обучающихся, получающих начальное общее образование в государственных и муниципальных общеобразовательных организациях</a:t>
            </a:r>
          </a:p>
          <a:p>
            <a:pPr algn="just"/>
            <a:r>
              <a:rPr lang="ru-RU" sz="1100" dirty="0" smtClean="0">
                <a:latin typeface="Times New Roman" pitchFamily="18" charset="0"/>
                <a:cs typeface="Times New Roman" pitchFamily="18" charset="0"/>
              </a:rPr>
              <a:t>12) повышение качества образования через реализацию комплекса мер, направленных на  внедрение новых методов обучения и воспитания, образовательных технологий, обеспечивающих освоение обучающимися базовых навыков и умений, повышение их мотивации к обучению и вовлеченности  в образовательный процесс, развитие школьных сетевых проектов;</a:t>
            </a:r>
          </a:p>
          <a:p>
            <a:pPr algn="just"/>
            <a:r>
              <a:rPr lang="ru-RU" sz="1100" dirty="0" smtClean="0">
                <a:latin typeface="Times New Roman" pitchFamily="18" charset="0"/>
                <a:cs typeface="Times New Roman" pitchFamily="18" charset="0"/>
              </a:rPr>
              <a:t>13) обеспечение дополнительных выплат (включая денежное вознаграждение) за классное руководство педагогическим работникам муниципальных общеобразовательных организаций.</a:t>
            </a:r>
          </a:p>
          <a:p>
            <a:pPr algn="ctr"/>
            <a:r>
              <a:rPr lang="ru-RU" sz="1100" b="1" dirty="0" smtClean="0">
                <a:latin typeface="Times New Roman" pitchFamily="18" charset="0"/>
                <a:cs typeface="Times New Roman" pitchFamily="18" charset="0"/>
              </a:rPr>
              <a:t>2. Культура.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сфере  Культуры бюджетная политика направлена на:</a:t>
            </a:r>
          </a:p>
          <a:p>
            <a:pPr algn="just"/>
            <a:r>
              <a:rPr lang="ru-RU" sz="1100" dirty="0" smtClean="0">
                <a:latin typeface="Times New Roman" pitchFamily="18" charset="0"/>
                <a:cs typeface="Times New Roman" pitchFamily="18" charset="0"/>
              </a:rPr>
              <a:t>1) поддержку муниципальных организаций культуры и искусства городского округа Верхний Тагил;</a:t>
            </a:r>
          </a:p>
          <a:p>
            <a:pPr algn="just"/>
            <a:r>
              <a:rPr lang="ru-RU" sz="1100" dirty="0" smtClean="0">
                <a:latin typeface="Times New Roman" pitchFamily="18" charset="0"/>
                <a:cs typeface="Times New Roman" pitchFamily="18" charset="0"/>
              </a:rPr>
              <a:t>2) реализацию мероприятий по комплектованию книжных фондов и информатизации муниципальной библиотеки;</a:t>
            </a: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357158" y="0"/>
            <a:ext cx="8572560" cy="7540526"/>
          </a:xfrm>
          <a:prstGeom prst="rect">
            <a:avLst/>
          </a:prstGeom>
          <a:noFill/>
        </p:spPr>
        <p:txBody>
          <a:bodyPr wrap="square" rtlCol="0">
            <a:spAutoFit/>
          </a:bodyPr>
          <a:lstStyle/>
          <a:p>
            <a:pPr algn="ct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3)  создание модельной муниципальной библиотеки;</a:t>
            </a:r>
          </a:p>
          <a:p>
            <a:pPr algn="just"/>
            <a:r>
              <a:rPr lang="ru-RU" sz="1100" dirty="0" smtClean="0">
                <a:latin typeface="Times New Roman" pitchFamily="18" charset="0"/>
                <a:cs typeface="Times New Roman" pitchFamily="18" charset="0"/>
              </a:rPr>
              <a:t>4)техническое оснащение и информатизация музея, проведение выставок;</a:t>
            </a:r>
          </a:p>
          <a:p>
            <a:pPr algn="just"/>
            <a:r>
              <a:rPr lang="ru-RU" sz="1100" dirty="0" smtClean="0">
                <a:latin typeface="Times New Roman" pitchFamily="18" charset="0"/>
                <a:cs typeface="Times New Roman" pitchFamily="18" charset="0"/>
              </a:rPr>
              <a:t>5)проведение всероссийских акций «Ночь музеев», «Ночь кино», музыкальных фестивалей, мероприятий, посвященных юбилейным и памятным датам;</a:t>
            </a:r>
          </a:p>
          <a:p>
            <a:pPr algn="just"/>
            <a:r>
              <a:rPr lang="ru-RU" sz="1100" dirty="0" smtClean="0">
                <a:latin typeface="Times New Roman" pitchFamily="18" charset="0"/>
                <a:cs typeface="Times New Roman" pitchFamily="18" charset="0"/>
              </a:rPr>
              <a:t>6) увеличение числа посещений культурных мероприятий путем повышения привлекательности и популярности культурных мероприятий, в том числе среди молодежи, использования современных цифровых технологий и популяризации объектов культурного наследия.</a:t>
            </a:r>
          </a:p>
          <a:p>
            <a:pPr algn="ctr"/>
            <a:r>
              <a:rPr lang="ru-RU" sz="1100" b="1" dirty="0" smtClean="0">
                <a:latin typeface="Times New Roman" pitchFamily="18" charset="0"/>
                <a:cs typeface="Times New Roman" pitchFamily="18" charset="0"/>
              </a:rPr>
              <a:t>3. Физическая культура и спорт.</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сфере Физической культуры и спорта бюджетная политика городского округа направлена на:</a:t>
            </a:r>
          </a:p>
          <a:p>
            <a:pPr algn="just"/>
            <a:r>
              <a:rPr lang="ru-RU" sz="1100" dirty="0" smtClean="0">
                <a:latin typeface="Times New Roman" pitchFamily="18" charset="0"/>
                <a:cs typeface="Times New Roman" pitchFamily="18" charset="0"/>
              </a:rPr>
              <a:t>1) создание условий для занятий физической культурой и спортом, а также массовым спортом для всех категорий и групп населения;</a:t>
            </a:r>
          </a:p>
          <a:p>
            <a:pPr algn="just"/>
            <a:r>
              <a:rPr lang="ru-RU" sz="1100" dirty="0" smtClean="0">
                <a:latin typeface="Times New Roman" pitchFamily="18" charset="0"/>
                <a:cs typeface="Times New Roman" pitchFamily="18" charset="0"/>
              </a:rPr>
              <a:t>2)оснащение спортивным инвентарем и спортивно-технологическим оборудованием организаций, в том числе в целях создания спортивных площадок, предназначенных для занятий уличной гимнастикой;</a:t>
            </a:r>
          </a:p>
          <a:p>
            <a:pPr algn="just"/>
            <a:r>
              <a:rPr lang="ru-RU" sz="1100" dirty="0" smtClean="0">
                <a:latin typeface="Times New Roman" pitchFamily="18" charset="0"/>
                <a:cs typeface="Times New Roman" pitchFamily="18" charset="0"/>
              </a:rPr>
              <a:t>3) ремонт здания «Лыжной базы», обустройство лыжных трасс.</a:t>
            </a:r>
          </a:p>
          <a:p>
            <a:pPr algn="just"/>
            <a:r>
              <a:rPr lang="ru-RU" sz="1100" dirty="0" smtClean="0">
                <a:latin typeface="Times New Roman" pitchFamily="18" charset="0"/>
                <a:cs typeface="Times New Roman" pitchFamily="18" charset="0"/>
              </a:rPr>
              <a:t>4)увеличение доли граждан, систематически занимающихся физической культурой и спортом.</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4.Молодежная политика.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Бюджетная политика городского округа  в сфере молодежной политики направлена на:</a:t>
            </a:r>
          </a:p>
          <a:p>
            <a:pPr algn="just"/>
            <a:r>
              <a:rPr lang="ru-RU" sz="1100" dirty="0" smtClean="0">
                <a:latin typeface="Times New Roman" pitchFamily="18" charset="0"/>
                <a:cs typeface="Times New Roman" pitchFamily="18" charset="0"/>
              </a:rPr>
              <a:t>1) </a:t>
            </a:r>
            <a:r>
              <a:rPr lang="ru-RU" sz="1100" dirty="0" err="1" smtClean="0">
                <a:latin typeface="Times New Roman" pitchFamily="18" charset="0"/>
                <a:cs typeface="Times New Roman" pitchFamily="18" charset="0"/>
              </a:rPr>
              <a:t>cовершенствование</a:t>
            </a:r>
            <a:r>
              <a:rPr lang="ru-RU" sz="1100" dirty="0" smtClean="0">
                <a:latin typeface="Times New Roman" pitchFamily="18" charset="0"/>
                <a:cs typeface="Times New Roman" pitchFamily="18" charset="0"/>
              </a:rPr>
              <a:t> форм и методов работы по патриотическому воспитанию граждан;</a:t>
            </a:r>
          </a:p>
          <a:p>
            <a:pPr algn="just"/>
            <a:r>
              <a:rPr lang="ru-RU" sz="1100" dirty="0" smtClean="0">
                <a:latin typeface="Times New Roman" pitchFamily="18" charset="0"/>
                <a:cs typeface="Times New Roman" pitchFamily="18" charset="0"/>
              </a:rPr>
              <a:t>2) информационное обеспечение патриотического воспитания граждан;</a:t>
            </a:r>
          </a:p>
          <a:p>
            <a:pPr algn="just"/>
            <a:r>
              <a:rPr lang="ru-RU" sz="1100" dirty="0" smtClean="0">
                <a:latin typeface="Times New Roman" pitchFamily="18" charset="0"/>
                <a:cs typeface="Times New Roman" pitchFamily="18" charset="0"/>
              </a:rPr>
              <a:t>3) расширение участия общественных организаций в патриотическом воспитании граждан и работе с молодежью;</a:t>
            </a:r>
          </a:p>
          <a:p>
            <a:pPr algn="just"/>
            <a:r>
              <a:rPr lang="ru-RU" sz="1100" dirty="0" smtClean="0">
                <a:latin typeface="Times New Roman" pitchFamily="18" charset="0"/>
                <a:cs typeface="Times New Roman" pitchFamily="18" charset="0"/>
              </a:rPr>
              <a:t>4) создание условий для повышения активности ветеранских организаций в работе с молодежью.</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5.  Дорожное хозяйство.</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сфере дорожной деятельности бюджетная политика городского округа Верхний Тагил направлена на :</a:t>
            </a:r>
          </a:p>
          <a:p>
            <a:pPr lvl="0" algn="just"/>
            <a:r>
              <a:rPr lang="ru-RU" sz="1100" dirty="0" smtClean="0">
                <a:latin typeface="Times New Roman" pitchFamily="18" charset="0"/>
                <a:cs typeface="Times New Roman" pitchFamily="18" charset="0"/>
              </a:rPr>
              <a:t>содержание улично-дорожной сети, </a:t>
            </a:r>
          </a:p>
          <a:p>
            <a:pPr lvl="0" algn="just"/>
            <a:r>
              <a:rPr lang="ru-RU" sz="1100" dirty="0" smtClean="0">
                <a:latin typeface="Times New Roman" pitchFamily="18" charset="0"/>
                <a:cs typeface="Times New Roman" pitchFamily="18" charset="0"/>
              </a:rPr>
              <a:t>ремонт дорог  </a:t>
            </a:r>
            <a:r>
              <a:rPr lang="en-US" sz="1100" dirty="0" smtClean="0">
                <a:latin typeface="Times New Roman" pitchFamily="18" charset="0"/>
                <a:cs typeface="Times New Roman" pitchFamily="18" charset="0"/>
              </a:rPr>
              <a:t>IV </a:t>
            </a:r>
            <a:r>
              <a:rPr lang="ru-RU" sz="1100" dirty="0" smtClean="0">
                <a:latin typeface="Times New Roman" pitchFamily="18" charset="0"/>
                <a:cs typeface="Times New Roman" pitchFamily="18" charset="0"/>
              </a:rPr>
              <a:t> и  </a:t>
            </a:r>
            <a:r>
              <a:rPr lang="en-US" sz="1100" dirty="0" smtClean="0">
                <a:latin typeface="Times New Roman" pitchFamily="18" charset="0"/>
                <a:cs typeface="Times New Roman" pitchFamily="18" charset="0"/>
              </a:rPr>
              <a:t>V</a:t>
            </a:r>
            <a:r>
              <a:rPr lang="ru-RU" sz="1100" dirty="0" smtClean="0">
                <a:latin typeface="Times New Roman" pitchFamily="18" charset="0"/>
                <a:cs typeface="Times New Roman" pitchFamily="18" charset="0"/>
              </a:rPr>
              <a:t>  категории;</a:t>
            </a:r>
          </a:p>
          <a:p>
            <a:pPr algn="just"/>
            <a:r>
              <a:rPr lang="ru-RU" sz="1100" dirty="0" smtClean="0">
                <a:latin typeface="Times New Roman" pitchFamily="18" charset="0"/>
                <a:cs typeface="Times New Roman" pitchFamily="18" charset="0"/>
              </a:rPr>
              <a:t>3) обустройство безопасных маршрутов в соответствии с проектом «Дом-школа-дом»;</a:t>
            </a:r>
          </a:p>
          <a:p>
            <a:pPr algn="just"/>
            <a:r>
              <a:rPr lang="ru-RU" sz="1100" dirty="0" smtClean="0">
                <a:latin typeface="Times New Roman" pitchFamily="18" charset="0"/>
                <a:cs typeface="Times New Roman" pitchFamily="18" charset="0"/>
              </a:rPr>
              <a:t>4) на установку дорожных знаков и нанесение дорожной разметки.</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6.Жилищно-коммунальное хозяйство.</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сфере жилищно-коммунального хозяйства бюджетная политика направлена на: </a:t>
            </a:r>
          </a:p>
          <a:p>
            <a:pPr algn="just"/>
            <a:r>
              <a:rPr lang="ru-RU" sz="1100" dirty="0" smtClean="0">
                <a:latin typeface="Times New Roman" pitchFamily="18" charset="0"/>
                <a:cs typeface="Times New Roman" pitchFamily="18" charset="0"/>
              </a:rPr>
              <a:t>1) ремонт  сетей тепло- и водоснабжения населения;</a:t>
            </a:r>
          </a:p>
          <a:p>
            <a:pPr algn="just"/>
            <a:r>
              <a:rPr lang="ru-RU" sz="1100" dirty="0" smtClean="0">
                <a:latin typeface="Times New Roman" pitchFamily="18" charset="0"/>
                <a:cs typeface="Times New Roman" pitchFamily="18" charset="0"/>
              </a:rPr>
              <a:t>2) повышение энергетической эффективности;</a:t>
            </a:r>
          </a:p>
          <a:p>
            <a:pPr algn="just"/>
            <a:r>
              <a:rPr lang="ru-RU" sz="1100" dirty="0" smtClean="0">
                <a:latin typeface="Times New Roman" pitchFamily="18" charset="0"/>
                <a:cs typeface="Times New Roman" pitchFamily="18" charset="0"/>
              </a:rPr>
              <a:t>3)создание условий для повышения уровня комфортности проживания граждан на территории городского округа Верхний Тагил  </a:t>
            </a:r>
          </a:p>
          <a:p>
            <a:pPr algn="just"/>
            <a:r>
              <a:rPr lang="ru-RU" sz="1100" dirty="0" smtClean="0">
                <a:latin typeface="Times New Roman" pitchFamily="18" charset="0"/>
                <a:cs typeface="Times New Roman" pitchFamily="18" charset="0"/>
              </a:rPr>
              <a:t>4) закупку специализированной техники;</a:t>
            </a:r>
          </a:p>
          <a:p>
            <a:pPr algn="just"/>
            <a:r>
              <a:rPr lang="ru-RU" sz="1100" dirty="0" smtClean="0">
                <a:latin typeface="Times New Roman" pitchFamily="18" charset="0"/>
                <a:cs typeface="Times New Roman" pitchFamily="18" charset="0"/>
              </a:rPr>
              <a:t>5) создание мест (площадок) накопления твердых коммунальных отходов;</a:t>
            </a:r>
          </a:p>
          <a:p>
            <a:pPr algn="just"/>
            <a:r>
              <a:rPr lang="ru-RU" sz="1100" dirty="0" smtClean="0">
                <a:latin typeface="Times New Roman" pitchFamily="18" charset="0"/>
                <a:cs typeface="Times New Roman" pitchFamily="18" charset="0"/>
              </a:rPr>
              <a:t>6)благоустройство общественных территорий. </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428596" y="857222"/>
          <a:ext cx="8286809" cy="5500728"/>
        </p:xfrm>
        <a:graphic>
          <a:graphicData uri="http://schemas.openxmlformats.org/drawingml/2006/table">
            <a:tbl>
              <a:tblPr/>
              <a:tblGrid>
                <a:gridCol w="2428892"/>
                <a:gridCol w="824136"/>
                <a:gridCol w="691736"/>
                <a:gridCol w="691736"/>
                <a:gridCol w="691736"/>
                <a:gridCol w="691736"/>
                <a:gridCol w="687061"/>
                <a:gridCol w="1579776"/>
              </a:tblGrid>
              <a:tr h="167149">
                <a:tc rowSpan="2">
                  <a:txBody>
                    <a:bodyPr/>
                    <a:lstStyle/>
                    <a:p>
                      <a:pPr algn="ctr" fontAlgn="ctr"/>
                      <a:r>
                        <a:rPr lang="ru-RU" sz="900" b="1" i="0" u="none" strike="noStrike" dirty="0">
                          <a:solidFill>
                            <a:schemeClr val="tx1"/>
                          </a:solidFill>
                          <a:latin typeface="Times New Roman" pitchFamily="18" charset="0"/>
                          <a:cs typeface="Times New Roman" pitchFamily="18" charset="0"/>
                        </a:rPr>
                        <a:t>Наименование показателя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900" b="1" i="0" u="none" strike="noStrike" dirty="0">
                          <a:solidFill>
                            <a:schemeClr val="tx1"/>
                          </a:solidFill>
                          <a:latin typeface="Times New Roman" pitchFamily="18" charset="0"/>
                          <a:cs typeface="Times New Roman" pitchFamily="18" charset="0"/>
                        </a:rPr>
                        <a:t>Единица измерения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Отчет</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Оценка</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gridSpan="3">
                  <a:txBody>
                    <a:bodyPr/>
                    <a:lstStyle/>
                    <a:p>
                      <a:pPr algn="ctr" fontAlgn="ctr"/>
                      <a:r>
                        <a:rPr lang="ru-RU" sz="900" b="1" i="0" u="none" strike="noStrike" dirty="0">
                          <a:solidFill>
                            <a:schemeClr val="tx1"/>
                          </a:solidFill>
                          <a:latin typeface="Times New Roman" pitchFamily="18" charset="0"/>
                          <a:cs typeface="Times New Roman" pitchFamily="18" charset="0"/>
                        </a:rPr>
                        <a:t>Прогноз</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endParaRPr lang="ru-RU" sz="900" b="1"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vMerge="1">
                  <a:txBody>
                    <a:bodyPr/>
                    <a:lstStyle/>
                    <a:p>
                      <a:endParaRPr lang="ru-RU"/>
                    </a:p>
                  </a:txBody>
                  <a:tcPr/>
                </a:tc>
                <a:tc vMerge="1">
                  <a:txBody>
                    <a:bodyPr/>
                    <a:lstStyle/>
                    <a:p>
                      <a:endParaRPr lang="ru-RU"/>
                    </a:p>
                  </a:txBody>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2022</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2023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1"/>
                          </a:solidFill>
                          <a:latin typeface="Times New Roman" pitchFamily="18" charset="0"/>
                          <a:cs typeface="Times New Roman" pitchFamily="18" charset="0"/>
                        </a:rPr>
                        <a:t>2026</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r>
              <a:tr h="167149">
                <a:tc>
                  <a:txBody>
                    <a:bodyPr/>
                    <a:lstStyle/>
                    <a:p>
                      <a:pPr algn="l" fontAlgn="ctr"/>
                      <a:r>
                        <a:rPr lang="ru-RU" sz="900" b="0" i="0" u="none" strike="noStrike" dirty="0" smtClean="0">
                          <a:solidFill>
                            <a:schemeClr val="tx1"/>
                          </a:solidFill>
                          <a:latin typeface="Times New Roman" pitchFamily="18" charset="0"/>
                          <a:cs typeface="Times New Roman" pitchFamily="18" charset="0"/>
                        </a:rPr>
                        <a:t>   </a:t>
                      </a:r>
                      <a:r>
                        <a:rPr lang="en-US" sz="900" b="0" i="0" u="none" strike="noStrike" dirty="0" smtClean="0">
                          <a:solidFill>
                            <a:schemeClr val="tx1"/>
                          </a:solidFill>
                          <a:latin typeface="Times New Roman" pitchFamily="18" charset="0"/>
                          <a:cs typeface="Times New Roman" pitchFamily="18" charset="0"/>
                        </a:rPr>
                        <a:t>I</a:t>
                      </a:r>
                      <a:r>
                        <a:rPr lang="en-US" sz="900" b="0" i="0" u="none" strike="noStrike" dirty="0">
                          <a:solidFill>
                            <a:schemeClr val="tx1"/>
                          </a:solidFill>
                          <a:latin typeface="Times New Roman" pitchFamily="18" charset="0"/>
                          <a:cs typeface="Times New Roman" pitchFamily="18" charset="0"/>
                        </a:rPr>
                        <a:t>. </a:t>
                      </a:r>
                      <a:r>
                        <a:rPr lang="ru-RU" sz="900" b="0" i="0" u="none" strike="noStrike" dirty="0">
                          <a:solidFill>
                            <a:schemeClr val="tx1"/>
                          </a:solidFill>
                          <a:latin typeface="Times New Roman" pitchFamily="18" charset="0"/>
                          <a:cs typeface="Times New Roman" pitchFamily="18" charset="0"/>
                        </a:rPr>
                        <a:t>Финансы</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dirty="0">
                          <a:solidFill>
                            <a:schemeClr val="tx1"/>
                          </a:solidFill>
                          <a:latin typeface="Times New Roman" pitchFamily="18" charset="0"/>
                          <a:cs typeface="Times New Roman" pitchFamily="18" charset="0"/>
                        </a:rPr>
                        <a:t>1. Доходы, всего (стр. 1.12 + стр. 1.13)</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684,80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787,90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701,30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635,80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635,80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1.1.Прибыль прибыльных организаций</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8,10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dirty="0">
                          <a:solidFill>
                            <a:schemeClr val="tx1"/>
                          </a:solidFill>
                          <a:latin typeface="Times New Roman" pitchFamily="18" charset="0"/>
                          <a:cs typeface="Times New Roman" pitchFamily="18" charset="0"/>
                        </a:rPr>
                        <a:t>1.1.1. сальдо прибылей и убытков (</a:t>
                      </a:r>
                      <a:r>
                        <a:rPr lang="ru-RU" sz="900" b="0" i="0" u="none" strike="noStrike" dirty="0" err="1">
                          <a:solidFill>
                            <a:schemeClr val="tx1"/>
                          </a:solidFill>
                          <a:latin typeface="Times New Roman" pitchFamily="18" charset="0"/>
                          <a:cs typeface="Times New Roman" pitchFamily="18" charset="0"/>
                        </a:rPr>
                        <a:t>справочно</a:t>
                      </a:r>
                      <a:r>
                        <a:rPr lang="ru-RU" sz="900" b="0" i="0" u="none" strike="noStrike" dirty="0">
                          <a:solidFill>
                            <a:schemeClr val="tx1"/>
                          </a:solidFill>
                          <a:latin typeface="Times New Roman" pitchFamily="18" charset="0"/>
                          <a:cs typeface="Times New Roman" pitchFamily="18" charset="0"/>
                        </a:rPr>
                        <a:t>)</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0243">
                <a:tc>
                  <a:txBody>
                    <a:bodyPr/>
                    <a:lstStyle/>
                    <a:p>
                      <a:pPr algn="l" fontAlgn="ctr"/>
                      <a:r>
                        <a:rPr lang="ru-RU" sz="900" b="0" i="0" u="none" strike="noStrike">
                          <a:solidFill>
                            <a:schemeClr val="tx1"/>
                          </a:solidFill>
                          <a:latin typeface="Times New Roman" pitchFamily="18" charset="0"/>
                          <a:cs typeface="Times New Roman" pitchFamily="18" charset="0"/>
                        </a:rPr>
                        <a:t>1.2. Амортизационные отчисления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614,00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812,80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549,00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1 027,20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1.3. Налог на доходы физических лиц</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175,20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177,90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203,30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1.4. Единый налог на вмененный доход</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1.4.1 налоговая база (сумма исчисленного вмененного дохода)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1.5. Налог с патентной системы налогообложения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1.6. Земельный налог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4,30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1.7. Единый сельскохозяйственный налог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1.7.1. налоговая база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1.8. Налог на имущество физических лиц</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1.9. Прочие налоги и сборы</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27,90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34,50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1.10. Неналоговые доходы</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21,60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65,20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50,90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1.11. Прочие доходы</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1.12. Итого доходов (сумма строк 1.3, 1.4, 1.5, 1.6, 1.7, 1.8, 1.9, 1.10, 1.11)</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238,90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285,80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299,10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274,10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274,10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1.13. Средства, получаемые от вышестоящих уровней власти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445,90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502,10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402,20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361,70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361,70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14683">
                <a:tc>
                  <a:txBody>
                    <a:bodyPr/>
                    <a:lstStyle/>
                    <a:p>
                      <a:pPr algn="l" fontAlgn="ctr"/>
                      <a:r>
                        <a:rPr lang="ru-RU" sz="900" b="0" i="0" u="none" strike="noStrike">
                          <a:solidFill>
                            <a:schemeClr val="tx1"/>
                          </a:solidFill>
                          <a:latin typeface="Times New Roman" pitchFamily="18" charset="0"/>
                          <a:cs typeface="Times New Roman" pitchFamily="18" charset="0"/>
                        </a:rPr>
                        <a:t>2. Финансирование муниципальных программ (справочно)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762,20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795,50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696,20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696,60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696,60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78003">
                <a:tc>
                  <a:txBody>
                    <a:bodyPr/>
                    <a:lstStyle/>
                    <a:p>
                      <a:pPr algn="l" fontAlgn="ctr"/>
                      <a:r>
                        <a:rPr lang="ru-RU" sz="900" b="0" i="0" u="none" strike="noStrike">
                          <a:solidFill>
                            <a:schemeClr val="tx1"/>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3.1. Земельный налог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7149">
                <a:tc>
                  <a:txBody>
                    <a:bodyPr/>
                    <a:lstStyle/>
                    <a:p>
                      <a:pPr algn="l" fontAlgn="ctr"/>
                      <a:r>
                        <a:rPr lang="ru-RU" sz="900" b="0" i="0" u="none" strike="noStrike">
                          <a:solidFill>
                            <a:schemeClr val="tx1"/>
                          </a:solidFill>
                          <a:latin typeface="Times New Roman" pitchFamily="18" charset="0"/>
                          <a:cs typeface="Times New Roman" pitchFamily="18" charset="0"/>
                        </a:rPr>
                        <a:t>3.2. Налог на имущество физических лиц</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chemeClr val="tx1"/>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4" y="357165"/>
          <a:ext cx="8072497" cy="6085511"/>
        </p:xfrm>
        <a:graphic>
          <a:graphicData uri="http://schemas.openxmlformats.org/drawingml/2006/table">
            <a:tbl>
              <a:tblPr/>
              <a:tblGrid>
                <a:gridCol w="2500332"/>
                <a:gridCol w="666779"/>
                <a:gridCol w="673467"/>
                <a:gridCol w="673467"/>
                <a:gridCol w="673467"/>
                <a:gridCol w="673467"/>
                <a:gridCol w="673467"/>
                <a:gridCol w="1538051"/>
              </a:tblGrid>
              <a:tr h="142877">
                <a:tc>
                  <a:txBody>
                    <a:bodyPr/>
                    <a:lstStyle/>
                    <a:p>
                      <a:pPr algn="l" fontAlgn="ctr"/>
                      <a:r>
                        <a:rPr lang="en-US" sz="900" b="0" i="0" u="none" strike="noStrike" dirty="0">
                          <a:solidFill>
                            <a:schemeClr val="tx1"/>
                          </a:solidFill>
                          <a:latin typeface="Times New Roman" pitchFamily="18" charset="0"/>
                          <a:cs typeface="Times New Roman" pitchFamily="18" charset="0"/>
                        </a:rPr>
                        <a:t>II. </a:t>
                      </a:r>
                      <a:r>
                        <a:rPr lang="ru-RU" sz="900" b="0" i="0" u="none" strike="noStrike" dirty="0">
                          <a:solidFill>
                            <a:schemeClr val="tx1"/>
                          </a:solidFill>
                          <a:latin typeface="Times New Roman" pitchFamily="18" charset="0"/>
                          <a:cs typeface="Times New Roman" pitchFamily="18" charset="0"/>
                        </a:rPr>
                        <a:t>Производственная деятельность</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16 253,60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16 903,70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17 579,90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18 283,10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19 014,40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в том числе: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Сельское хозяйство, охота и лесное хозяйство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1 822,60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1 895,50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1 971,30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2 050,20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2 132,20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Добыча полезных ископаемых</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Обрабатывающие производства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1.4. Обеспечение электрической энергией, газом и паром</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11 553,40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13 284,90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13 400,60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14 736,30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15 323,10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chemeClr val="tx1"/>
                          </a:solidFill>
                          <a:latin typeface="Times New Roman" pitchFamily="18" charset="0"/>
                          <a:cs typeface="Times New Roman" pitchFamily="18" charset="0"/>
                        </a:rPr>
                        <a:t>1.5. C</a:t>
                      </a:r>
                      <a:r>
                        <a:rPr lang="ru-RU" sz="900" b="0" i="0" u="none" strike="noStrike">
                          <a:solidFill>
                            <a:schemeClr val="tx1"/>
                          </a:solidFill>
                          <a:latin typeface="Times New Roman" pitchFamily="18" charset="0"/>
                          <a:cs typeface="Times New Roman" pitchFamily="18" charset="0"/>
                        </a:rPr>
                        <a:t>троительство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1.6. Оптовая и розничная торговля</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920,60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957,40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995,70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1 035,50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1 077,00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01891">
                <a:tc>
                  <a:txBody>
                    <a:bodyPr/>
                    <a:lstStyle/>
                    <a:p>
                      <a:pPr algn="l" fontAlgn="ctr"/>
                      <a:r>
                        <a:rPr lang="ru-RU" sz="900" b="0" i="0" u="none" strike="noStrike">
                          <a:solidFill>
                            <a:schemeClr val="tx1"/>
                          </a:solidFill>
                          <a:latin typeface="Times New Roman" pitchFamily="18" charset="0"/>
                          <a:cs typeface="Times New Roman" pitchFamily="18" charset="0"/>
                        </a:rPr>
                        <a:t>1.7. Транспортировка и хранение</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1.8. Деятельность в области информации и связи</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chemeClr val="tx1"/>
                          </a:solidFill>
                          <a:latin typeface="Times New Roman" pitchFamily="18" charset="0"/>
                          <a:cs typeface="Times New Roman" pitchFamily="18" charset="0"/>
                        </a:rPr>
                        <a:t>III. </a:t>
                      </a:r>
                      <a:r>
                        <a:rPr lang="ru-RU" sz="900" b="0" i="0" u="none" strike="noStrike">
                          <a:solidFill>
                            <a:schemeClr val="tx1"/>
                          </a:solidFill>
                          <a:latin typeface="Times New Roman" pitchFamily="18" charset="0"/>
                          <a:cs typeface="Times New Roman" pitchFamily="18" charset="0"/>
                        </a:rPr>
                        <a:t>Инвестиционная деятельность</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840,90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874,50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909,50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945,90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983,70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из них по отраслям экономики: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Сельское хозяйство, охота и лесное хозяйство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Добыча полезных ископаемых</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Обрабатывающие производства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1.4. Обеспечение электрической энергией, газом и паром</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614,00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812,80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848,20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549,00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1 027,20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1.5. Строительство</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1.6. Оптовая и розничная торговля, сфера услуг и развлечений</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1.7 Транспортировка и хранение</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1.8. Деятельность в области информации и связи</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chemeClr val="tx1"/>
                          </a:solidFill>
                          <a:latin typeface="Times New Roman" pitchFamily="18" charset="0"/>
                          <a:cs typeface="Times New Roman" pitchFamily="18" charset="0"/>
                        </a:rPr>
                        <a:t>IV. </a:t>
                      </a:r>
                      <a:r>
                        <a:rPr lang="ru-RU" sz="900" b="0" i="0" u="none" strike="noStrike">
                          <a:solidFill>
                            <a:schemeClr val="tx1"/>
                          </a:solidFill>
                          <a:latin typeface="Times New Roman" pitchFamily="18" charset="0"/>
                          <a:cs typeface="Times New Roman" pitchFamily="18" charset="0"/>
                        </a:rPr>
                        <a:t>Денежные доходы населения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 Доходы населения муниципального образования, всего</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2 972,60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3 091,50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3 215,20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3 343,80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3 477,50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из них:</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chemeClr val="tx1"/>
                          </a:solidFill>
                          <a:latin typeface="Times New Roman" pitchFamily="18" charset="0"/>
                          <a:cs typeface="Times New Roman" pitchFamily="18" charset="0"/>
                        </a:rPr>
                        <a:t>1.1. Доходы от предпринимательской деятельности</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1 939,00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976,60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1 015,60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1 056,20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1 098,50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1.2. Оплата труда</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1 395,70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1 451,50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1 509,60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1 570,00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1.3. Социальные выплаты</a:t>
                      </a:r>
                    </a:p>
                  </a:txBody>
                  <a:tcPr marL="3429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691,60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719,30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809,10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chemeClr val="tx1"/>
                          </a:solidFill>
                          <a:latin typeface="Times New Roman" pitchFamily="18" charset="0"/>
                          <a:cs typeface="Times New Roman" pitchFamily="18" charset="0"/>
                        </a:rPr>
                        <a:t>2. Среднедушевые денежные доходы (в месяц)</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руб./чел.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24 632,40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25 617,30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26 642,00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27 708,00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28 816,00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3" y="428603"/>
          <a:ext cx="8286805" cy="5160268"/>
        </p:xfrm>
        <a:graphic>
          <a:graphicData uri="http://schemas.openxmlformats.org/drawingml/2006/table">
            <a:tbl>
              <a:tblPr/>
              <a:tblGrid>
                <a:gridCol w="2429051"/>
                <a:gridCol w="822141"/>
                <a:gridCol w="691346"/>
                <a:gridCol w="691346"/>
                <a:gridCol w="691346"/>
                <a:gridCol w="714303"/>
                <a:gridCol w="668389"/>
                <a:gridCol w="1578883"/>
              </a:tblGrid>
              <a:tr h="500067">
                <a:tc>
                  <a:txBody>
                    <a:bodyPr/>
                    <a:lstStyle/>
                    <a:p>
                      <a:pPr algn="l" fontAlgn="ctr"/>
                      <a:r>
                        <a:rPr lang="ru-RU" sz="900" b="0" i="0" u="none" strike="noStrike" dirty="0">
                          <a:solidFill>
                            <a:schemeClr val="tx1"/>
                          </a:solidFill>
                          <a:latin typeface="Times New Roman" pitchFamily="18" charset="0"/>
                          <a:cs typeface="Times New Roman" pitchFamily="18" charset="0"/>
                        </a:rPr>
                        <a:t>3. Номинальная начисленная среднемесячная заработная плата работников по полному кругу организаций</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руб. в месяц</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42 411,40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44 744,03</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46 533,79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48 395,14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50 330,95</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a:solidFill>
                            <a:schemeClr val="tx1"/>
                          </a:solidFill>
                          <a:latin typeface="Times New Roman" pitchFamily="18" charset="0"/>
                          <a:cs typeface="Times New Roman" pitchFamily="18" charset="0"/>
                        </a:rPr>
                        <a:t>V. </a:t>
                      </a:r>
                      <a:r>
                        <a:rPr lang="ru-RU" sz="900" b="0" i="0" u="none" strike="noStrike">
                          <a:solidFill>
                            <a:schemeClr val="tx1"/>
                          </a:solidFill>
                          <a:latin typeface="Times New Roman" pitchFamily="18" charset="0"/>
                          <a:cs typeface="Times New Roman" pitchFamily="18" charset="0"/>
                        </a:rPr>
                        <a:t>Потребительский рынок</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73886">
                <a:tc>
                  <a:txBody>
                    <a:bodyPr/>
                    <a:lstStyle/>
                    <a:p>
                      <a:pPr algn="l" fontAlgn="ctr"/>
                      <a:r>
                        <a:rPr lang="ru-RU" sz="900" b="0" i="0" u="none" strike="noStrike">
                          <a:solidFill>
                            <a:schemeClr val="tx1"/>
                          </a:solidFill>
                          <a:latin typeface="Times New Roman" pitchFamily="18" charset="0"/>
                          <a:cs typeface="Times New Roman" pitchFamily="18" charset="0"/>
                        </a:rPr>
                        <a:t>1. Оборот розничной торговли в ценах соответствующего периода</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 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920,60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957,40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995,70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1 035,50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1 077,00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 Оборот общественного питания</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млн.руб.</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19,90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20,70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21,50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a:solidFill>
                            <a:schemeClr val="tx1"/>
                          </a:solidFill>
                          <a:latin typeface="Times New Roman" pitchFamily="18" charset="0"/>
                          <a:cs typeface="Times New Roman" pitchFamily="18" charset="0"/>
                        </a:rPr>
                        <a:t>VI. </a:t>
                      </a:r>
                      <a:r>
                        <a:rPr lang="ru-RU" sz="900" b="0" i="0" u="none" strike="noStrike">
                          <a:solidFill>
                            <a:schemeClr val="tx1"/>
                          </a:solidFill>
                          <a:latin typeface="Times New Roman" pitchFamily="18" charset="0"/>
                          <a:cs typeface="Times New Roman" pitchFamily="18" charset="0"/>
                        </a:rPr>
                        <a:t>Демографические показатели</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1. Численность и состав населения</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4996">
                <a:tc>
                  <a:txBody>
                    <a:bodyPr/>
                    <a:lstStyle/>
                    <a:p>
                      <a:pPr algn="l" fontAlgn="ctr"/>
                      <a:r>
                        <a:rPr lang="ru-RU" sz="900" b="0" i="0" u="none" strike="noStrike">
                          <a:solidFill>
                            <a:schemeClr val="tx1"/>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11 194,00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11 037,00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1.2. Среднегодовая численность населения муниципального образования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11 563,00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11 115,00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67040">
                <a:tc>
                  <a:txBody>
                    <a:bodyPr/>
                    <a:lstStyle/>
                    <a:p>
                      <a:pPr algn="l" fontAlgn="ctr"/>
                      <a:r>
                        <a:rPr lang="ru-RU" sz="900" b="0" i="0" u="none" strike="noStrike">
                          <a:solidFill>
                            <a:schemeClr val="tx1"/>
                          </a:solidFill>
                          <a:latin typeface="Times New Roman" pitchFamily="18" charset="0"/>
                          <a:cs typeface="Times New Roman" pitchFamily="18" charset="0"/>
                        </a:rPr>
                        <a:t>1.3. Численность детей в возрасте 3-7 лет (дошкольного возраста)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512,00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498,00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1.4. Численность детей и подростков в возрасте 8-17 лет (школьного возраста)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1 352,00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1 353,00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1 338,00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1 308,00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1 265,00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29084">
                <a:tc>
                  <a:txBody>
                    <a:bodyPr/>
                    <a:lstStyle/>
                    <a:p>
                      <a:pPr algn="l" fontAlgn="ctr"/>
                      <a:r>
                        <a:rPr lang="ru-RU" sz="900" b="0" i="0" u="none" strike="noStrike">
                          <a:solidFill>
                            <a:schemeClr val="tx1"/>
                          </a:solidFill>
                          <a:latin typeface="Times New Roman" pitchFamily="18" charset="0"/>
                          <a:cs typeface="Times New Roman" pitchFamily="18" charset="0"/>
                        </a:rPr>
                        <a:t>1.5. Численность населения в трудоспособном возрасте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6 313,00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chemeClr val="tx1"/>
                          </a:solidFill>
                          <a:latin typeface="Times New Roman" pitchFamily="18" charset="0"/>
                          <a:cs typeface="Times New Roman" pitchFamily="18" charset="0"/>
                        </a:rPr>
                        <a:t>1.6. Численность населения старше трудоспособного возраста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3 344,00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 Естественное движение</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12032">
                <a:tc>
                  <a:txBody>
                    <a:bodyPr/>
                    <a:lstStyle/>
                    <a:p>
                      <a:pPr algn="l" fontAlgn="ctr"/>
                      <a:r>
                        <a:rPr lang="ru-RU" sz="900" b="0" i="0" u="none" strike="noStrike">
                          <a:solidFill>
                            <a:schemeClr val="tx1"/>
                          </a:solidFill>
                          <a:latin typeface="Times New Roman" pitchFamily="18" charset="0"/>
                          <a:cs typeface="Times New Roman" pitchFamily="18" charset="0"/>
                        </a:rPr>
                        <a:t>2.1. Число родившихся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89,00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chemeClr val="tx1"/>
                          </a:solidFill>
                          <a:latin typeface="Times New Roman" pitchFamily="18" charset="0"/>
                          <a:cs typeface="Times New Roman" pitchFamily="18" charset="0"/>
                        </a:rPr>
                        <a:t>2.2. Число умерших</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189,00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190,00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428604"/>
          <a:ext cx="8215372" cy="5761329"/>
        </p:xfrm>
        <a:graphic>
          <a:graphicData uri="http://schemas.openxmlformats.org/drawingml/2006/table">
            <a:tbl>
              <a:tblPr/>
              <a:tblGrid>
                <a:gridCol w="2408112"/>
                <a:gridCol w="815053"/>
                <a:gridCol w="685387"/>
                <a:gridCol w="685387"/>
                <a:gridCol w="685387"/>
                <a:gridCol w="685387"/>
                <a:gridCol w="685387"/>
                <a:gridCol w="1565272"/>
              </a:tblGrid>
              <a:tr h="240805">
                <a:tc>
                  <a:txBody>
                    <a:bodyPr/>
                    <a:lstStyle/>
                    <a:p>
                      <a:pPr algn="l" fontAlgn="ctr"/>
                      <a:r>
                        <a:rPr lang="en-US" sz="900" b="0" i="0" u="none" strike="noStrike" dirty="0">
                          <a:solidFill>
                            <a:schemeClr val="tx1"/>
                          </a:solidFill>
                          <a:latin typeface="Times New Roman" pitchFamily="18" charset="0"/>
                          <a:cs typeface="Times New Roman" pitchFamily="18" charset="0"/>
                        </a:rPr>
                        <a:t>VII. </a:t>
                      </a:r>
                      <a:r>
                        <a:rPr lang="ru-RU" sz="900" b="0" i="0" u="none" strike="noStrike" dirty="0">
                          <a:solidFill>
                            <a:schemeClr val="tx1"/>
                          </a:solidFill>
                          <a:latin typeface="Times New Roman" pitchFamily="18" charset="0"/>
                          <a:cs typeface="Times New Roman" pitchFamily="18" charset="0"/>
                        </a:rPr>
                        <a:t>Развитие социальной сферы</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a:solidFill>
                            <a:schemeClr val="tx1"/>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chemeClr val="tx1"/>
                          </a:solidFill>
                          <a:latin typeface="Times New Roman" pitchFamily="18" charset="0"/>
                          <a:cs typeface="Times New Roman" pitchFamily="18" charset="0"/>
                        </a:rPr>
                        <a:t>2. Обеспеченность населения врачами, оказывающими медицинскую помощь в амбулаторных условиях</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ед. на 10 тыс. чел. населения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11,40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12,50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20939">
                <a:tc>
                  <a:txBody>
                    <a:bodyPr/>
                    <a:lstStyle/>
                    <a:p>
                      <a:pPr algn="l" fontAlgn="ctr"/>
                      <a:r>
                        <a:rPr lang="ru-RU" sz="900" b="0" i="0" u="none" strike="noStrike">
                          <a:solidFill>
                            <a:schemeClr val="tx1"/>
                          </a:solidFill>
                          <a:latin typeface="Times New Roman" pitchFamily="18" charset="0"/>
                          <a:cs typeface="Times New Roman" pitchFamily="18" charset="0"/>
                        </a:rPr>
                        <a:t>3. Обеспеченность средними медицинскими работниками, работающими в государственных и муниципальных медицинских организациях медицинским персоналом</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ед. на 10 тыс. чел. населения</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47,10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48,70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53,00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4. Доля детей в возрасте от 5 до 18 лет, охваченных дополнительным образованием</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процент</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70,50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75,00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5. Доступность дошкольного образования для детей в возрасте от полутора до трех лет</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процент</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100,00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en-US" sz="900" b="0" i="0" u="none" strike="noStrike">
                          <a:solidFill>
                            <a:schemeClr val="tx1"/>
                          </a:solidFill>
                          <a:latin typeface="Times New Roman" pitchFamily="18" charset="0"/>
                          <a:cs typeface="Times New Roman" pitchFamily="18" charset="0"/>
                        </a:rPr>
                        <a:t>VIII. </a:t>
                      </a:r>
                      <a:r>
                        <a:rPr lang="ru-RU" sz="900" b="0" i="0" u="none" strike="noStrike">
                          <a:solidFill>
                            <a:schemeClr val="tx1"/>
                          </a:solidFill>
                          <a:latin typeface="Times New Roman" pitchFamily="18" charset="0"/>
                          <a:cs typeface="Times New Roman" pitchFamily="18" charset="0"/>
                        </a:rPr>
                        <a:t>Трудовые ресурсы</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chemeClr val="tx1"/>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2 651,00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86425">
                <a:tc>
                  <a:txBody>
                    <a:bodyPr/>
                    <a:lstStyle/>
                    <a:p>
                      <a:pPr algn="l" fontAlgn="ctr"/>
                      <a:r>
                        <a:rPr lang="ru-RU" sz="900" b="0" i="0" u="none" strike="noStrike">
                          <a:solidFill>
                            <a:schemeClr val="tx1"/>
                          </a:solidFill>
                          <a:latin typeface="Times New Roman" pitchFamily="18" charset="0"/>
                          <a:cs typeface="Times New Roman" pitchFamily="18" charset="0"/>
                        </a:rPr>
                        <a:t>2. Среднегодовая численность занятых в разрезе ОКВЭД</a:t>
                      </a:r>
                    </a:p>
                  </a:txBody>
                  <a:tcPr marL="1143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Сельское, лесное хозяйство, охота, рыболовство и рыбоводство</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Добыча полезных ископаемых</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Обрабатывающие производства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Обеспечение электрической энергией, газом и паром; кондиционирование воздуха</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642,00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2"/>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Водоснабжение; водоотведение, организация сбора и утилизации отходов, деятельность по ликвидации загрязнений</a:t>
                      </a:r>
                    </a:p>
                  </a:txBody>
                  <a:tcPr marL="228600"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чел.</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77,00</a:t>
                      </a:r>
                    </a:p>
                  </a:txBody>
                  <a:tcPr marL="9525" marR="9525" marT="9525" marB="0" anchor="ctr">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4" y="428604"/>
          <a:ext cx="8143935" cy="5223990"/>
        </p:xfrm>
        <a:graphic>
          <a:graphicData uri="http://schemas.openxmlformats.org/drawingml/2006/table">
            <a:tbl>
              <a:tblPr/>
              <a:tblGrid>
                <a:gridCol w="2387172"/>
                <a:gridCol w="807966"/>
                <a:gridCol w="679427"/>
                <a:gridCol w="679427"/>
                <a:gridCol w="679427"/>
                <a:gridCol w="679427"/>
                <a:gridCol w="679427"/>
                <a:gridCol w="1551662"/>
              </a:tblGrid>
              <a:tr h="240805">
                <a:tc>
                  <a:txBody>
                    <a:bodyPr/>
                    <a:lstStyle/>
                    <a:p>
                      <a:pPr algn="l" fontAlgn="ctr"/>
                      <a:r>
                        <a:rPr lang="ru-RU" sz="900" b="0" i="0" u="none" strike="noStrike" dirty="0">
                          <a:solidFill>
                            <a:schemeClr val="tx1"/>
                          </a:solidFill>
                          <a:latin typeface="Times New Roman" pitchFamily="18" charset="0"/>
                          <a:cs typeface="Times New Roman" pitchFamily="18" charset="0"/>
                        </a:rPr>
                        <a:t>Строительство</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a:solidFill>
                            <a:schemeClr val="tx1"/>
                          </a:solidFill>
                          <a:latin typeface="Times New Roman" pitchFamily="18" charset="0"/>
                          <a:cs typeface="Times New Roman" pitchFamily="18" charset="0"/>
                        </a:rPr>
                        <a:t>Торговля оптовая и розничная; ремонт автотранспортных средств и мотоциклов</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93,00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53010">
                <a:tc>
                  <a:txBody>
                    <a:bodyPr/>
                    <a:lstStyle/>
                    <a:p>
                      <a:pPr algn="l" fontAlgn="ctr"/>
                      <a:r>
                        <a:rPr lang="ru-RU" sz="900" b="0" i="0" u="none" strike="noStrike">
                          <a:solidFill>
                            <a:schemeClr val="tx1"/>
                          </a:solidFill>
                          <a:latin typeface="Times New Roman" pitchFamily="18" charset="0"/>
                          <a:cs typeface="Times New Roman" pitchFamily="18" charset="0"/>
                        </a:rPr>
                        <a:t>Транспортировка и хранение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112,00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63376">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гостиниц и предприятий общественного питания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в области информации и связи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финансовая и страховая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по операциям с недвижимым имуществом</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профессиональная, научная и техническая</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16,00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86425">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административная и сопутствующие дополнительные услуги</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251,00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Государственное управление и обеспечение военной безопасности; социальное обеспечение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74,00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Образование</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457,00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в области здравоохранения и социальных услуг</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 </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1"/>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chemeClr val="tx1"/>
                          </a:solidFill>
                          <a:latin typeface="Times New Roman" pitchFamily="18" charset="0"/>
                          <a:cs typeface="Times New Roman" pitchFamily="18" charset="0"/>
                        </a:rPr>
                        <a:t>Деятельность в области культуры, спорта, организации досуга и развлечений</a:t>
                      </a:r>
                    </a:p>
                  </a:txBody>
                  <a:tcPr marL="228600"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чел.</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chemeClr val="tx1"/>
                          </a:solidFill>
                          <a:latin typeface="Times New Roman" pitchFamily="18" charset="0"/>
                          <a:cs typeface="Times New Roman" pitchFamily="18" charset="0"/>
                        </a:rPr>
                        <a:t>40,00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chemeClr val="tx2"/>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ДОХОДЫ  БЮДЖЕТА </a:t>
            </a: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b="0" i="0" u="none" strike="noStrike" cap="none" normalizeH="0" baseline="0" dirty="0" smtClean="0">
              <a:ln>
                <a:noFill/>
              </a:ln>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b="0" i="0" u="none" strike="noStrike" cap="none" normalizeH="0" baseline="0" dirty="0" smtClean="0">
              <a:ln>
                <a:noFill/>
              </a:ln>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3">
              <a:lumMod val="75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143372" y="1214422"/>
            <a:ext cx="482600" cy="744537"/>
          </a:xfrm>
          <a:prstGeom prst="downArrow">
            <a:avLst>
              <a:gd name="adj1" fmla="val 50000"/>
              <a:gd name="adj2" fmla="val 38569"/>
            </a:avLst>
          </a:prstGeom>
          <a:solidFill>
            <a:schemeClr val="accent3">
              <a:lumMod val="75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3">
              <a:lumMod val="75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928926"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effectLst/>
              <a:latin typeface="Arial" pitchFamily="34" charset="0"/>
              <a:cs typeface="Arial" pitchFamily="34" charset="0"/>
            </a:endParaRPr>
          </a:p>
        </p:txBody>
      </p:sp>
      <p:sp>
        <p:nvSpPr>
          <p:cNvPr id="100360" name="Rectangle 8"/>
          <p:cNvSpPr>
            <a:spLocks noChangeArrowheads="1"/>
          </p:cNvSpPr>
          <p:nvPr/>
        </p:nvSpPr>
        <p:spPr bwMode="auto">
          <a:xfrm>
            <a:off x="285720"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14282" y="285728"/>
            <a:ext cx="878687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900" b="1"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решения Думы городского округа Верхний Тагил от 15.12.2023 года № 34/1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бюджете городского округа Верхний Тагил на 2024 год и плановый период 2025 и 2026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s://avatars.mds.yandex.net/i?id=19be49f73292b57676a8ebdefa62108d605a2f6e-9838067-images-thumbs&amp;n=13"/>
          <p:cNvPicPr/>
          <p:nvPr/>
        </p:nvPicPr>
        <p:blipFill>
          <a:blip r:embed="rId2"/>
          <a:srcRect/>
          <a:stretch>
            <a:fillRect/>
          </a:stretch>
        </p:blipFill>
        <p:spPr bwMode="auto">
          <a:xfrm>
            <a:off x="428596" y="357166"/>
            <a:ext cx="2054185" cy="15430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12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на 2024 год</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142844" y="785794"/>
          <a:ext cx="8882743"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5"/>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2022-2024 годы, тыс. рублей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1"/>
          <p:cNvGraphicFramePr>
            <a:graphicFrameLocks noChangeAspect="1"/>
          </p:cNvGraphicFramePr>
          <p:nvPr/>
        </p:nvGraphicFramePr>
        <p:xfrm>
          <a:off x="571472" y="1643050"/>
          <a:ext cx="821537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r>
              <a:rPr kumimoji="0" lang="ru-RU" sz="18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90575" y="3711575"/>
          <a:ext cx="6329363" cy="2928938"/>
        </p:xfrm>
        <a:graphic>
          <a:graphicData uri="http://schemas.openxmlformats.org/presentationml/2006/ole">
            <p:oleObj spid="_x0000_s97295" name="Диаграмма" r:id="rId3" imgW="6286520" imgH="2914739" progId="MSGraph.Chart.8">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2024 год и плановый период 2025 и 2026 годов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357710"/>
        </p:xfrm>
        <a:graphic>
          <a:graphicData uri="http://schemas.openxmlformats.org/drawingml/2006/table">
            <a:tbl>
              <a:tblPr/>
              <a:tblGrid>
                <a:gridCol w="2928957"/>
                <a:gridCol w="1000132"/>
                <a:gridCol w="1029373"/>
                <a:gridCol w="933285"/>
                <a:gridCol w="933285"/>
                <a:gridCol w="961709"/>
                <a:gridCol w="904861"/>
              </a:tblGrid>
              <a:tr h="505751">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2024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2025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2026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dirty="0" smtClean="0">
                          <a:latin typeface="Times New Roman"/>
                          <a:ea typeface="Times New Roman"/>
                          <a:cs typeface="Times New Roman"/>
                        </a:rPr>
                        <a:t>Доходы</a:t>
                      </a:r>
                      <a:r>
                        <a:rPr lang="ru-RU" sz="1400" b="1" dirty="0">
                          <a:latin typeface="Times New Roman"/>
                          <a:ea typeface="Times New Roman"/>
                          <a:cs typeface="Times New Roman"/>
                        </a:rPr>
                        <a:t>,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988 327</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897 339</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912 738</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338 912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34%</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352 442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39%</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392 149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43%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649 415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66%</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544 897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61%</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520 589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57%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1 000 480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899 817</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ea typeface="Times New Roman"/>
                          <a:cs typeface="Times New Roman" pitchFamily="18" charset="0"/>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913 083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ea typeface="Times New Roman"/>
                          <a:cs typeface="Times New Roman" pitchFamily="18" charset="0"/>
                        </a:rPr>
                        <a:t>100%</a:t>
                      </a: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74 935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18 460</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26 189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64483">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160 295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119 606</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84 729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Социальная сфера,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670 729</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67%</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i="0" dirty="0" smtClean="0">
                          <a:solidFill>
                            <a:schemeClr val="tx1"/>
                          </a:solidFill>
                          <a:latin typeface="Times New Roman" pitchFamily="18" charset="0"/>
                          <a:ea typeface="Times New Roman"/>
                          <a:cs typeface="Times New Roman" pitchFamily="18" charset="0"/>
                        </a:rPr>
                        <a:t>676 032</a:t>
                      </a:r>
                      <a:endParaRPr lang="ru-RU" sz="1400" i="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75%</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676 332</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i="0" dirty="0" smtClean="0">
                          <a:latin typeface="Times New Roman" pitchFamily="18" charset="0"/>
                          <a:ea typeface="Times New Roman"/>
                          <a:cs typeface="Times New Roman" pitchFamily="18" charset="0"/>
                        </a:rPr>
                        <a:t>74%</a:t>
                      </a:r>
                      <a:endParaRPr lang="ru-RU" sz="1400" i="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07485">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t"/>
                      <a:r>
                        <a:rPr lang="ru-RU" sz="1400" b="0" i="0" u="none" strike="noStrike" dirty="0" smtClean="0">
                          <a:solidFill>
                            <a:srgbClr val="000000"/>
                          </a:solidFill>
                          <a:latin typeface="Times New Roman" pitchFamily="18" charset="0"/>
                          <a:cs typeface="Times New Roman" pitchFamily="18" charset="0"/>
                        </a:rPr>
                        <a:t>518 130</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52%</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557 </a:t>
                      </a:r>
                      <a:r>
                        <a:rPr lang="ru-RU" sz="1400" b="0" i="0" u="none" strike="noStrike" dirty="0" smtClean="0">
                          <a:solidFill>
                            <a:srgbClr val="000000"/>
                          </a:solidFill>
                          <a:latin typeface="Times New Roman" pitchFamily="18" charset="0"/>
                          <a:cs typeface="Times New Roman" pitchFamily="18" charset="0"/>
                        </a:rPr>
                        <a:t>689</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62%</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555 </a:t>
                      </a:r>
                      <a:r>
                        <a:rPr lang="ru-RU" sz="1400" b="0" i="0" u="none" strike="noStrike" dirty="0" smtClean="0">
                          <a:solidFill>
                            <a:srgbClr val="000000"/>
                          </a:solidFill>
                          <a:latin typeface="Times New Roman" pitchFamily="18" charset="0"/>
                          <a:cs typeface="Times New Roman" pitchFamily="18" charset="0"/>
                        </a:rPr>
                        <a:t>831</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61%</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 культура</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t"/>
                      <a:r>
                        <a:rPr lang="ru-RU" sz="1400" b="0" i="0" u="none" strike="noStrike" dirty="0" smtClean="0">
                          <a:solidFill>
                            <a:srgbClr val="000000"/>
                          </a:solidFill>
                          <a:latin typeface="Times New Roman" pitchFamily="18" charset="0"/>
                          <a:cs typeface="Times New Roman" pitchFamily="18" charset="0"/>
                        </a:rPr>
                        <a:t>77 091</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8%</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56 </a:t>
                      </a:r>
                      <a:r>
                        <a:rPr lang="ru-RU" sz="1400" b="0" i="0" u="none" strike="noStrike" dirty="0" smtClean="0">
                          <a:solidFill>
                            <a:srgbClr val="000000"/>
                          </a:solidFill>
                          <a:latin typeface="Times New Roman" pitchFamily="18" charset="0"/>
                          <a:cs typeface="Times New Roman" pitchFamily="18" charset="0"/>
                        </a:rPr>
                        <a:t>798</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6%</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54 </a:t>
                      </a:r>
                      <a:r>
                        <a:rPr lang="ru-RU" sz="1400" b="0" i="0" u="none" strike="noStrike" dirty="0" smtClean="0">
                          <a:solidFill>
                            <a:srgbClr val="000000"/>
                          </a:solidFill>
                          <a:latin typeface="Times New Roman" pitchFamily="18" charset="0"/>
                          <a:cs typeface="Times New Roman" pitchFamily="18" charset="0"/>
                        </a:rPr>
                        <a:t>867</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6%</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dirty="0">
                          <a:latin typeface="Times New Roman"/>
                          <a:ea typeface="Times New Roman"/>
                          <a:cs typeface="Times New Roman"/>
                        </a:rPr>
                        <a:t>- социальная политика</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t"/>
                      <a:r>
                        <a:rPr lang="ru-RU" sz="1400" b="0" i="0" u="none" strike="noStrike" dirty="0" smtClean="0">
                          <a:solidFill>
                            <a:srgbClr val="000000"/>
                          </a:solidFill>
                          <a:latin typeface="Times New Roman" pitchFamily="18" charset="0"/>
                          <a:cs typeface="Times New Roman" pitchFamily="18" charset="0"/>
                        </a:rPr>
                        <a:t>54 041</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5%</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53 </a:t>
                      </a:r>
                      <a:r>
                        <a:rPr lang="ru-RU" sz="1400" b="0" i="0" u="none" strike="noStrike" dirty="0" smtClean="0">
                          <a:solidFill>
                            <a:srgbClr val="000000"/>
                          </a:solidFill>
                          <a:latin typeface="Times New Roman" pitchFamily="18" charset="0"/>
                          <a:cs typeface="Times New Roman" pitchFamily="18" charset="0"/>
                        </a:rPr>
                        <a:t>004</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6%</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57 </a:t>
                      </a:r>
                      <a:r>
                        <a:rPr lang="ru-RU" sz="1400" b="0" i="0" u="none" strike="noStrike" dirty="0" smtClean="0">
                          <a:solidFill>
                            <a:srgbClr val="000000"/>
                          </a:solidFill>
                          <a:latin typeface="Times New Roman" pitchFamily="18" charset="0"/>
                          <a:cs typeface="Times New Roman" pitchFamily="18" charset="0"/>
                        </a:rPr>
                        <a:t>093</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6%</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dirty="0">
                          <a:latin typeface="Times New Roman"/>
                          <a:ea typeface="Times New Roman"/>
                          <a:cs typeface="Times New Roman"/>
                        </a:rPr>
                        <a:t>- </a:t>
                      </a:r>
                      <a:r>
                        <a:rPr lang="ru-RU" sz="1400" dirty="0">
                          <a:latin typeface="Times New Roman"/>
                          <a:ea typeface="Times New Roman"/>
                          <a:cs typeface="Times New Roman"/>
                        </a:rPr>
                        <a:t>физическая культура и спорт</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t"/>
                      <a:r>
                        <a:rPr lang="ru-RU" sz="1400" b="0" i="0" u="none" strike="noStrike" dirty="0" smtClean="0">
                          <a:solidFill>
                            <a:srgbClr val="000000"/>
                          </a:solidFill>
                          <a:latin typeface="Times New Roman" pitchFamily="18" charset="0"/>
                          <a:cs typeface="Times New Roman" pitchFamily="18" charset="0"/>
                        </a:rPr>
                        <a:t>21 467</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2%</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8 </a:t>
                      </a:r>
                      <a:r>
                        <a:rPr lang="ru-RU" sz="1400" b="0" i="0" u="none" strike="noStrike" dirty="0" smtClean="0">
                          <a:solidFill>
                            <a:srgbClr val="000000"/>
                          </a:solidFill>
                          <a:latin typeface="Times New Roman" pitchFamily="18" charset="0"/>
                          <a:cs typeface="Times New Roman" pitchFamily="18" charset="0"/>
                        </a:rPr>
                        <a:t>541</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1%</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fontAlgn="t"/>
                      <a:r>
                        <a:rPr lang="ru-RU" sz="1400" b="0" i="0" u="none" strike="noStrike" dirty="0">
                          <a:solidFill>
                            <a:srgbClr val="000000"/>
                          </a:solidFill>
                          <a:latin typeface="Times New Roman" pitchFamily="18" charset="0"/>
                          <a:cs typeface="Times New Roman" pitchFamily="18" charset="0"/>
                        </a:rPr>
                        <a:t>8 </a:t>
                      </a:r>
                      <a:r>
                        <a:rPr lang="ru-RU" sz="1400" b="0" i="0" u="none" strike="noStrike" dirty="0" smtClean="0">
                          <a:solidFill>
                            <a:srgbClr val="000000"/>
                          </a:solidFill>
                          <a:latin typeface="Times New Roman" pitchFamily="18" charset="0"/>
                          <a:cs typeface="Times New Roman" pitchFamily="18" charset="0"/>
                        </a:rPr>
                        <a:t>541</a:t>
                      </a:r>
                      <a:endParaRPr lang="ru-RU" sz="1400" b="0" i="0" u="none" strike="noStrike" dirty="0">
                        <a:solidFill>
                          <a:srgbClr val="000000"/>
                        </a:solidFill>
                        <a:latin typeface="Times New Roman" pitchFamily="18" charset="0"/>
                        <a:cs typeface="Times New Roman"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0" dirty="0" smtClean="0">
                          <a:latin typeface="Times New Roman" pitchFamily="18" charset="0"/>
                          <a:ea typeface="Times New Roman"/>
                          <a:cs typeface="Times New Roman" pitchFamily="18" charset="0"/>
                        </a:rPr>
                        <a:t>1%</a:t>
                      </a:r>
                      <a:endParaRPr lang="ru-RU" sz="1400" b="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94 521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solidFill>
                            <a:schemeClr val="tx1"/>
                          </a:solidFill>
                          <a:latin typeface="Times New Roman" pitchFamily="18" charset="0"/>
                          <a:ea typeface="Times New Roman"/>
                          <a:cs typeface="Times New Roman" pitchFamily="18" charset="0"/>
                        </a:rPr>
                        <a:t>85 719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125 833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8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12 153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2 478</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345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214282" y="142852"/>
            <a:ext cx="8643998"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ru-RU" sz="2000" b="1" dirty="0" smtClean="0">
                <a:solidFill>
                  <a:srgbClr val="365F91"/>
                </a:solidFill>
                <a:latin typeface="Times New Roman" pitchFamily="18" charset="0"/>
                <a:cs typeface="Arial" pitchFamily="34" charset="0"/>
              </a:rPr>
              <a:t>Д</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оходы бюджета городского округа </a:t>
            </a:r>
            <a:r>
              <a:rPr lang="ru-RU" sz="2000" b="1" dirty="0" smtClean="0">
                <a:solidFill>
                  <a:srgbClr val="365F91"/>
                </a:solidFill>
                <a:latin typeface="Times New Roman" pitchFamily="18" charset="0"/>
                <a:cs typeface="Arial" pitchFamily="34" charset="0"/>
              </a:rPr>
              <a:t>В</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ерхний </a:t>
            </a:r>
            <a:r>
              <a:rPr lang="ru-RU" sz="2000" b="1" dirty="0" smtClean="0">
                <a:solidFill>
                  <a:srgbClr val="365F91"/>
                </a:solidFill>
                <a:latin typeface="Times New Roman" pitchFamily="18" charset="0"/>
                <a:cs typeface="Arial" pitchFamily="34" charset="0"/>
              </a:rPr>
              <a:t>Т</a:t>
            </a:r>
            <a:r>
              <a:rPr kumimoji="0" lang="ru-RU" sz="2000" b="1" i="0" u="none" strike="noStrike" cap="none" normalizeH="0" baseline="0" dirty="0" smtClean="0">
                <a:ln>
                  <a:noFill/>
                </a:ln>
                <a:solidFill>
                  <a:srgbClr val="365F91"/>
                </a:solidFill>
                <a:effectLst/>
                <a:latin typeface="Times New Roman" pitchFamily="18" charset="0"/>
                <a:cs typeface="Arial" pitchFamily="34" charset="0"/>
              </a:rPr>
              <a:t>агил         </a:t>
            </a: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a:t>
            </a:r>
            <a:r>
              <a:rPr kumimoji="0" lang="ru-RU" sz="1400" b="1" i="0" u="none" strike="noStrike" cap="none" normalizeH="0" baseline="0" dirty="0" smtClean="0">
                <a:ln>
                  <a:noFill/>
                </a:ln>
                <a:solidFill>
                  <a:srgbClr val="365F91"/>
                </a:solidFill>
                <a:effectLst/>
                <a:latin typeface="Times New Roman" pitchFamily="18" charset="0"/>
                <a:cs typeface="Arial" pitchFamily="34"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5999495"/>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год (факт</a:t>
                      </a:r>
                      <a:r>
                        <a:rPr lang="ru-RU" sz="1100" dirty="0">
                          <a:latin typeface="Times New Roman"/>
                          <a:ea typeface="Times New Roman"/>
                          <a:cs typeface="Times New Roman"/>
                        </a:rPr>
                        <a:t>)</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2023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 на 01.11.2023)</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2024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2025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2026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232 758</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287 073</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338 912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352 442</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392 149</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175 214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177 876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233 546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263 439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297 424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14 436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18 297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17 931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a:t>
                      </a:r>
                      <a:r>
                        <a:rPr lang="ru-RU" sz="1100" baseline="0" dirty="0" smtClean="0">
                          <a:latin typeface="Times New Roman" pitchFamily="18" charset="0"/>
                          <a:ea typeface="Times New Roman"/>
                          <a:cs typeface="Times New Roman" pitchFamily="18" charset="0"/>
                        </a:rPr>
                        <a:t> 428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19 285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10 913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13 446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a:t>
                      </a:r>
                      <a:r>
                        <a:rPr lang="ru-RU" sz="1100" baseline="0" dirty="0" smtClean="0">
                          <a:latin typeface="Times New Roman" pitchFamily="18" charset="0"/>
                          <a:ea typeface="Times New Roman"/>
                          <a:cs typeface="Times New Roman" pitchFamily="18" charset="0"/>
                        </a:rPr>
                        <a:t> 940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18 650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21 821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 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1 061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1 300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1 531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1 800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3 013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3 320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4 320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2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2 556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2 444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2 824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21 630</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66 785</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60 452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40 342</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41 347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13 463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17 841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22 504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17 769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18 682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2 316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5 330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smtClean="0">
                          <a:latin typeface="Times New Roman"/>
                          <a:ea typeface="Times New Roman"/>
                          <a:cs typeface="Times New Roman"/>
                        </a:rPr>
                        <a:t>Доходы </a:t>
                      </a:r>
                      <a:r>
                        <a:rPr lang="ru-RU" sz="1100" dirty="0">
                          <a:latin typeface="Times New Roman"/>
                          <a:ea typeface="Times New Roman"/>
                          <a:cs typeface="Times New Roman"/>
                        </a:rPr>
                        <a:t>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4 182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1 502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989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1 072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23">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1 404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40 713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32 815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17 400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17 450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445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954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Безвозмездные поступления,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452 057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514 325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649 415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544 897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520 589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Дотации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155 503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158 073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288 229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228 499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187 647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Субсидии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36 049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88 430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76 659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16 376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17 031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Субвенции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233 345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251 399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284 527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300 022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315 911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21 040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16 423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13 655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 7 535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684 815</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801 398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988 327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897 339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912 738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42910" y="357166"/>
            <a:ext cx="8215370" cy="892552"/>
          </a:xfrm>
          <a:prstGeom prst="rect">
            <a:avLst/>
          </a:prstGeom>
          <a:noFill/>
        </p:spPr>
        <p:txBody>
          <a:bodyPr wrap="square" rtlCol="0">
            <a:spAutoFit/>
          </a:bodyPr>
          <a:lstStyle/>
          <a:p>
            <a:pPr algn="ctr"/>
            <a:r>
              <a:rPr lang="ru-RU" sz="2000" b="1" u="sng" dirty="0" smtClean="0">
                <a:solidFill>
                  <a:schemeClr val="tx1">
                    <a:lumMod val="75000"/>
                    <a:lumOff val="25000"/>
                  </a:schemeClr>
                </a:solidFill>
                <a:latin typeface="Times New Roman" pitchFamily="18" charset="0"/>
                <a:cs typeface="Times New Roman" pitchFamily="18" charset="0"/>
              </a:rPr>
              <a:t>Результаты оценки эффективности налоговых расходов           </a:t>
            </a:r>
          </a:p>
          <a:p>
            <a:pPr algn="ctr"/>
            <a:endParaRPr lang="ru-RU" b="1" u="sng" dirty="0" smtClean="0">
              <a:solidFill>
                <a:schemeClr val="tx1">
                  <a:lumMod val="75000"/>
                  <a:lumOff val="25000"/>
                </a:schemeClr>
              </a:solidFill>
              <a:latin typeface="Times New Roman" pitchFamily="18" charset="0"/>
              <a:cs typeface="Times New Roman" pitchFamily="18" charset="0"/>
            </a:endParaRPr>
          </a:p>
          <a:p>
            <a:pPr algn="r"/>
            <a:r>
              <a:rPr lang="ru-RU" sz="1400" b="1" u="sng" dirty="0" smtClean="0">
                <a:solidFill>
                  <a:schemeClr val="tx1">
                    <a:lumMod val="75000"/>
                    <a:lumOff val="25000"/>
                  </a:schemeClr>
                </a:solidFill>
                <a:latin typeface="Times New Roman" pitchFamily="18" charset="0"/>
                <a:cs typeface="Times New Roman" pitchFamily="18" charset="0"/>
              </a:rPr>
              <a:t>(тыс. рублей)</a:t>
            </a:r>
            <a:endParaRPr lang="ru-RU" sz="1400" b="1" u="sng" dirty="0">
              <a:solidFill>
                <a:schemeClr val="tx1">
                  <a:lumMod val="75000"/>
                  <a:lumOff val="2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500034" y="1357298"/>
          <a:ext cx="8215370" cy="4597742"/>
        </p:xfrm>
        <a:graphic>
          <a:graphicData uri="http://schemas.openxmlformats.org/drawingml/2006/table">
            <a:tbl>
              <a:tblPr/>
              <a:tblGrid>
                <a:gridCol w="507737"/>
                <a:gridCol w="1940093"/>
                <a:gridCol w="1788797"/>
                <a:gridCol w="1335538"/>
                <a:gridCol w="1285884"/>
                <a:gridCol w="1357321"/>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endParaRPr lang="ru-RU" sz="1200" dirty="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2022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2023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2024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dirty="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a:t>
                      </a:r>
                      <a:r>
                        <a:rPr lang="ru-RU" sz="1200" dirty="0" smtClean="0">
                          <a:solidFill>
                            <a:srgbClr val="000000"/>
                          </a:solidFill>
                          <a:latin typeface="Times New Roman" pitchFamily="18" charset="0"/>
                          <a:ea typeface="Times New Roman"/>
                          <a:cs typeface="Times New Roman" pitchFamily="18" charset="0"/>
                        </a:rPr>
                        <a:t>№ </a:t>
                      </a:r>
                      <a:r>
                        <a:rPr lang="ru-RU" sz="1200" dirty="0">
                          <a:solidFill>
                            <a:srgbClr val="000000"/>
                          </a:solidFill>
                          <a:latin typeface="Times New Roman" pitchFamily="18" charset="0"/>
                          <a:ea typeface="Times New Roman"/>
                          <a:cs typeface="Times New Roman" pitchFamily="18" charset="0"/>
                        </a:rPr>
                        <a:t>34/4       </a:t>
                      </a:r>
                      <a:endParaRPr lang="ru-RU" sz="1200" dirty="0">
                        <a:latin typeface="Times New Roman" pitchFamily="18" charset="0"/>
                        <a:ea typeface="Times New Roman"/>
                        <a:cs typeface="Times New Roman" pitchFamily="18" charset="0"/>
                      </a:endParaRPr>
                    </a:p>
                    <a:p>
                      <a:pPr algn="ctr">
                        <a:spcAft>
                          <a:spcPts val="0"/>
                        </a:spcAft>
                      </a:pPr>
                      <a:r>
                        <a:rPr lang="ru-RU" sz="1200" dirty="0">
                          <a:solidFill>
                            <a:srgbClr val="000000"/>
                          </a:solidFill>
                          <a:latin typeface="Times New Roman" pitchFamily="18" charset="0"/>
                          <a:ea typeface="Times New Roman"/>
                          <a:cs typeface="Times New Roman" pitchFamily="18" charset="0"/>
                        </a:rPr>
                        <a:t> (в редакции от </a:t>
                      </a:r>
                      <a:r>
                        <a:rPr lang="ru-RU" sz="1200" dirty="0" smtClean="0">
                          <a:solidFill>
                            <a:srgbClr val="000000"/>
                          </a:solidFill>
                          <a:latin typeface="Times New Roman" pitchFamily="18" charset="0"/>
                          <a:ea typeface="Times New Roman"/>
                          <a:cs typeface="Times New Roman" pitchFamily="18" charset="0"/>
                        </a:rPr>
                        <a:t>20.04.2023г</a:t>
                      </a: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3 914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4 090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4 274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99728">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442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462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483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Решение Думы городского округа Верхний Тагил от  17.10.2019г.  № 37/3       </a:t>
                      </a: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Times New Roman" pitchFamily="18" charset="0"/>
                          <a:ea typeface="Times New Roman"/>
                          <a:cs typeface="Times New Roman" pitchFamily="18" charset="0"/>
                        </a:rPr>
                        <a:t> (в редакции от 22.06.2020г.)</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2000" b="1" dirty="0" smtClean="0">
                <a:solidFill>
                  <a:schemeClr val="accent3">
                    <a:lumMod val="50000"/>
                  </a:schemeClr>
                </a:solidFill>
                <a:latin typeface="Times New Roman" pitchFamily="18" charset="0"/>
                <a:cs typeface="Arial" pitchFamily="34" charset="0"/>
              </a:rPr>
              <a:t>Д</a:t>
            </a:r>
            <a:r>
              <a:rPr kumimoji="0" lang="ru-RU" sz="2000" b="1" i="0" u="none" strike="noStrike" cap="none" normalizeH="0" baseline="0" dirty="0" smtClean="0">
                <a:ln>
                  <a:noFill/>
                </a:ln>
                <a:solidFill>
                  <a:schemeClr val="accent3">
                    <a:lumMod val="50000"/>
                  </a:schemeClr>
                </a:solidFill>
                <a:effectLst/>
                <a:latin typeface="Times New Roman" pitchFamily="18" charset="0"/>
                <a:cs typeface="Arial" pitchFamily="34" charset="0"/>
              </a:rPr>
              <a:t>оходы бюджета городского округа Верхний </a:t>
            </a:r>
            <a:r>
              <a:rPr lang="ru-RU" sz="2000" b="1" dirty="0" smtClean="0">
                <a:solidFill>
                  <a:schemeClr val="accent3">
                    <a:lumMod val="50000"/>
                  </a:schemeClr>
                </a:solidFill>
                <a:latin typeface="Times New Roman" pitchFamily="18" charset="0"/>
                <a:cs typeface="Arial" pitchFamily="34" charset="0"/>
              </a:rPr>
              <a:t>Т</a:t>
            </a:r>
            <a:r>
              <a:rPr kumimoji="0" lang="ru-RU" sz="2000" b="1" i="0" u="none" strike="noStrike" cap="none" normalizeH="0" baseline="0" dirty="0" smtClean="0">
                <a:ln>
                  <a:noFill/>
                </a:ln>
                <a:solidFill>
                  <a:schemeClr val="accent3">
                    <a:lumMod val="50000"/>
                  </a:schemeClr>
                </a:solidFill>
                <a:effectLst/>
                <a:latin typeface="Times New Roman" pitchFamily="18" charset="0"/>
                <a:cs typeface="Arial" pitchFamily="34" charset="0"/>
              </a:rPr>
              <a:t>агил</a:t>
            </a:r>
            <a:endParaRPr kumimoji="0" lang="ru-RU" sz="20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2024 году будет зачисляться по нормативу 97 процентов.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072494"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Дифференцированный норматива зачислений доходов от  акцизов на нефтепродукты в местный бюджет в 2021-2024 годах  (2022 год - 0,08174%;  2023 год  - 0 ,09231%; 2024 год – 0,09145; 2025 -2026 годы  - 0,09145).</a:t>
            </a:r>
            <a:endParaRPr lang="ru-RU"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0" y="428604"/>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57158" y="2357430"/>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Положительная динамика поступлений связана с увеличением количества налогоплательщиков, применяющих данную систему налогообложения.</a:t>
            </a:r>
            <a:endParaRPr lang="ru-RU" sz="1200" dirty="0" smtClean="0"/>
          </a:p>
        </p:txBody>
      </p:sp>
      <p:graphicFrame>
        <p:nvGraphicFramePr>
          <p:cNvPr id="5" name="Диаграмма 4"/>
          <p:cNvGraphicFramePr/>
          <p:nvPr/>
        </p:nvGraphicFramePr>
        <p:xfrm>
          <a:off x="142844" y="3143248"/>
          <a:ext cx="9144000" cy="19288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flipH="1">
            <a:off x="285720" y="5143512"/>
            <a:ext cx="8501085" cy="73866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8858312"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    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 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235343" y="5857892"/>
            <a:ext cx="890865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Увеличение поступлений связано с увеличением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2145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2024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14282" y="214290"/>
            <a:ext cx="8715436"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142844"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2024 году  60%.</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68894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Уменьшение поступлений связано с уменьшением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142852"/>
            <a:ext cx="80010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214282" y="1000108"/>
          <a:ext cx="8707083"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768101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rgbClr val="002776"/>
                </a:solidFill>
                <a:effectLst/>
                <a:latin typeface="Times New Roman" pitchFamily="18" charset="0"/>
                <a:ea typeface="Times New Roman" pitchFamily="18" charset="0"/>
                <a:cs typeface="Times New Roman" pitchFamily="18" charset="0"/>
              </a:rPr>
              <a:t>   Расходы бюджета городского округа Верхний Тагил на 2024 год</a:t>
            </a:r>
            <a:endParaRPr kumimoji="0" lang="ru-RU" sz="1800" b="0" i="0" u="none" strike="noStrike" cap="none" normalizeH="0" baseline="0" dirty="0" smtClean="0">
              <a:ln>
                <a:noFill/>
              </a:ln>
              <a:solidFill>
                <a:srgbClr val="002776"/>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214282" y="1214422"/>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571472" y="142852"/>
            <a:ext cx="7858180"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b="1" dirty="0" smtClean="0">
                <a:latin typeface="Times New Roman" pitchFamily="18" charset="0"/>
                <a:cs typeface="Times New Roman" pitchFamily="18" charset="0"/>
              </a:rPr>
              <a:t>Перечень муниципальных программ, реализуемых в 2024 году</a:t>
            </a:r>
            <a:endParaRPr lang="ru-RU"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357158" y="714357"/>
            <a:ext cx="8650485" cy="62247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на 2019-2024 гг.»</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«Поддержка и развитие малого и среднего предпринимательства в городском округе Верхний Тагил на 2020-2025гг»</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a:t>
            </a:r>
            <a:r>
              <a:rPr kumimoji="0" lang="ru-RU" sz="1200" b="0" i="0" u="none" strike="noStrike" cap="none" normalizeH="0" dirty="0" smtClean="0">
                <a:ln>
                  <a:noFill/>
                </a:ln>
                <a:effectLst/>
                <a:latin typeface="Times New Roman" pitchFamily="18" charset="0"/>
                <a:cs typeface="Times New Roman" pitchFamily="18" charset="0"/>
              </a:rPr>
              <a:t> на территории городского округа Верхний </a:t>
            </a:r>
            <a:r>
              <a:rPr lang="ru-RU" sz="1200" dirty="0" smtClean="0">
                <a:latin typeface="Times New Roman" pitchFamily="18" charset="0"/>
                <a:cs typeface="Times New Roman" pitchFamily="18" charset="0"/>
              </a:rPr>
              <a:t>Т</a:t>
            </a:r>
            <a:r>
              <a:rPr kumimoji="0" lang="ru-RU" sz="1200" b="0" i="0" u="none" strike="noStrike" cap="none" normalizeH="0" dirty="0" smtClean="0">
                <a:ln>
                  <a:noFill/>
                </a:ln>
                <a:effectLst/>
                <a:latin typeface="Times New Roman" pitchFamily="18" charset="0"/>
                <a:cs typeface="Times New Roman" pitchFamily="18" charset="0"/>
              </a:rPr>
              <a:t>агил из аварийного жилищного фонда в 2019-2024 годах»</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2021-2026гг.»</a:t>
            </a:r>
          </a:p>
          <a:p>
            <a:pPr lvl="0" eaLnBrk="0" fontAlgn="base" hangingPunct="0">
              <a:spcBef>
                <a:spcPct val="0"/>
              </a:spcBef>
              <a:spcAft>
                <a:spcPts val="30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«Гражданская оборона и защита населения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2024-2029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ts val="30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2018-2024 годы»</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«Повышение финансовой грамотности населения в городском округе Верхний Тагил на 2019-2024гг»</a:t>
            </a:r>
          </a:p>
          <a:p>
            <a:pPr marL="0" marR="0" lvl="0" indent="0" algn="l" defTabSz="914400" rtl="0" eaLnBrk="0" fontAlgn="base" latinLnBrk="0" hangingPunct="0">
              <a:lnSpc>
                <a:spcPct val="100000"/>
              </a:lnSpc>
              <a:spcBef>
                <a:spcPct val="0"/>
              </a:spcBef>
              <a:spcAft>
                <a:spcPts val="30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2020-2025 годы</a:t>
            </a:r>
          </a:p>
          <a:p>
            <a:pPr marL="0" marR="0" lvl="0" indent="0" algn="l" defTabSz="914400" rtl="0" eaLnBrk="0" fontAlgn="base" latinLnBrk="0" hangingPunct="0">
              <a:lnSpc>
                <a:spcPct val="100000"/>
              </a:lnSpc>
              <a:spcBef>
                <a:spcPct val="0"/>
              </a:spcBef>
              <a:spcAft>
                <a:spcPts val="300"/>
              </a:spcAft>
              <a:buClrTx/>
              <a:buSzTx/>
              <a:buFontTx/>
              <a:buNone/>
              <a:tabLst/>
            </a:pPr>
            <a:endParaRPr lang="ru-RU" sz="1200" dirty="0" smtClean="0">
              <a:solidFill>
                <a:srgbClr val="FF5050"/>
              </a:solidFill>
              <a:latin typeface="Times New Roman" pitchFamily="18" charset="0"/>
              <a:cs typeface="Times New Roman" pitchFamily="18" charset="0"/>
            </a:endParaRPr>
          </a:p>
          <a:p>
            <a:pPr lvl="0" eaLnBrk="0" fontAlgn="base" hangingPunct="0">
              <a:spcBef>
                <a:spcPct val="0"/>
              </a:spcBef>
              <a:spcAft>
                <a:spcPts val="300"/>
              </a:spcAft>
            </a:pPr>
            <a:endParaRPr lang="ru-RU" sz="1200" dirty="0" smtClean="0">
              <a:solidFill>
                <a:srgbClr val="FF505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358246" cy="2354491"/>
          </a:xfrm>
          <a:prstGeom prst="rect">
            <a:avLst/>
          </a:prstGeom>
        </p:spPr>
        <p:txBody>
          <a:bodyPr wrap="square">
            <a:spAutoFit/>
          </a:bodyPr>
          <a:lstStyle/>
          <a:p>
            <a:pPr lvl="0" eaLnBrk="0" fontAlgn="base" hangingPunct="0">
              <a:spcBef>
                <a:spcPct val="0"/>
              </a:spcBef>
              <a:spcAft>
                <a:spcPts val="300"/>
              </a:spcAft>
            </a:pPr>
            <a:r>
              <a:rPr lang="ru-RU" sz="1200" dirty="0" smtClean="0">
                <a:latin typeface="Times New Roman" pitchFamily="18" charset="0"/>
                <a:cs typeface="Times New Roman" pitchFamily="18" charset="0"/>
              </a:rPr>
              <a:t>«Укрепление общественного здоровья» на 2021-2026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«Профилактика правонарушений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«Комплексные меры противодействия злоупотреблению наркотиками и их незаконному обороту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«Дополнительные меры по ограничению распространения социально – значимых инфекционных заболеваний  (ВИЧ – инфекции, туберкулеза)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«Гармонизация межнациональных и межконфессиональных отношений; профилактика экстремизма на территории городского округа Верхний Тагил на 2023-2028 годы»</a:t>
            </a:r>
          </a:p>
          <a:p>
            <a:pPr lvl="0" eaLnBrk="0" fontAlgn="base" hangingPunct="0">
              <a:spcBef>
                <a:spcPct val="0"/>
              </a:spcBef>
              <a:spcAft>
                <a:spcPts val="300"/>
              </a:spcAft>
            </a:pPr>
            <a:r>
              <a:rPr lang="ru-RU" sz="1200" dirty="0" smtClean="0">
                <a:latin typeface="Times New Roman" pitchFamily="18" charset="0"/>
                <a:cs typeface="Times New Roman" pitchFamily="18" charset="0"/>
              </a:rPr>
              <a:t>«Профилактика терроризма, а также минимизация и (или) ликвидация последствий его проявлений на территории городского округа Верхний Тагил на 2023-2028 годы»</a:t>
            </a:r>
          </a:p>
          <a:p>
            <a:pPr lvl="0" eaLnBrk="0" fontAlgn="base" hangingPunct="0">
              <a:spcBef>
                <a:spcPct val="0"/>
              </a:spcBef>
              <a:spcAft>
                <a:spcPts val="300"/>
              </a:spcAft>
            </a:pPr>
            <a:endParaRPr lang="ru-RU" sz="1200" dirty="0" smtClean="0">
              <a:solidFill>
                <a:srgbClr val="FF505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357158"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786182" y="142852"/>
            <a:ext cx="5208589" cy="78579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94,9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1071546"/>
            <a:ext cx="5245100" cy="928694"/>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r>
              <a:rPr lang="ru-RU" sz="1000" b="1" dirty="0" smtClean="0">
                <a:latin typeface="Times New Roman" pitchFamily="18" charset="0"/>
                <a:cs typeface="Times New Roman" pitchFamily="18" charset="0"/>
              </a:rPr>
              <a:t>Устройство асфальтобетонных покрытий проезжей части автомобильных дорог местного значения и тротуаров , внутриквартальных дорог и тротуаров, проведение ценовой экспертизы ЛСР -37 323,7 тыс.рублей;</a:t>
            </a:r>
          </a:p>
          <a:p>
            <a:r>
              <a:rPr lang="ru-RU" sz="1000" b="1" dirty="0" smtClean="0">
                <a:latin typeface="Times New Roman" pitchFamily="18" charset="0"/>
                <a:cs typeface="Times New Roman" pitchFamily="18" charset="0"/>
              </a:rPr>
              <a:t>Улично-дорожная сеть вблизи образовательных организаций по маршрутам «Дом-Школа-Дом»</a:t>
            </a:r>
            <a:r>
              <a:rPr lang="ru-RU" sz="1000" b="1" dirty="0" smtClean="0">
                <a:latin typeface="Times New Roman" pitchFamily="18" charset="0"/>
                <a:cs typeface="Arial" pitchFamily="34" charset="0"/>
              </a:rPr>
              <a:t>– 12 644,0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2143116"/>
            <a:ext cx="5245100"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7 000,0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714620"/>
            <a:ext cx="5214974"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Осуществление целевых расходов за счет средств безвозмездных поступлений –     617,1 тыс. рублей</a:t>
            </a:r>
            <a:endParaRPr lang="ru-RU" sz="1000" dirty="0" smtClean="0">
              <a:latin typeface="Arial" pitchFamily="34" charset="0"/>
              <a:cs typeface="Arial" pitchFamily="34" charset="0"/>
            </a:endParaRPr>
          </a:p>
        </p:txBody>
      </p:sp>
      <p:sp>
        <p:nvSpPr>
          <p:cNvPr id="126984" name="AutoShape 8"/>
          <p:cNvSpPr>
            <a:spLocks noChangeArrowheads="1"/>
          </p:cNvSpPr>
          <p:nvPr/>
        </p:nvSpPr>
        <p:spPr bwMode="auto">
          <a:xfrm>
            <a:off x="3786182" y="3357562"/>
            <a:ext cx="5245100" cy="428628"/>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Ремонт и восстановление асфальтового покрытия городских дорог–                                17 090,0 тыс. рублей</a:t>
            </a: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в городском округе Верхний Тагил на 2020-2025 годы» на 2024 год предусматриваются средства в объеме  - 74 674,8</a:t>
            </a:r>
            <a:r>
              <a:rPr kumimoji="0" lang="ru-RU" sz="1400" b="0" i="0" u="none" strike="noStrike" cap="none" normalizeH="0" dirty="0" smtClean="0">
                <a:ln>
                  <a:noFill/>
                </a:ln>
                <a:solidFill>
                  <a:schemeClr val="tx1"/>
                </a:solidFill>
                <a:effectLst/>
                <a:latin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500175"/>
            <a:ext cx="503238" cy="428627"/>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3071810"/>
            <a:ext cx="571504" cy="285752"/>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86182" y="4286256"/>
            <a:ext cx="5091143" cy="785818"/>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дошкольников и учащихся начальных классов, приобретени</a:t>
            </a:r>
            <a:r>
              <a:rPr lang="ru-RU" sz="1000" b="1" dirty="0" smtClean="0">
                <a:latin typeface="Times New Roman" pitchFamily="18" charset="0"/>
                <a:cs typeface="Arial" pitchFamily="34" charset="0"/>
              </a:rPr>
              <a:t>е</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жилетов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подписка газеты «Добрая дорога детства» – 20,6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143380"/>
            <a:ext cx="3000395" cy="2166941"/>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2021-2026годы» на 2024 год предусматриваются средства в объеме  - </a:t>
            </a:r>
            <a:r>
              <a:rPr lang="ru-RU" sz="1400" dirty="0" smtClean="0">
                <a:latin typeface="Times New Roman" pitchFamily="18" charset="0"/>
                <a:cs typeface="Arial" pitchFamily="34" charset="0"/>
              </a:rPr>
              <a:t>35,1</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a:off x="3357554" y="5500702"/>
            <a:ext cx="357190" cy="144464"/>
          </a:xfrm>
          <a:prstGeom prst="straightConnector1">
            <a:avLst/>
          </a:prstGeom>
          <a:noFill/>
          <a:ln w="9525">
            <a:solidFill>
              <a:srgbClr val="000000"/>
            </a:solidFill>
            <a:round/>
            <a:headEnd/>
            <a:tailEnd type="triangle" w="med" len="med"/>
          </a:ln>
        </p:spPr>
      </p:cxnSp>
      <p:sp>
        <p:nvSpPr>
          <p:cNvPr id="20" name="AutoShape 15"/>
          <p:cNvSpPr>
            <a:spLocks noChangeArrowheads="1"/>
          </p:cNvSpPr>
          <p:nvPr/>
        </p:nvSpPr>
        <p:spPr bwMode="auto">
          <a:xfrm>
            <a:off x="3786182" y="5500702"/>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14,5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AutoShape 17"/>
          <p:cNvCxnSpPr>
            <a:cxnSpLocks noChangeShapeType="1"/>
          </p:cNvCxnSpPr>
          <p:nvPr/>
        </p:nvCxnSpPr>
        <p:spPr bwMode="auto">
          <a:xfrm flipV="1">
            <a:off x="3357554" y="4572008"/>
            <a:ext cx="285752" cy="214314"/>
          </a:xfrm>
          <a:prstGeom prst="straightConnector1">
            <a:avLst/>
          </a:prstGeom>
          <a:noFill/>
          <a:ln w="9525">
            <a:solidFill>
              <a:srgbClr val="000000"/>
            </a:solidFill>
            <a:round/>
            <a:headEnd/>
            <a:tailEnd type="triangle" w="med" len="med"/>
          </a:ln>
        </p:spPr>
      </p:cxnSp>
      <p:cxnSp>
        <p:nvCxnSpPr>
          <p:cNvPr id="24" name="Прямая со стрелкой 23"/>
          <p:cNvCxnSpPr/>
          <p:nvPr/>
        </p:nvCxnSpPr>
        <p:spPr>
          <a:xfrm flipV="1">
            <a:off x="3143240" y="2143116"/>
            <a:ext cx="57150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143240" y="2714620"/>
            <a:ext cx="571504"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786182" y="142852"/>
            <a:ext cx="4932362" cy="135729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2024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160 295,3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1785926"/>
            <a:ext cx="4710112" cy="928694"/>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a:t>
            </a:r>
            <a:r>
              <a:rPr lang="ru-RU" sz="900" b="1" dirty="0" smtClean="0">
                <a:latin typeface="Times New Roman" pitchFamily="18" charset="0"/>
                <a:cs typeface="Arial" pitchFamily="34" charset="0"/>
              </a:rPr>
              <a:t>889,6</a:t>
            </a:r>
            <a:r>
              <a:rPr kumimoji="0" lang="ru-RU" sz="900" b="1" i="0" u="none" strike="noStrike" cap="none" normalizeH="0" baseline="0" dirty="0" smtClean="0">
                <a:ln>
                  <a:noFill/>
                </a:ln>
                <a:solidFill>
                  <a:schemeClr val="tx1"/>
                </a:solidFill>
                <a:effectLst/>
                <a:latin typeface="Times New Roman" pitchFamily="18" charset="0"/>
                <a:cs typeface="Arial" pitchFamily="34" charset="0"/>
              </a:rPr>
              <a:t> тыс.рублей;</a:t>
            </a:r>
          </a:p>
          <a:p>
            <a:pPr lvl="0" fontAlgn="base">
              <a:spcBef>
                <a:spcPct val="0"/>
              </a:spcBef>
            </a:pPr>
            <a:r>
              <a:rPr lang="ru-RU" sz="900" b="1" dirty="0" smtClean="0">
                <a:latin typeface="Times New Roman" pitchFamily="18" charset="0"/>
                <a:cs typeface="Arial" pitchFamily="34" charset="0"/>
              </a:rPr>
              <a:t>Проведение капитального ремонта общего имущества в многоквартирных домах  –      1 171,5 тыс. рублей;</a:t>
            </a:r>
          </a:p>
          <a:p>
            <a:pPr lvl="0" fontAlgn="base">
              <a:spcBef>
                <a:spcPct val="0"/>
              </a:spcBef>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Приобретение жилых помещений для нуждающихся в улучшении жилищных</a:t>
            </a:r>
            <a:r>
              <a:rPr kumimoji="0" lang="ru-RU" sz="900" b="1" i="0" u="none" strike="noStrike" cap="none" normalizeH="0" dirty="0" smtClean="0">
                <a:ln>
                  <a:noFill/>
                </a:ln>
                <a:solidFill>
                  <a:schemeClr val="tx1"/>
                </a:solidFill>
                <a:effectLst/>
                <a:latin typeface="Times New Roman" pitchFamily="18" charset="0"/>
                <a:cs typeface="Arial" pitchFamily="34" charset="0"/>
              </a:rPr>
              <a:t> условий – 1 131,1 тыс. рублей</a:t>
            </a: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4 192,2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9" name="AutoShape 7"/>
          <p:cNvSpPr>
            <a:spLocks noChangeArrowheads="1"/>
          </p:cNvSpPr>
          <p:nvPr/>
        </p:nvSpPr>
        <p:spPr bwMode="auto">
          <a:xfrm>
            <a:off x="142844" y="3071810"/>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36 733,3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286248" y="5143512"/>
            <a:ext cx="4643470" cy="357190"/>
          </a:xfrm>
          <a:prstGeom prst="borderCallout2">
            <a:avLst>
              <a:gd name="adj1" fmla="val 18519"/>
              <a:gd name="adj2" fmla="val -1634"/>
              <a:gd name="adj3" fmla="val 18519"/>
              <a:gd name="adj4" fmla="val -12097"/>
              <a:gd name="adj5" fmla="val 18965"/>
              <a:gd name="adj6" fmla="val -2602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–167,3 тыс.рублей</a:t>
            </a:r>
          </a:p>
          <a:p>
            <a:pPr marL="0" marR="0" lvl="0" indent="0" algn="l" defTabSz="914400" rtl="0" eaLnBrk="1" fontAlgn="base" latinLnBrk="0" hangingPunct="1">
              <a:lnSpc>
                <a:spcPct val="100000"/>
              </a:lnSpc>
              <a:spcBef>
                <a:spcPct val="0"/>
              </a:spcBef>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25961" name="AutoShape 9"/>
          <p:cNvSpPr>
            <a:spLocks noChangeArrowheads="1"/>
          </p:cNvSpPr>
          <p:nvPr/>
        </p:nvSpPr>
        <p:spPr bwMode="auto">
          <a:xfrm>
            <a:off x="142844" y="4714884"/>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167,3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86248" y="6000768"/>
            <a:ext cx="4643470" cy="571504"/>
          </a:xfrm>
          <a:prstGeom prst="borderCallout2">
            <a:avLst>
              <a:gd name="adj1" fmla="val 15083"/>
              <a:gd name="adj2" fmla="val -3213"/>
              <a:gd name="adj3" fmla="val 14760"/>
              <a:gd name="adj4" fmla="val -12950"/>
              <a:gd name="adj5" fmla="val 16426"/>
              <a:gd name="adj6" fmla="val -23438"/>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7200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–119 202,5 тыс.рублей  (в том числе                                     благоустройство общественной территории г. Верхний Тагил)</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214282" y="5929330"/>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119 202,5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
        <p:nvSpPr>
          <p:cNvPr id="125958" name="AutoShape 6"/>
          <p:cNvSpPr>
            <a:spLocks/>
          </p:cNvSpPr>
          <p:nvPr/>
        </p:nvSpPr>
        <p:spPr bwMode="auto">
          <a:xfrm>
            <a:off x="4286248" y="2928934"/>
            <a:ext cx="4665662" cy="2000264"/>
          </a:xfrm>
          <a:prstGeom prst="borderCallout2">
            <a:avLst>
              <a:gd name="adj1" fmla="val 20601"/>
              <a:gd name="adj2" fmla="val -1645"/>
              <a:gd name="adj3" fmla="val 20967"/>
              <a:gd name="adj4" fmla="val -12981"/>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effectLst/>
                <a:latin typeface="Times New Roman" pitchFamily="18" charset="0"/>
                <a:cs typeface="Arial" pitchFamily="34" charset="0"/>
              </a:rPr>
              <a:t> использование энергетических ресурсов на объектах </a:t>
            </a:r>
            <a:r>
              <a:rPr kumimoji="0" lang="ru-RU" sz="900" b="1" i="0" u="none" strike="noStrike" cap="none" normalizeH="0" dirty="0" err="1" smtClean="0">
                <a:ln>
                  <a:noFill/>
                </a:ln>
                <a:effectLst/>
                <a:latin typeface="Times New Roman" pitchFamily="18" charset="0"/>
                <a:cs typeface="Arial" pitchFamily="34" charset="0"/>
              </a:rPr>
              <a:t>муницип</a:t>
            </a:r>
            <a:r>
              <a:rPr kumimoji="0" lang="ru-RU" sz="900" b="1" i="0" u="none" strike="noStrike" cap="none" normalizeH="0" dirty="0" smtClean="0">
                <a:ln>
                  <a:noFill/>
                </a:ln>
                <a:effectLst/>
                <a:latin typeface="Times New Roman" pitchFamily="18" charset="0"/>
                <a:cs typeface="Arial" pitchFamily="34" charset="0"/>
              </a:rPr>
              <a:t>. собственности</a:t>
            </a:r>
            <a:r>
              <a:rPr kumimoji="0" lang="ru-RU" sz="900" b="1" i="0" u="none" strike="noStrike" cap="none" normalizeH="0" baseline="0" dirty="0" smtClean="0">
                <a:ln>
                  <a:noFill/>
                </a:ln>
                <a:effectLst/>
                <a:latin typeface="Times New Roman" pitchFamily="18" charset="0"/>
                <a:cs typeface="Arial" pitchFamily="34" charset="0"/>
              </a:rPr>
              <a:t> – 800,0 тыс. рублей;                                                                                                                            Капитальный ремонт сетей</a:t>
            </a:r>
            <a:r>
              <a:rPr kumimoji="0" lang="ru-RU" sz="900" b="1" i="0" u="none" strike="noStrike" cap="none" normalizeH="0" dirty="0" smtClean="0">
                <a:ln>
                  <a:noFill/>
                </a:ln>
                <a:effectLst/>
                <a:latin typeface="Times New Roman" pitchFamily="18" charset="0"/>
                <a:cs typeface="Arial" pitchFamily="34" charset="0"/>
              </a:rPr>
              <a:t>  городского округа Верхний Тагил </a:t>
            </a:r>
            <a:r>
              <a:rPr kumimoji="0" lang="ru-RU" sz="900" b="1" i="0" u="none" strike="noStrike" cap="none" normalizeH="0" baseline="0" dirty="0" smtClean="0">
                <a:ln>
                  <a:noFill/>
                </a:ln>
                <a:effectLst/>
                <a:latin typeface="Times New Roman" pitchFamily="18" charset="0"/>
                <a:cs typeface="Arial" pitchFamily="34" charset="0"/>
              </a:rPr>
              <a:t>–  </a:t>
            </a:r>
            <a:r>
              <a:rPr lang="ru-RU" sz="900" b="1" dirty="0" smtClean="0">
                <a:latin typeface="Times New Roman" pitchFamily="18" charset="0"/>
                <a:cs typeface="Arial" pitchFamily="34" charset="0"/>
              </a:rPr>
              <a:t>20 952,0</a:t>
            </a:r>
            <a:r>
              <a:rPr kumimoji="0" lang="ru-RU" sz="900" b="1" i="0" u="none" strike="noStrike" cap="none" normalizeH="0" baseline="0" dirty="0" smtClean="0">
                <a:ln>
                  <a:noFill/>
                </a:ln>
                <a:effectLst/>
                <a:latin typeface="Times New Roman" pitchFamily="18" charset="0"/>
                <a:cs typeface="Arial" pitchFamily="34" charset="0"/>
              </a:rPr>
              <a:t> тыс. рублей;                                                                                                                                     Тех. обслуживание теплового счетчика, </a:t>
            </a:r>
            <a:r>
              <a:rPr kumimoji="0" lang="ru-RU" sz="900" b="1" i="0" u="none" strike="noStrike" cap="none" normalizeH="0" dirty="0" smtClean="0">
                <a:ln>
                  <a:noFill/>
                </a:ln>
                <a:effectLst/>
                <a:latin typeface="Times New Roman" pitchFamily="18" charset="0"/>
                <a:cs typeface="Arial" pitchFamily="34" charset="0"/>
              </a:rPr>
              <a:t>счетчика </a:t>
            </a:r>
            <a:r>
              <a:rPr kumimoji="0" lang="ru-RU" sz="900" b="1" i="0" u="none" strike="noStrike" cap="none" normalizeH="0" dirty="0" err="1" smtClean="0">
                <a:ln>
                  <a:noFill/>
                </a:ln>
                <a:effectLst/>
                <a:latin typeface="Times New Roman" pitchFamily="18" charset="0"/>
                <a:cs typeface="Arial" pitchFamily="34" charset="0"/>
              </a:rPr>
              <a:t>хол</a:t>
            </a:r>
            <a:r>
              <a:rPr kumimoji="0" lang="ru-RU" sz="900" b="1" i="0" u="none" strike="noStrike" cap="none" normalizeH="0" dirty="0" smtClean="0">
                <a:ln>
                  <a:noFill/>
                </a:ln>
                <a:effectLst/>
                <a:latin typeface="Times New Roman" pitchFamily="18" charset="0"/>
                <a:cs typeface="Arial" pitchFamily="34" charset="0"/>
              </a:rPr>
              <a:t>. и гор. воды </a:t>
            </a:r>
            <a:r>
              <a:rPr kumimoji="0" lang="ru-RU" sz="900" b="1" i="0" u="none" strike="noStrike" cap="none" normalizeH="0" baseline="0" dirty="0" smtClean="0">
                <a:ln>
                  <a:noFill/>
                </a:ln>
                <a:effectLst/>
                <a:latin typeface="Times New Roman" pitchFamily="18" charset="0"/>
                <a:cs typeface="Arial" pitchFamily="34" charset="0"/>
              </a:rPr>
              <a:t>– </a:t>
            </a:r>
            <a:r>
              <a:rPr lang="ru-RU" sz="900" b="1" dirty="0" smtClean="0">
                <a:latin typeface="Times New Roman" pitchFamily="18" charset="0"/>
                <a:cs typeface="Arial" pitchFamily="34" charset="0"/>
              </a:rPr>
              <a:t>30</a:t>
            </a:r>
            <a:r>
              <a:rPr kumimoji="0" lang="ru-RU" sz="900" b="1" i="0" u="none" strike="noStrike" cap="none" normalizeH="0" baseline="0" dirty="0" smtClean="0">
                <a:ln>
                  <a:noFill/>
                </a:ln>
                <a:effectLst/>
                <a:latin typeface="Times New Roman" pitchFamily="18" charset="0"/>
                <a:cs typeface="Arial" pitchFamily="34" charset="0"/>
              </a:rPr>
              <a:t>,0 тыс. рублей;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 Актуализация схемы</a:t>
            </a:r>
            <a:r>
              <a:rPr kumimoji="0" lang="ru-RU" sz="900" b="1" i="0" u="none" strike="noStrike" cap="none" normalizeH="0" dirty="0" smtClean="0">
                <a:ln>
                  <a:noFill/>
                </a:ln>
                <a:effectLst/>
                <a:latin typeface="Times New Roman" pitchFamily="18" charset="0"/>
                <a:cs typeface="Arial" pitchFamily="34" charset="0"/>
              </a:rPr>
              <a:t> теплоснабжения </a:t>
            </a:r>
            <a:r>
              <a:rPr kumimoji="0" lang="ru-RU" sz="900" b="1" i="0" u="none" strike="noStrike" cap="none" normalizeH="0" baseline="0" dirty="0" smtClean="0">
                <a:ln>
                  <a:noFill/>
                </a:ln>
                <a:effectLst/>
                <a:latin typeface="Times New Roman" pitchFamily="18" charset="0"/>
                <a:cs typeface="Arial" pitchFamily="34" charset="0"/>
              </a:rPr>
              <a:t>– 300,0 тыс. рублей;                                                                                                                                                         Функционирование Вечного огня на мемориале Воинской</a:t>
            </a:r>
            <a:r>
              <a:rPr kumimoji="0" lang="ru-RU" sz="900" b="1" i="0" u="none" strike="noStrike" cap="none" normalizeH="0" dirty="0" smtClean="0">
                <a:ln>
                  <a:noFill/>
                </a:ln>
                <a:effectLst/>
                <a:latin typeface="Times New Roman" pitchFamily="18" charset="0"/>
                <a:cs typeface="Arial" pitchFamily="34" charset="0"/>
              </a:rPr>
              <a:t> славы </a:t>
            </a:r>
            <a:r>
              <a:rPr kumimoji="0" lang="ru-RU" sz="900" b="1" i="0" u="none" strike="noStrike" cap="none" normalizeH="0" baseline="0" dirty="0" smtClean="0">
                <a:ln>
                  <a:noFill/>
                </a:ln>
                <a:effectLst/>
                <a:latin typeface="Times New Roman" pitchFamily="18" charset="0"/>
                <a:cs typeface="Arial" pitchFamily="34" charset="0"/>
              </a:rPr>
              <a:t>–</a:t>
            </a:r>
            <a:r>
              <a:rPr lang="ru-RU" sz="900" b="1" dirty="0" smtClean="0">
                <a:latin typeface="Times New Roman" pitchFamily="18" charset="0"/>
                <a:cs typeface="Arial" pitchFamily="34" charset="0"/>
              </a:rPr>
              <a:t>20</a:t>
            </a:r>
            <a:r>
              <a:rPr kumimoji="0" lang="ru-RU" sz="900" b="1" i="0" u="none" strike="noStrike" cap="none" normalizeH="0" baseline="0" dirty="0" smtClean="0">
                <a:ln>
                  <a:noFill/>
                </a:ln>
                <a:effectLst/>
                <a:latin typeface="Times New Roman" pitchFamily="18" charset="0"/>
                <a:cs typeface="Arial" pitchFamily="34" charset="0"/>
              </a:rPr>
              <a:t>,0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Реконструкция уличного освещения – 600,0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Разработка </a:t>
            </a:r>
            <a:r>
              <a:rPr lang="ru-RU" sz="900" b="1" dirty="0" err="1" smtClean="0">
                <a:latin typeface="Times New Roman" pitchFamily="18" charset="0"/>
                <a:cs typeface="Arial" pitchFamily="34" charset="0"/>
              </a:rPr>
              <a:t>топливно</a:t>
            </a:r>
            <a:r>
              <a:rPr lang="ru-RU" sz="900" b="1" dirty="0" smtClean="0">
                <a:latin typeface="Times New Roman" pitchFamily="18" charset="0"/>
                <a:cs typeface="Arial" pitchFamily="34" charset="0"/>
              </a:rPr>
              <a:t> – энергетического баланса – 60,0 тыс. рублей;</a:t>
            </a:r>
          </a:p>
          <a:p>
            <a:pPr lvl="0" fontAlgn="base">
              <a:spcBef>
                <a:spcPct val="0"/>
              </a:spcBef>
            </a:pPr>
            <a:r>
              <a:rPr lang="ru-RU" sz="900" b="1" dirty="0" smtClean="0">
                <a:latin typeface="Times New Roman" pitchFamily="18" charset="0"/>
                <a:cs typeface="Arial" pitchFamily="34" charset="0"/>
              </a:rPr>
              <a:t>Развитие и модернизация объектов коммунальной инфраструктуры  –                             2 059,3 тыс. рублей;</a:t>
            </a:r>
          </a:p>
          <a:p>
            <a:pPr lvl="0" fontAlgn="base">
              <a:spcBef>
                <a:spcPct val="0"/>
              </a:spcBef>
            </a:pPr>
            <a:r>
              <a:rPr lang="ru-RU" sz="900" b="1" dirty="0" smtClean="0">
                <a:latin typeface="Times New Roman" pitchFamily="18" charset="0"/>
                <a:cs typeface="Arial" pitchFamily="34" charset="0"/>
              </a:rPr>
              <a:t>Предоставление муниципальной гарантии -  3 000,0 тыс. рублей;</a:t>
            </a:r>
          </a:p>
          <a:p>
            <a:pPr fontAlgn="base">
              <a:spcBef>
                <a:spcPct val="0"/>
              </a:spcBef>
            </a:pPr>
            <a:r>
              <a:rPr lang="ru-RU" sz="900" b="1" dirty="0" smtClean="0">
                <a:latin typeface="Times New Roman" pitchFamily="18" charset="0"/>
                <a:cs typeface="Arial" pitchFamily="34" charset="0"/>
              </a:rPr>
              <a:t>Частичное освобождение от оплаты за коммунальные услуги  8 412,0 тыс. рублей;</a:t>
            </a:r>
          </a:p>
          <a:p>
            <a:pPr fontAlgn="base">
              <a:spcBef>
                <a:spcPct val="0"/>
              </a:spcBef>
            </a:pPr>
            <a:r>
              <a:rPr lang="ru-RU" sz="900" b="1" dirty="0" smtClean="0">
                <a:latin typeface="Times New Roman" pitchFamily="18" charset="0"/>
                <a:cs typeface="Arial" pitchFamily="34" charset="0"/>
              </a:rPr>
              <a:t>Актуализация схемы водоснабжения  и водоотведения – 500,0 тыс. рублей</a:t>
            </a:r>
            <a:endParaRPr lang="ru-RU" sz="1600" dirty="0" smtClean="0">
              <a:latin typeface="Arial" pitchFamily="34"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marL="0" marR="0" lvl="0" indent="0" defTabSz="914400" rtl="0" eaLnBrk="1" fontAlgn="base" latinLnBrk="0" hangingPunct="1">
              <a:lnSpc>
                <a:spcPct val="100000"/>
              </a:lnSpc>
              <a:spcBef>
                <a:spcPct val="0"/>
              </a:spcBef>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4" name="Прямая соединительная линия 13"/>
          <p:cNvCxnSpPr/>
          <p:nvPr/>
        </p:nvCxnSpPr>
        <p:spPr>
          <a:xfrm rot="5400000" flipH="1" flipV="1">
            <a:off x="3571868" y="6072206"/>
            <a:ext cx="158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14612" y="928670"/>
            <a:ext cx="6297643" cy="107157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lang="ru-RU" sz="1200" b="1" dirty="0" smtClean="0">
                <a:latin typeface="Times New Roman" pitchFamily="18" charset="0"/>
                <a:cs typeface="Arial" pitchFamily="34" charset="0"/>
              </a:rPr>
              <a:t>2</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детских сада, </a:t>
            </a:r>
            <a:r>
              <a:rPr lang="ru-RU" sz="1200" b="1" dirty="0" smtClean="0">
                <a:latin typeface="Times New Roman" pitchFamily="18" charset="0"/>
                <a:cs typeface="Arial" pitchFamily="34" charset="0"/>
              </a:rPr>
              <a:t>3</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школы, Детская школа искусств, Детско-юношеский центр, Управление образования, Центр хозяйственно- эксплуатационного обслуживания</a:t>
            </a:r>
            <a:r>
              <a:rPr lang="ru-RU" sz="1200" b="1" dirty="0" smtClean="0">
                <a:latin typeface="Times New Roman" pitchFamily="18" charset="0"/>
                <a:cs typeface="Arial" pitchFamily="34" charset="0"/>
              </a:rPr>
              <a:t>, «Яхт клуб», оздоровительная кампания</a:t>
            </a:r>
            <a:endParaRPr kumimoji="0" lang="ru-RU"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142844" y="2428868"/>
            <a:ext cx="8858312"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По разделу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образовательных учреждений. </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В бюджете на 2024 год предусмотрено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518 129,8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рублей, из них:</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на 2021-2026 гг.» -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472 228,7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 (обеспечение деятельности детских садов, школ, оздоровительная кампания);</a:t>
            </a:r>
            <a:endParaRPr kumimoji="0" lang="ru-RU" sz="900" b="0" i="0" u="none" strike="noStrike" cap="none" normalizeH="0" baseline="0" dirty="0" smtClean="0">
              <a:ln>
                <a:noFill/>
              </a:ln>
              <a:effectLst/>
              <a:latin typeface="Arial" pitchFamily="34" charset="0"/>
              <a:cs typeface="Arial" pitchFamily="34" charset="0"/>
            </a:endParaRPr>
          </a:p>
          <a:p>
            <a:pPr algn="just" eaLnBrk="0" fontAlgn="base" hangingPunct="0">
              <a:spcBef>
                <a:spcPct val="0"/>
              </a:spcBef>
              <a:spcAft>
                <a:spcPct val="0"/>
              </a:spcAft>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a:t>
            </a:r>
            <a:r>
              <a:rPr lang="ru-RU" sz="1400" dirty="0" smtClean="0">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5,0</a:t>
            </a:r>
            <a:r>
              <a:rPr kumimoji="0" lang="ru-RU" sz="14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2020-2025гг.» -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29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599,0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15 </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667,4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тыс.рублей (обеспечение деятельности Детско-юношеского </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центра, «Яхт клуба» и   мероприятия); </a:t>
            </a:r>
          </a:p>
          <a:p>
            <a:pPr algn="just" eaLnBrk="0" fontAlgn="base" hangingPunct="0">
              <a:spcBef>
                <a:spcPct val="0"/>
              </a:spcBef>
              <a:spcAft>
                <a:spcPct val="0"/>
              </a:spcAft>
              <a:buFontTx/>
              <a:buChar char="-"/>
              <a:tabLst>
                <a:tab pos="3105150" algn="l"/>
              </a:tabLst>
            </a:pPr>
            <a:r>
              <a:rPr lang="ru-RU" sz="1400" dirty="0" smtClean="0">
                <a:latin typeface="Times New Roman" pitchFamily="18" charset="0"/>
                <a:cs typeface="Times New Roman" pitchFamily="18" charset="0"/>
              </a:rPr>
              <a:t>на реализацию </a:t>
            </a:r>
            <a:r>
              <a:rPr lang="ru-RU" sz="1400" dirty="0" smtClean="0">
                <a:latin typeface="Times New Roman" pitchFamily="18" charset="0"/>
                <a:ea typeface="Times New Roman" pitchFamily="18" charset="0"/>
                <a:cs typeface="Times New Roman" pitchFamily="18" charset="0"/>
              </a:rPr>
              <a:t>муниципальной программы </a:t>
            </a:r>
            <a:r>
              <a:rPr lang="ru-RU" sz="1400" dirty="0" smtClean="0">
                <a:latin typeface="Times New Roman" pitchFamily="18" charset="0"/>
                <a:cs typeface="Times New Roman" pitchFamily="18" charset="0"/>
              </a:rPr>
              <a:t>«Профилактика правонарушений на территории городского округа Верхний Тагил на 2023-2028 годы» </a:t>
            </a:r>
            <a:r>
              <a:rPr lang="ru-RU" sz="1400" dirty="0" smtClean="0">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5,7 </a:t>
            </a:r>
            <a:r>
              <a:rPr lang="ru-RU" sz="1400" dirty="0" smtClean="0">
                <a:latin typeface="Times New Roman" pitchFamily="18" charset="0"/>
                <a:ea typeface="Times New Roman" pitchFamily="18" charset="0"/>
                <a:cs typeface="Times New Roman" pitchFamily="18" charset="0"/>
              </a:rPr>
              <a:t>тыс.рублей</a:t>
            </a:r>
          </a:p>
          <a:p>
            <a:pPr lvl="0" algn="just" eaLnBrk="0" fontAlgn="base" hangingPunct="0">
              <a:spcBef>
                <a:spcPct val="0"/>
              </a:spcBef>
              <a:spcAft>
                <a:spcPct val="0"/>
              </a:spcAft>
              <a:buFontTx/>
              <a:buChar char="-"/>
              <a:tabLst>
                <a:tab pos="3105150" algn="l"/>
              </a:tabLst>
            </a:pPr>
            <a:r>
              <a:rPr lang="ru-RU"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на реализацию </a:t>
            </a:r>
            <a:r>
              <a:rPr lang="ru-RU" sz="1400" dirty="0" smtClean="0">
                <a:latin typeface="Times New Roman" pitchFamily="18" charset="0"/>
                <a:ea typeface="Times New Roman" pitchFamily="18" charset="0"/>
                <a:cs typeface="Times New Roman" pitchFamily="18" charset="0"/>
              </a:rPr>
              <a:t>муниципальной программы </a:t>
            </a:r>
            <a:r>
              <a:rPr lang="ru-RU" sz="1400" dirty="0" smtClean="0">
                <a:latin typeface="Times New Roman" pitchFamily="18" charset="0"/>
                <a:cs typeface="Times New Roman" pitchFamily="18" charset="0"/>
              </a:rPr>
              <a:t>«Дополнительные меры по ограничению распространения социально – значимых инфекционных заболеваний  (ВИЧ – инфекции, туберкулеза) на территории городского округа Верхний Тагил на 2023-2028 годы» </a:t>
            </a:r>
            <a:r>
              <a:rPr lang="ru-RU" sz="1400" dirty="0" smtClean="0">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624,0 </a:t>
            </a:r>
            <a:r>
              <a:rPr lang="ru-RU" sz="1400" dirty="0" smtClean="0">
                <a:latin typeface="Times New Roman" pitchFamily="18" charset="0"/>
                <a:ea typeface="Times New Roman" pitchFamily="18" charset="0"/>
                <a:cs typeface="Times New Roman" pitchFamily="18" charset="0"/>
              </a:rPr>
              <a:t>тыс.рублей</a:t>
            </a:r>
            <a:endParaRPr lang="ru-RU" sz="1400" dirty="0" smtClean="0">
              <a:latin typeface="Arial" pitchFamily="34" charset="0"/>
              <a:cs typeface="Arial" pitchFamily="34" charset="0"/>
            </a:endParaRPr>
          </a:p>
          <a:p>
            <a:pPr algn="just" eaLnBrk="0" fontAlgn="base" hangingPunct="0">
              <a:spcBef>
                <a:spcPct val="0"/>
              </a:spcBef>
              <a:spcAft>
                <a:spcPct val="0"/>
              </a:spcAft>
              <a:buFontTx/>
              <a:buChar char="-"/>
              <a:tabLst>
                <a:tab pos="3105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357158" y="428604"/>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2021-2026гг.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2024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472 228,7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357166"/>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(детские сады) предусмотрено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161 742,8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08" name="AutoShape 4"/>
          <p:cNvSpPr>
            <a:spLocks noChangeArrowheads="1"/>
          </p:cNvSpPr>
          <p:nvPr/>
        </p:nvSpPr>
        <p:spPr bwMode="auto">
          <a:xfrm>
            <a:off x="3643306" y="1142984"/>
            <a:ext cx="5357850"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создание в образовательных организациях условий для получения детьми</a:t>
            </a:r>
            <a:r>
              <a:rPr kumimoji="0" lang="ru-RU" sz="1100" b="1" i="0" u="none" strike="noStrike" cap="none" normalizeH="0" dirty="0" smtClean="0">
                <a:ln>
                  <a:noFill/>
                </a:ln>
                <a:solidFill>
                  <a:schemeClr val="tx1"/>
                </a:solidFill>
                <a:effectLst/>
                <a:latin typeface="Times New Roman" pitchFamily="18" charset="0"/>
                <a:cs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инвалидами качественного образования (пандус в школе № 8)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100" b="1" i="0" u="none" strike="noStrike" cap="none" normalizeH="0" dirty="0" smtClean="0">
                <a:ln>
                  <a:noFill/>
                </a:ln>
                <a:solidFill>
                  <a:schemeClr val="tx1"/>
                </a:solidFill>
                <a:effectLst/>
                <a:latin typeface="Times New Roman" pitchFamily="18" charset="0"/>
                <a:cs typeface="Times New Roman" pitchFamily="18" charset="0"/>
              </a:rPr>
              <a:t> </a:t>
            </a:r>
            <a:r>
              <a:rPr kumimoji="0" lang="ru-RU" sz="1100" b="1" i="0" u="none" strike="noStrike" cap="none" normalizeH="0" dirty="0" smtClean="0">
                <a:ln>
                  <a:noFill/>
                </a:ln>
                <a:solidFill>
                  <a:schemeClr val="tx1"/>
                </a:solidFill>
                <a:effectLst/>
                <a:latin typeface="Times New Roman" pitchFamily="18" charset="0"/>
                <a:cs typeface="Times New Roman" pitchFamily="18" charset="0"/>
              </a:rPr>
              <a:t>1 905,2</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09" name="AutoShape 5"/>
          <p:cNvSpPr>
            <a:spLocks noChangeArrowheads="1"/>
          </p:cNvSpPr>
          <p:nvPr/>
        </p:nvSpPr>
        <p:spPr bwMode="auto">
          <a:xfrm>
            <a:off x="3643306" y="192880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развитие системы образования в городском округе Верхний Тагил (школы)  предусмотрено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158 028,8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10" name="AutoShape 6"/>
          <p:cNvSpPr>
            <a:spLocks noChangeArrowheads="1"/>
          </p:cNvSpPr>
          <p:nvPr/>
        </p:nvSpPr>
        <p:spPr bwMode="auto">
          <a:xfrm>
            <a:off x="3643306" y="2714620"/>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100" b="1" dirty="0" smtClean="0">
                <a:latin typeface="Times New Roman" pitchFamily="18" charset="0"/>
                <a:cs typeface="Times New Roman" pitchFamily="18" charset="0"/>
              </a:rPr>
              <a:t>На совершенствование организации  питания  учащихся в общеобразовательных учреждениях городского округа Верхний Тагил </a:t>
            </a:r>
            <a:r>
              <a:rPr lang="ru-RU" sz="1100" b="1" dirty="0" smtClean="0">
                <a:latin typeface="Times New Roman" pitchFamily="18" charset="0"/>
                <a:cs typeface="Times New Roman" pitchFamily="18" charset="0"/>
              </a:rPr>
              <a:t>           12 705,3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11" name="AutoShape 7"/>
          <p:cNvSpPr>
            <a:spLocks noChangeArrowheads="1"/>
          </p:cNvSpPr>
          <p:nvPr/>
        </p:nvSpPr>
        <p:spPr bwMode="auto">
          <a:xfrm>
            <a:off x="3714744" y="4286256"/>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методическое и информационное обеспечение реализации данной программы предусмотрено 5 375,5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912" name="AutoShape 8"/>
          <p:cNvSpPr>
            <a:spLocks noChangeArrowheads="1"/>
          </p:cNvSpPr>
          <p:nvPr/>
        </p:nvSpPr>
        <p:spPr bwMode="auto">
          <a:xfrm>
            <a:off x="3714744" y="5000636"/>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транспортное и хозяйственное обеспечение реализации программы предусмотрено  85 303,4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AutoShape 6"/>
          <p:cNvSpPr>
            <a:spLocks noChangeArrowheads="1"/>
          </p:cNvSpPr>
          <p:nvPr/>
        </p:nvSpPr>
        <p:spPr bwMode="auto">
          <a:xfrm>
            <a:off x="3714744" y="3500438"/>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отдыха, оздоровление и занятость детей и подростков в летний период предусмотрено 11 354,2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AutoShape 8"/>
          <p:cNvSpPr>
            <a:spLocks noChangeArrowheads="1"/>
          </p:cNvSpPr>
          <p:nvPr/>
        </p:nvSpPr>
        <p:spPr bwMode="auto">
          <a:xfrm>
            <a:off x="3714744" y="5786454"/>
            <a:ext cx="5286412" cy="500066"/>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укрепление материально технической базы образовательных учреждений предусмотрено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35 813,5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571612"/>
          <a:ext cx="8143932" cy="3714776"/>
        </p:xfrm>
        <a:graphic>
          <a:graphicData uri="http://schemas.openxmlformats.org/drawingml/2006/table">
            <a:tbl>
              <a:tblPr/>
              <a:tblGrid>
                <a:gridCol w="4136218"/>
                <a:gridCol w="4007714"/>
              </a:tblGrid>
              <a:tr h="642942">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60000"/>
                        <a:lumOff val="40000"/>
                      </a:schemeClr>
                    </a:solidFill>
                  </a:tcPr>
                </a:tc>
              </a:tr>
              <a:tr h="1000132">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2">
                        <a:lumMod val="75000"/>
                      </a:schemeClr>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2">
                        <a:lumMod val="75000"/>
                      </a:schemeClr>
                    </a:solidFill>
                  </a:tcPr>
                </a:tc>
              </a:tr>
              <a:tr h="1071570">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1">
                        <a:lumMod val="60000"/>
                        <a:lumOff val="40000"/>
                      </a:schemeClr>
                    </a:solidFill>
                  </a:tcPr>
                </a:tc>
              </a:tr>
              <a:tr h="1000132">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75000"/>
                      </a:schemeClr>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chemeClr val="accent3">
                        <a:lumMod val="75000"/>
                      </a:schemeClr>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428596" y="2500306"/>
            <a:ext cx="3429024" cy="1143007"/>
          </a:xfrm>
          <a:prstGeom prst="rightArrowCallout">
            <a:avLst>
              <a:gd name="adj1" fmla="val 41519"/>
              <a:gd name="adj2" fmla="val 41519"/>
              <a:gd name="adj3" fmla="val 16667"/>
              <a:gd name="adj4" fmla="val 80534"/>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a:t>
            </a:r>
            <a:r>
              <a:rPr lang="ru-RU" sz="1100" dirty="0" smtClean="0">
                <a:latin typeface="Times New Roman" pitchFamily="18" charset="0"/>
                <a:cs typeface="Arial" pitchFamily="34" charset="0"/>
              </a:rPr>
              <a:t>"Профилактика правонарушений на территории городского округа Верхний Тагил на 2023-2028 годы"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в бюджете на 2024 год предусматриваются средства в объеме</a:t>
            </a:r>
            <a:r>
              <a:rPr kumimoji="0" lang="ru-RU" sz="1100" b="0" i="0" u="none" strike="noStrike" cap="none" normalizeH="0" dirty="0" smtClean="0">
                <a:ln>
                  <a:noFill/>
                </a:ln>
                <a:solidFill>
                  <a:schemeClr val="tx1"/>
                </a:solidFill>
                <a:effectLst/>
                <a:latin typeface="Times New Roman" pitchFamily="18" charset="0"/>
                <a:cs typeface="Arial" pitchFamily="34" charset="0"/>
              </a:rPr>
              <a:t> </a:t>
            </a:r>
            <a:r>
              <a:rPr kumimoji="0" lang="ru-RU" sz="1100" b="1" i="0" u="none" strike="noStrike" cap="none" normalizeH="0" baseline="0" dirty="0" smtClean="0">
                <a:ln>
                  <a:noFill/>
                </a:ln>
                <a:solidFill>
                  <a:schemeClr val="tx1"/>
                </a:solidFill>
                <a:effectLst/>
                <a:latin typeface="Times New Roman" pitchFamily="18" charset="0"/>
                <a:cs typeface="Arial" pitchFamily="34" charset="0"/>
              </a:rPr>
              <a:t>5,7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AutoShape 2"/>
          <p:cNvSpPr>
            <a:spLocks noChangeArrowheads="1"/>
          </p:cNvSpPr>
          <p:nvPr/>
        </p:nvSpPr>
        <p:spPr bwMode="auto">
          <a:xfrm>
            <a:off x="4143372" y="357166"/>
            <a:ext cx="4786346" cy="1500198"/>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lang="ru-RU" sz="1100" b="1" dirty="0" smtClean="0">
                <a:latin typeface="Times New Roman" pitchFamily="18" charset="0"/>
                <a:cs typeface="Times New Roman" pitchFamily="18" charset="0"/>
              </a:rPr>
              <a:t>на проведение в образовательных организациях пропагандистских кампаний, направленных на формирование у участников дорожного движения стереотипов законопослушного поведения (издание и распространение информационных материалов) с выдачей канц.товаров с символикой кампании, при ее проведении (тренинги, круглые столы, на уровне городского округа) 5,0 тыс</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AutoShape 2"/>
          <p:cNvSpPr>
            <a:spLocks noChangeArrowheads="1"/>
          </p:cNvSpPr>
          <p:nvPr/>
        </p:nvSpPr>
        <p:spPr bwMode="auto">
          <a:xfrm>
            <a:off x="4357686" y="2643182"/>
            <a:ext cx="4572032" cy="64294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pPr>
            <a:r>
              <a:rPr lang="ru-RU" sz="1100" b="1" dirty="0" smtClean="0">
                <a:latin typeface="Times New Roman" pitchFamily="18" charset="0"/>
                <a:cs typeface="Times New Roman" pitchFamily="18" charset="0"/>
              </a:rPr>
              <a:t>на профилактику правонарушений несовершеннолетних и молодежи  5,7 тыс.рублей</a:t>
            </a:r>
            <a:endParaRPr lang="ru-RU" dirty="0" smtClean="0">
              <a:latin typeface="Times New Roman" pitchFamily="18" charset="0"/>
              <a:cs typeface="Times New Roman" pitchFamily="18" charset="0"/>
            </a:endParaRPr>
          </a:p>
          <a:p>
            <a:pPr lvl="0" algn="ctr" fontAlgn="base">
              <a:spcBef>
                <a:spcPct val="0"/>
              </a:spcBef>
            </a:pPr>
            <a:endParaRPr lang="ru-RU" sz="1100" b="1" dirty="0" smtClean="0">
              <a:latin typeface="Calibri" pitchFamily="34" charset="0"/>
              <a:cs typeface="Arial" pitchFamily="34" charset="0"/>
            </a:endParaRPr>
          </a:p>
        </p:txBody>
      </p:sp>
      <p:sp>
        <p:nvSpPr>
          <p:cNvPr id="5" name="AutoShape 2"/>
          <p:cNvSpPr>
            <a:spLocks noChangeArrowheads="1"/>
          </p:cNvSpPr>
          <p:nvPr/>
        </p:nvSpPr>
        <p:spPr bwMode="auto">
          <a:xfrm>
            <a:off x="4286248" y="3571876"/>
            <a:ext cx="4643470" cy="314327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pPr>
            <a:r>
              <a:rPr lang="ru-RU" sz="1100" b="1" dirty="0" smtClean="0">
                <a:latin typeface="Times New Roman" pitchFamily="18" charset="0"/>
                <a:cs typeface="Times New Roman" pitchFamily="18" charset="0"/>
              </a:rPr>
              <a:t> на организацию мероприятий среди подростков, молодежи и населения в возрасте от 18 лет по вопросам профилактики заболеваний ВИЧ-инфекцией и туберкулезом: - приобретение информационных стендов в СОШ; - распространение опыта педагогов образовательных организаций через публикацию статей; - спортивно-массовые и культурно-массовые мероприятия, направленные на формирование здорового образа жизни среди населения 79,1 тыс.рублей;</a:t>
            </a:r>
          </a:p>
          <a:p>
            <a:pPr algn="ctr" fontAlgn="base">
              <a:spcBef>
                <a:spcPct val="0"/>
              </a:spcBef>
            </a:pPr>
            <a:endParaRPr lang="ru-RU" sz="800" b="1" dirty="0" smtClean="0">
              <a:latin typeface="Times New Roman" pitchFamily="18" charset="0"/>
              <a:cs typeface="Times New Roman" pitchFamily="18" charset="0"/>
            </a:endParaRPr>
          </a:p>
          <a:p>
            <a:pPr algn="ctr" fontAlgn="base">
              <a:spcBef>
                <a:spcPct val="0"/>
              </a:spcBef>
            </a:pPr>
            <a:r>
              <a:rPr lang="ru-RU" sz="1100" b="1" dirty="0" smtClean="0">
                <a:latin typeface="Times New Roman" pitchFamily="18" charset="0"/>
                <a:cs typeface="Times New Roman" pitchFamily="18" charset="0"/>
              </a:rPr>
              <a:t>на организацию иммунопрофилактики работников муниципальных учреждений образования, культуры, спорта по ограничению распространения социально - значимых инфекций среди населения – 306,2 тыс. рублей;</a:t>
            </a:r>
          </a:p>
          <a:p>
            <a:pPr algn="ctr" fontAlgn="base">
              <a:spcBef>
                <a:spcPct val="0"/>
              </a:spcBef>
            </a:pPr>
            <a:endParaRPr lang="ru-RU" sz="800" b="1" dirty="0" smtClean="0">
              <a:latin typeface="Times New Roman" pitchFamily="18" charset="0"/>
              <a:cs typeface="Times New Roman" pitchFamily="18" charset="0"/>
            </a:endParaRPr>
          </a:p>
          <a:p>
            <a:pPr algn="ctr" fontAlgn="base">
              <a:spcBef>
                <a:spcPct val="0"/>
              </a:spcBef>
            </a:pPr>
            <a:r>
              <a:rPr lang="ru-RU" sz="1100" b="1" dirty="0" smtClean="0">
                <a:latin typeface="Times New Roman" pitchFamily="18" charset="0"/>
                <a:cs typeface="Times New Roman" pitchFamily="18" charset="0"/>
              </a:rPr>
              <a:t>на неспецифическую профилактику ОРВИ и гриппа воспитанников дошкольных образовательных учреждений – 238,7 тыс. рублей</a:t>
            </a:r>
          </a:p>
          <a:p>
            <a:pPr lvl="0" algn="ctr" fontAlgn="base">
              <a:spcBef>
                <a:spcPct val="0"/>
              </a:spcBef>
            </a:pPr>
            <a:endParaRPr lang="ru-RU" sz="1100" b="1" dirty="0" smtClean="0">
              <a:latin typeface="Calibri" pitchFamily="34" charset="0"/>
              <a:cs typeface="Arial" pitchFamily="34" charset="0"/>
            </a:endParaRPr>
          </a:p>
        </p:txBody>
      </p:sp>
      <p:sp>
        <p:nvSpPr>
          <p:cNvPr id="6" name="AutoShape 1"/>
          <p:cNvSpPr>
            <a:spLocks noChangeArrowheads="1"/>
          </p:cNvSpPr>
          <p:nvPr/>
        </p:nvSpPr>
        <p:spPr bwMode="auto">
          <a:xfrm>
            <a:off x="428596" y="428604"/>
            <a:ext cx="3429024" cy="1357321"/>
          </a:xfrm>
          <a:prstGeom prst="rightArrowCallout">
            <a:avLst>
              <a:gd name="adj1" fmla="val 41519"/>
              <a:gd name="adj2" fmla="val 41519"/>
              <a:gd name="adj3" fmla="val 16667"/>
              <a:gd name="adj4" fmla="val 80534"/>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a:t>
            </a:r>
            <a:r>
              <a:rPr lang="ru-RU" sz="1100" dirty="0" smtClean="0">
                <a:latin typeface="Times New Roman" pitchFamily="18" charset="0"/>
                <a:cs typeface="Arial" pitchFamily="34" charset="0"/>
              </a:rPr>
              <a:t>"Формирование законопослушного поведения участников дорожного движения в городском округе Верхний Тагил на 2021-2026 годы"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в бюджете на 2024 год предусматриваются средства в объеме</a:t>
            </a:r>
            <a:r>
              <a:rPr kumimoji="0" lang="ru-RU" sz="1100" b="0" i="0" u="none" strike="noStrike" cap="none" normalizeH="0" dirty="0" smtClean="0">
                <a:ln>
                  <a:noFill/>
                </a:ln>
                <a:solidFill>
                  <a:schemeClr val="tx1"/>
                </a:solidFill>
                <a:effectLst/>
                <a:latin typeface="Times New Roman" pitchFamily="18" charset="0"/>
                <a:cs typeface="Arial" pitchFamily="34" charset="0"/>
              </a:rPr>
              <a:t>  </a:t>
            </a:r>
            <a:r>
              <a:rPr kumimoji="0" lang="ru-RU" sz="1100" b="1" i="0" u="none" strike="noStrike" cap="none" normalizeH="0" baseline="0" dirty="0" smtClean="0">
                <a:ln>
                  <a:noFill/>
                </a:ln>
                <a:solidFill>
                  <a:schemeClr val="tx1"/>
                </a:solidFill>
                <a:effectLst/>
                <a:latin typeface="Times New Roman" pitchFamily="18" charset="0"/>
                <a:cs typeface="Arial" pitchFamily="34" charset="0"/>
              </a:rPr>
              <a:t>5,0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1"/>
          <p:cNvSpPr>
            <a:spLocks noChangeArrowheads="1"/>
          </p:cNvSpPr>
          <p:nvPr/>
        </p:nvSpPr>
        <p:spPr bwMode="auto">
          <a:xfrm>
            <a:off x="428596" y="4572008"/>
            <a:ext cx="3429024" cy="1643074"/>
          </a:xfrm>
          <a:prstGeom prst="rightArrowCallout">
            <a:avLst>
              <a:gd name="adj1" fmla="val 41519"/>
              <a:gd name="adj2" fmla="val 41519"/>
              <a:gd name="adj3" fmla="val 16667"/>
              <a:gd name="adj4" fmla="val 80534"/>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lvl="0" algn="ctr" fontAlgn="base">
              <a:spcBef>
                <a:spcPct val="0"/>
              </a:spcBef>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a:t>
            </a:r>
            <a:r>
              <a:rPr lang="ru-RU" sz="1100" dirty="0" smtClean="0">
                <a:latin typeface="Times New Roman" pitchFamily="18" charset="0"/>
                <a:cs typeface="Arial" pitchFamily="34" charset="0"/>
              </a:rPr>
              <a:t>"Дополнительные меры по ограничению распространения социально-значимых инфекционных заболеваний (ВИЧ - инфекции, туберкулеза) на территории городского округа Верхний Тагил на 2023-2028 годы"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в бюджете на 2024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624,0 </a:t>
            </a:r>
            <a:r>
              <a:rPr kumimoji="0" lang="ru-RU" sz="11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альтернативный процесс 2"/>
          <p:cNvSpPr/>
          <p:nvPr/>
        </p:nvSpPr>
        <p:spPr>
          <a:xfrm>
            <a:off x="642910" y="428604"/>
            <a:ext cx="6786610" cy="182709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Calibri" pitchFamily="34" charset="0"/>
                <a:cs typeface="Calibri" pitchFamily="34" charset="0"/>
              </a:rPr>
              <a:t>Муниципальной программой "Развитие культуры и искусства в городском округе Верхний Тагил на 2020-2025 годы"  </a:t>
            </a:r>
            <a:r>
              <a:rPr lang="ru-RU" sz="1200" b="1" dirty="0" smtClean="0">
                <a:solidFill>
                  <a:schemeClr val="tx1"/>
                </a:solidFill>
                <a:latin typeface="Calibri" pitchFamily="34" charset="0"/>
                <a:cs typeface="Calibri" pitchFamily="34" charset="0"/>
              </a:rPr>
              <a:t>в бюджете на 2024 год предусматриваются средства в объеме </a:t>
            </a:r>
          </a:p>
          <a:p>
            <a:pPr algn="ctr"/>
            <a:r>
              <a:rPr lang="ru-RU" sz="1200" b="1" dirty="0" smtClean="0">
                <a:solidFill>
                  <a:schemeClr val="tx1"/>
                </a:solidFill>
                <a:latin typeface="Calibri" pitchFamily="34" charset="0"/>
                <a:cs typeface="Calibri" pitchFamily="34" charset="0"/>
              </a:rPr>
              <a:t>29 </a:t>
            </a:r>
            <a:r>
              <a:rPr lang="ru-RU" sz="1200" b="1" dirty="0" smtClean="0">
                <a:solidFill>
                  <a:schemeClr val="tx1"/>
                </a:solidFill>
                <a:latin typeface="Calibri" pitchFamily="34" charset="0"/>
                <a:cs typeface="Calibri" pitchFamily="34" charset="0"/>
              </a:rPr>
              <a:t>599,0 </a:t>
            </a:r>
            <a:r>
              <a:rPr lang="ru-RU" sz="1200" b="1" dirty="0" smtClean="0">
                <a:solidFill>
                  <a:schemeClr val="tx1"/>
                </a:solidFill>
                <a:latin typeface="Calibri" pitchFamily="34" charset="0"/>
                <a:cs typeface="Calibri" pitchFamily="34" charset="0"/>
              </a:rPr>
              <a:t>тыс.рублей</a:t>
            </a:r>
            <a:endParaRPr lang="ru-RU" sz="1200" b="1" dirty="0">
              <a:latin typeface="Calibri" pitchFamily="34" charset="0"/>
              <a:cs typeface="Calibri" pitchFamily="34" charset="0"/>
            </a:endParaRPr>
          </a:p>
        </p:txBody>
      </p:sp>
      <p:sp>
        <p:nvSpPr>
          <p:cNvPr id="4" name="Блок-схема: альтернативный процесс 3"/>
          <p:cNvSpPr/>
          <p:nvPr/>
        </p:nvSpPr>
        <p:spPr>
          <a:xfrm>
            <a:off x="4572000" y="2857496"/>
            <a:ext cx="4214842" cy="292895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b="1" dirty="0" smtClean="0">
                <a:latin typeface="Calibri" pitchFamily="34" charset="0"/>
                <a:cs typeface="Calibri" pitchFamily="34" charset="0"/>
              </a:rPr>
              <a:t>Муниципальной программой "Развитие физической культуры, спорта и молодежной политики в городском округе Верхний Тагил на 2020-2025 годы"</a:t>
            </a:r>
            <a:r>
              <a:rPr lang="ru-RU" sz="1200" b="1" dirty="0" smtClean="0">
                <a:solidFill>
                  <a:schemeClr val="tx1"/>
                </a:solidFill>
                <a:latin typeface="Calibri" pitchFamily="34" charset="0"/>
                <a:cs typeface="Calibri" pitchFamily="34" charset="0"/>
              </a:rPr>
              <a:t> в бюджете на 2024 год предусматриваются средства в объеме                  </a:t>
            </a:r>
            <a:r>
              <a:rPr lang="ru-RU" sz="1200" b="1" dirty="0" smtClean="0">
                <a:solidFill>
                  <a:schemeClr val="tx1"/>
                </a:solidFill>
                <a:latin typeface="Calibri" pitchFamily="34" charset="0"/>
                <a:cs typeface="Calibri" pitchFamily="34" charset="0"/>
              </a:rPr>
              <a:t> 15 667,4 </a:t>
            </a:r>
            <a:r>
              <a:rPr lang="ru-RU" sz="1200" b="1" dirty="0" smtClean="0">
                <a:solidFill>
                  <a:schemeClr val="tx1"/>
                </a:solidFill>
                <a:latin typeface="Calibri" pitchFamily="34" charset="0"/>
                <a:cs typeface="Calibri" pitchFamily="34" charset="0"/>
              </a:rPr>
              <a:t>тыс.рублей</a:t>
            </a:r>
            <a:endParaRPr lang="ru-RU" sz="1200" b="1" dirty="0">
              <a:latin typeface="Calibri" pitchFamily="34" charset="0"/>
              <a:cs typeface="Calibri" pitchFamily="34" charset="0"/>
            </a:endParaRPr>
          </a:p>
        </p:txBody>
      </p:sp>
      <p:pic>
        <p:nvPicPr>
          <p:cNvPr id="5" name="Рисунок 4" descr="1677045615_gas-kvas-com-p-risunki-na-temu-pedagogika-47.jpg"/>
          <p:cNvPicPr>
            <a:picLocks noChangeAspect="1"/>
          </p:cNvPicPr>
          <p:nvPr/>
        </p:nvPicPr>
        <p:blipFill>
          <a:blip r:embed="rId2"/>
          <a:stretch>
            <a:fillRect/>
          </a:stretch>
        </p:blipFill>
        <p:spPr>
          <a:xfrm>
            <a:off x="571472" y="3143248"/>
            <a:ext cx="3667721" cy="26077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24288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429288" cy="2643206"/>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3143248"/>
            <a:ext cx="857256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lang="ru-RU" sz="1400" dirty="0" smtClean="0">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2024 год предусмотрены средства в объеме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77 091,3</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a:t>
            </a:r>
            <a:r>
              <a:rPr lang="ru-RU" sz="1400" dirty="0" smtClean="0">
                <a:latin typeface="Times New Roman" pitchFamily="18" charset="0"/>
                <a:ea typeface="Times New Roman" pitchFamily="18" charset="0"/>
                <a:cs typeface="Times New Roman" pitchFamily="18" charset="0"/>
              </a:rPr>
              <a:t>«Дополнительные меры по ограничению распространения социально-значимых инфекционных заболеваний (ВИЧ - инфекции, туберкулеза) на территории городского округа Верхний Тагил на 2023-2028 годы"–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55,7</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a:t>
            </a:r>
            <a:r>
              <a:rPr lang="ru-RU" sz="1400" dirty="0" smtClean="0">
                <a:latin typeface="Times New Roman" pitchFamily="18" charset="0"/>
                <a:ea typeface="Times New Roman" pitchFamily="18" charset="0"/>
                <a:cs typeface="Times New Roman" pitchFamily="18" charset="0"/>
              </a:rPr>
              <a:t>(на организацию иммунопрофилактики работников муниципальных учреждений культуры по ограничению распространения  социально значимых инфекций среди населения; на организацию мероприятий среди подростков, молодежи и населения в возрасте от 18 лет по вопросам профилактики заболеваний ВИЧ-инфекцией и туберкулезом: спортивно-массовые и культурно-массовые мероприятия, направленные на формирование здорового образа жизни среди населения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lvl="0" algn="just" eaLnBrk="0" fontAlgn="base" hangingPunct="0">
              <a:spcBef>
                <a:spcPct val="0"/>
              </a:spcBef>
              <a:spcAft>
                <a:spcPct val="0"/>
              </a:spcAft>
              <a:tabLst>
                <a:tab pos="3497263" algn="l"/>
              </a:tabLst>
            </a:pPr>
            <a:r>
              <a:rPr lang="ru-RU" sz="1400" dirty="0" smtClean="0">
                <a:latin typeface="Times New Roman" pitchFamily="18" charset="0"/>
                <a:cs typeface="Times New Roman" pitchFamily="18" charset="0"/>
              </a:rPr>
              <a:t>    - </a:t>
            </a:r>
            <a:r>
              <a:rPr lang="ru-RU" sz="1400" dirty="0" smtClean="0">
                <a:latin typeface="Times New Roman" pitchFamily="18" charset="0"/>
                <a:ea typeface="Times New Roman" pitchFamily="18" charset="0"/>
                <a:cs typeface="Times New Roman" pitchFamily="18" charset="0"/>
              </a:rPr>
              <a:t>на реализацию муниципальной программы "Комплексные меры противодействия злоупотреблению наркотиками и их незаконному обороту на территории городского округа Верхний Тагил на 2023-2028 годы« – </a:t>
            </a:r>
            <a:r>
              <a:rPr lang="ru-RU" sz="1400" b="1" dirty="0" smtClean="0">
                <a:latin typeface="Times New Roman" pitchFamily="18" charset="0"/>
                <a:ea typeface="Times New Roman" pitchFamily="18" charset="0"/>
                <a:cs typeface="Times New Roman" pitchFamily="18" charset="0"/>
              </a:rPr>
              <a:t>5,0 </a:t>
            </a:r>
            <a:r>
              <a:rPr lang="ru-RU" sz="1400" dirty="0" smtClean="0">
                <a:latin typeface="Times New Roman" pitchFamily="18" charset="0"/>
                <a:ea typeface="Times New Roman" pitchFamily="18" charset="0"/>
                <a:cs typeface="Times New Roman" pitchFamily="18" charset="0"/>
              </a:rPr>
              <a:t>тыс. рублей (на организацию социальной рекламы, направленной на профилактику наркомании, токсикомании, алкоголизма (баннеры);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77 030,6</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857520" cy="292895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278608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2024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77 030,6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214291"/>
            <a:ext cx="5124450" cy="42862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казенного учреждения «Централизованная бухгалтерия» предусмотрено – </a:t>
            </a:r>
            <a:r>
              <a:rPr kumimoji="0" lang="en-US" sz="1100" b="1" i="0" u="none" strike="noStrike" cap="none" normalizeH="0" baseline="0" dirty="0" smtClean="0">
                <a:ln>
                  <a:noFill/>
                </a:ln>
                <a:solidFill>
                  <a:schemeClr val="tx1"/>
                </a:solidFill>
                <a:effectLst/>
                <a:latin typeface="Times New Roman" pitchFamily="18" charset="0"/>
                <a:cs typeface="Times New Roman" pitchFamily="18" charset="0"/>
              </a:rPr>
              <a:t>845</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1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59" name="AutoShape 3"/>
          <p:cNvSpPr>
            <a:spLocks noChangeArrowheads="1"/>
          </p:cNvSpPr>
          <p:nvPr/>
        </p:nvSpPr>
        <p:spPr bwMode="auto">
          <a:xfrm>
            <a:off x="3786182" y="785794"/>
            <a:ext cx="5124450" cy="50006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Times New Roman" pitchFamily="18" charset="0"/>
                <a:cs typeface="Times New Roman" pitchFamily="18" charset="0"/>
              </a:rPr>
              <a:t>Павленковская</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библиотека» предусмотрено  8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759,2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0" name="AutoShape 4"/>
          <p:cNvSpPr>
            <a:spLocks noChangeArrowheads="1"/>
          </p:cNvSpPr>
          <p:nvPr/>
        </p:nvSpPr>
        <p:spPr bwMode="auto">
          <a:xfrm>
            <a:off x="3786182" y="1428736"/>
            <a:ext cx="5126037" cy="78581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историко-краеведческий музей» предусмотрено  - 24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270,9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тыс.рублей (в том числе </a:t>
            </a:r>
            <a:r>
              <a:rPr kumimoji="0" lang="ru-RU" sz="1100" b="1" i="0" u="none" strike="noStrike" cap="none" normalizeH="0" dirty="0" smtClean="0">
                <a:ln>
                  <a:noFill/>
                </a:ln>
                <a:solidFill>
                  <a:schemeClr val="tx1"/>
                </a:solidFill>
                <a:effectLst/>
                <a:latin typeface="Times New Roman" pitchFamily="18" charset="0"/>
                <a:cs typeface="Times New Roman" pitchFamily="18" charset="0"/>
              </a:rPr>
              <a:t> 17 271,0 тыс. рублей – восстановление объекта культурного наследия «Здание земской </a:t>
            </a:r>
            <a:r>
              <a:rPr lang="ru-RU" sz="1100" b="1" dirty="0" smtClean="0">
                <a:latin typeface="Times New Roman" pitchFamily="18" charset="0"/>
                <a:cs typeface="Times New Roman" pitchFamily="18" charset="0"/>
              </a:rPr>
              <a:t>школы»)</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1" name="AutoShape 5"/>
          <p:cNvSpPr>
            <a:spLocks noChangeArrowheads="1"/>
          </p:cNvSpPr>
          <p:nvPr/>
        </p:nvSpPr>
        <p:spPr bwMode="auto">
          <a:xfrm>
            <a:off x="3786182" y="2357430"/>
            <a:ext cx="5126037" cy="42862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автономного учреждения «Городской дворец культуры» предусмотрено  -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18 674,8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2" name="AutoShape 6"/>
          <p:cNvSpPr>
            <a:spLocks noChangeArrowheads="1"/>
          </p:cNvSpPr>
          <p:nvPr/>
        </p:nvSpPr>
        <p:spPr bwMode="auto">
          <a:xfrm>
            <a:off x="3786182" y="2928934"/>
            <a:ext cx="5126037" cy="78581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бюджетного учреждения «Сельский культурно-спортивный комплекс»  предусмотрено – 14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218,0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тыс.рублей (в том числе разработка проектно – сметной документации на капитальный ремонт здания СКСК – 2 875,3 тыс. 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4" name="AutoShape 8"/>
          <p:cNvSpPr>
            <a:spLocks noChangeArrowheads="1"/>
          </p:cNvSpPr>
          <p:nvPr/>
        </p:nvSpPr>
        <p:spPr bwMode="auto">
          <a:xfrm>
            <a:off x="3786182" y="3857628"/>
            <a:ext cx="5126037" cy="571504"/>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обеспечение деятельности казенного учреждения «Управление культуры, спорта и молодежной политики» предусмотрено 4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074,0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5" name="AutoShape 9"/>
          <p:cNvSpPr>
            <a:spLocks noChangeArrowheads="1"/>
          </p:cNvSpPr>
          <p:nvPr/>
        </p:nvSpPr>
        <p:spPr bwMode="auto">
          <a:xfrm>
            <a:off x="3786182" y="4572008"/>
            <a:ext cx="5126037" cy="50006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проведение мероприятий в сфере культуры предусмотрено –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5 742,4 тыс.рублей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6" name="AutoShape 10"/>
          <p:cNvSpPr>
            <a:spLocks noChangeArrowheads="1"/>
          </p:cNvSpPr>
          <p:nvPr/>
        </p:nvSpPr>
        <p:spPr bwMode="auto">
          <a:xfrm>
            <a:off x="3786182" y="5214950"/>
            <a:ext cx="5126037" cy="35719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 комплектование книжных фондов предусмотрено – </a:t>
            </a:r>
            <a:r>
              <a:rPr lang="ru-RU" sz="1100" b="1" dirty="0" smtClean="0">
                <a:latin typeface="Times New Roman" pitchFamily="18" charset="0"/>
                <a:cs typeface="Times New Roman" pitchFamily="18" charset="0"/>
              </a:rPr>
              <a:t>96,7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тыс.рублей;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867" name="AutoShape 11"/>
          <p:cNvSpPr>
            <a:spLocks noChangeArrowheads="1"/>
          </p:cNvSpPr>
          <p:nvPr/>
        </p:nvSpPr>
        <p:spPr bwMode="auto">
          <a:xfrm>
            <a:off x="3786182" y="5715016"/>
            <a:ext cx="5143536" cy="100013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100" b="1" dirty="0" smtClean="0">
                <a:latin typeface="Times New Roman" pitchFamily="18" charset="0"/>
                <a:cs typeface="Times New Roman" pitchFamily="18" charset="0"/>
              </a:rPr>
              <a:t>На информатизацию муниципальных музеев, в том числе приобретение компьютерного оборудования и лицензионного программного обеспечения, подключение музеев к сети "Интернет" , на модернизацию государственных и муниципальных общедоступных библиотек предусмотрено </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349,3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285720"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3143248"/>
            <a:ext cx="878687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разделу «Социальная политика»  в бюджете на 2024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54 040,7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служащих 2 913,1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выплату гарантий муниципальным служащим 115,3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144,0 тыс. рублей;</a:t>
            </a:r>
            <a:endParaRPr kumimoji="0" lang="ru-RU"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a:t>
            </a:r>
            <a:r>
              <a:rPr lang="ru-RU" sz="1400" dirty="0" smtClean="0">
                <a:latin typeface="Times New Roman" pitchFamily="18" charset="0"/>
                <a:ea typeface="Times New Roman" pitchFamily="18" charset="0"/>
                <a:cs typeface="Times New Roman" pitchFamily="18" charset="0"/>
              </a:rPr>
              <a:t>280,0</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тыс. рублей;</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на выплату субсидии 50 588,3</a:t>
            </a:r>
            <a:r>
              <a:rPr kumimoji="0" lang="ru-RU" sz="14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тыс. рублей</a:t>
            </a: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2024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467,3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 них:</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lang="ru-RU" sz="1400" b="1" dirty="0" smtClean="0">
                <a:latin typeface="Times New Roman" pitchFamily="18" charset="0"/>
                <a:ea typeface="Times New Roman" pitchFamily="18" charset="0"/>
                <a:cs typeface="Times New Roman" pitchFamily="18" charset="0"/>
              </a:rPr>
              <a:t>21 363,0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рублей, в том числе:</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1.на обеспечение деятельности автономного  учреждения «Спортивно-оздоровительного комплекса      7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671,9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lang="ru-RU" sz="1400" i="1" dirty="0" smtClean="0">
                <a:latin typeface="Times New Roman" pitchFamily="18" charset="0"/>
                <a:ea typeface="Times New Roman" pitchFamily="18" charset="0"/>
                <a:cs typeface="Times New Roman" pitchFamily="18" charset="0"/>
              </a:rPr>
              <a:t>2. на ремонт здания лыжной базы 12 375,0 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3. на проведение спортивно-массовых мероприятий  </a:t>
            </a:r>
            <a:r>
              <a:rPr lang="ru-RU" sz="1400" i="1" dirty="0" smtClean="0">
                <a:latin typeface="Times New Roman" pitchFamily="18" charset="0"/>
                <a:ea typeface="Times New Roman" pitchFamily="18" charset="0"/>
                <a:cs typeface="Times New Roman" pitchFamily="18" charset="0"/>
              </a:rPr>
              <a:t>792,9 </a:t>
            </a:r>
            <a:r>
              <a:rPr lang="ru-RU" sz="1400" i="1" dirty="0" smtClean="0">
                <a:latin typeface="Times New Roman" pitchFamily="18" charset="0"/>
                <a:ea typeface="Times New Roman" pitchFamily="18" charset="0"/>
                <a:cs typeface="Times New Roman" pitchFamily="18" charset="0"/>
              </a:rPr>
              <a:t>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4.на подготовку и содержание спортивных сооружений 298,3 тыс.рублей;</a:t>
            </a:r>
          </a:p>
          <a:p>
            <a:pPr lvl="0" indent="449263" algn="just" eaLnBrk="0" fontAlgn="base" hangingPunct="0">
              <a:spcBef>
                <a:spcPct val="0"/>
              </a:spcBef>
              <a:spcAft>
                <a:spcPct val="0"/>
              </a:spcAft>
              <a:tabLst>
                <a:tab pos="3105150" algn="l"/>
              </a:tabLst>
            </a:pPr>
            <a:r>
              <a:rPr lang="ru-RU" sz="1400" i="1" dirty="0" smtClean="0">
                <a:latin typeface="Times New Roman" pitchFamily="18" charset="0"/>
                <a:ea typeface="Times New Roman" pitchFamily="18" charset="0"/>
                <a:cs typeface="Times New Roman" pitchFamily="18" charset="0"/>
              </a:rPr>
              <a:t>5. на реализацию мер по поэтапному внедрению Всероссийского физкультурно-спортивного комплекса "Готов к труду и обороне" (ГТО) 224,9 тыс.рублей.</a:t>
            </a:r>
            <a:endParaRPr lang="ru-RU" sz="1400" dirty="0" smtClean="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tabLst>
                <a:tab pos="3105150" algn="l"/>
              </a:tabLst>
            </a:pPr>
            <a:r>
              <a:rPr lang="ru-RU" sz="1400" dirty="0" smtClean="0">
                <a:latin typeface="Times New Roman" pitchFamily="18" charset="0"/>
                <a:ea typeface="Times New Roman" pitchFamily="18" charset="0"/>
                <a:cs typeface="Times New Roman" pitchFamily="18" charset="0"/>
              </a:rPr>
              <a:t>- на реализацию муниципальной программы "Дополнительные меры по ограничению распространения социально-значимых инфекционных заболеваний (ВИЧ - инфекции, туберкулеза) на территории городского округа Верхний Тагил на 2023-2028 годы" </a:t>
            </a:r>
            <a:r>
              <a:rPr lang="ru-RU" sz="1400" b="1" dirty="0" smtClean="0">
                <a:latin typeface="Times New Roman" pitchFamily="18" charset="0"/>
                <a:ea typeface="Times New Roman" pitchFamily="18" charset="0"/>
                <a:cs typeface="Times New Roman" pitchFamily="18" charset="0"/>
              </a:rPr>
              <a:t>- 104,3 </a:t>
            </a:r>
            <a:r>
              <a:rPr lang="ru-RU" sz="1400" dirty="0" smtClean="0">
                <a:latin typeface="Times New Roman" pitchFamily="18" charset="0"/>
                <a:ea typeface="Times New Roman" pitchFamily="18" charset="0"/>
                <a:cs typeface="Times New Roman" pitchFamily="18" charset="0"/>
              </a:rPr>
              <a:t>тыс. рублей</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714348" y="4572008"/>
            <a:ext cx="2143140" cy="1844097"/>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cstate="print"/>
          <a:srcRect/>
          <a:stretch>
            <a:fillRect/>
          </a:stretch>
        </p:blipFill>
        <p:spPr bwMode="auto">
          <a:xfrm>
            <a:off x="3500430" y="4572008"/>
            <a:ext cx="1641472" cy="1832809"/>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857884" y="4500570"/>
            <a:ext cx="2603496" cy="187842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01.01.2024 года</a:t>
            </a:r>
            <a:endParaRPr kumimoji="0" lang="ru-RU" sz="20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dirty="0">
                          <a:latin typeface="Times New Roman"/>
                          <a:ea typeface="Times New Roman"/>
                          <a:cs typeface="Times New Roman"/>
                        </a:rPr>
                        <a:t>В том числе по видам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01.01.2024</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smtClean="0">
                        <a:latin typeface="Calibri"/>
                        <a:ea typeface="Times New Roman"/>
                        <a:cs typeface="Times New Roman"/>
                      </a:endParaRPr>
                    </a:p>
                    <a:p>
                      <a:pPr algn="ctr">
                        <a:spcAft>
                          <a:spcPts val="0"/>
                        </a:spcAft>
                      </a:pPr>
                      <a:r>
                        <a:rPr lang="ru-RU" sz="1600" b="1" dirty="0" smtClean="0">
                          <a:latin typeface="Times New Roman" pitchFamily="18" charset="0"/>
                          <a:ea typeface="Times New Roman"/>
                          <a:cs typeface="Times New Roman" pitchFamily="18" charset="0"/>
                        </a:rPr>
                        <a:t>17</a:t>
                      </a:r>
                      <a:r>
                        <a:rPr lang="ru-RU" sz="1600" b="1" baseline="0" dirty="0" smtClean="0">
                          <a:latin typeface="Times New Roman" pitchFamily="18" charset="0"/>
                          <a:ea typeface="Times New Roman"/>
                          <a:cs typeface="Times New Roman" pitchFamily="18" charset="0"/>
                        </a:rPr>
                        <a:t> 360 000</a:t>
                      </a:r>
                      <a:endParaRPr lang="ru-RU" sz="1600" b="1" dirty="0">
                        <a:latin typeface="Times New Roman" pitchFamily="18" charset="0"/>
                        <a:ea typeface="Times New Roman"/>
                        <a:cs typeface="Times New Roman" pitchFamily="18" charset="0"/>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b="1"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b="1"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b="1" dirty="0" smtClean="0">
                        <a:latin typeface="Calibri"/>
                        <a:ea typeface="Times New Roman"/>
                        <a:cs typeface="Times New Roman"/>
                      </a:endParaRPr>
                    </a:p>
                    <a:p>
                      <a:pPr algn="ctr">
                        <a:spcAft>
                          <a:spcPts val="0"/>
                        </a:spcAft>
                      </a:pPr>
                      <a:r>
                        <a:rPr lang="ru-RU" sz="1600" b="1" dirty="0" smtClean="0">
                          <a:latin typeface="Times New Roman" pitchFamily="18" charset="0"/>
                          <a:ea typeface="Times New Roman"/>
                          <a:cs typeface="Times New Roman" pitchFamily="18" charset="0"/>
                        </a:rPr>
                        <a:t>17 360 000</a:t>
                      </a:r>
                      <a:endParaRPr lang="ru-RU" sz="1600" b="1" dirty="0">
                        <a:latin typeface="Times New Roman" pitchFamily="18" charset="0"/>
                        <a:ea typeface="Times New Roman"/>
                        <a:cs typeface="Times New Roman" pitchFamily="18" charset="0"/>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428596" y="357166"/>
            <a:ext cx="8611909"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«Бюджет для граждан </a:t>
            </a:r>
            <a:r>
              <a:rPr lang="ru-RU" sz="2000" b="1" dirty="0" smtClean="0">
                <a:latin typeface="Times New Roman" pitchFamily="18" charset="0"/>
                <a:ea typeface="Times New Roman" pitchFamily="18" charset="0"/>
                <a:cs typeface="Times New Roman" pitchFamily="18" charset="0"/>
              </a:rPr>
              <a:t>к </a:t>
            </a:r>
            <a:r>
              <a:rPr lang="ru-RU" sz="2000" b="1" dirty="0" smtClean="0">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Думы городского округа</a:t>
            </a:r>
            <a:endParaRPr lang="ru-RU" sz="2000" dirty="0" smtClean="0">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от 15.12.2023 года № 34/1 «О бюджете городского округа </a:t>
            </a:r>
            <a:endParaRPr lang="ru-RU" sz="2000" dirty="0" smtClean="0">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2024 год и плановый период 2025 и 2026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571472" y="1357298"/>
            <a:ext cx="792961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lang="ru-RU"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endParaRPr lang="ru-RU" sz="1400" b="1" dirty="0" smtClean="0">
              <a:solidFill>
                <a:schemeClr val="accent4">
                  <a:lumMod val="75000"/>
                </a:schemeClr>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Сведения о разработчике бюджета:</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Телефоны:</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Электронный адрес (</a:t>
            </a:r>
            <a:r>
              <a:rPr kumimoji="0" lang="en-US" sz="1400" b="1" i="0" u="none" strike="noStrike" cap="none" normalizeH="0" baseline="0" dirty="0" smtClean="0">
                <a:ln>
                  <a:noFill/>
                </a:ln>
                <a:effectLst/>
                <a:latin typeface="Times New Roman" pitchFamily="18" charset="0"/>
                <a:ea typeface="Times New Roman" pitchFamily="18" charset="0"/>
                <a:cs typeface="Times New Roman" pitchFamily="18" charset="0"/>
              </a:rPr>
              <a:t>e</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1400" b="1" i="0" u="none" strike="noStrike" cap="none" normalizeH="0" baseline="0" dirty="0" smtClean="0">
                <a:ln>
                  <a:noFill/>
                </a:ln>
                <a:effectLst/>
                <a:latin typeface="Times New Roman" pitchFamily="18" charset="0"/>
                <a:ea typeface="Times New Roman" pitchFamily="18" charset="0"/>
                <a:cs typeface="Times New Roman" pitchFamily="18" charset="0"/>
              </a:rPr>
              <a:t>mail</a:t>
            </a:r>
            <a:r>
              <a:rPr kumimoji="0" lang="ru-RU" sz="1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400" b="1" i="0" u="sng" strike="noStrike" cap="none" normalizeH="0" baseline="0" dirty="0" smtClean="0">
                <a:ln>
                  <a:noFill/>
                </a:ln>
                <a:effectLst/>
                <a:latin typeface="Times New Roman" pitchFamily="18" charset="0"/>
                <a:ea typeface="Times New Roman" pitchFamily="18" charset="0"/>
                <a:cs typeface="Times New Roman" pitchFamily="18" charset="0"/>
              </a:rPr>
              <a:t>fo57@yandex.ru</a:t>
            </a:r>
            <a:endParaRPr kumimoji="0" lang="ru-RU"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400110"/>
          </a:xfrm>
          <a:prstGeom prst="rect">
            <a:avLst/>
          </a:prstGeom>
        </p:spPr>
        <p:txBody>
          <a:bodyPr wrap="square">
            <a:spAutoFit/>
          </a:bodyPr>
          <a:lstStyle/>
          <a:p>
            <a:r>
              <a:rPr lang="ru-RU" sz="2000" b="1" i="1" u="sng" dirty="0">
                <a:solidFill>
                  <a:srgbClr val="7030A0"/>
                </a:solidFill>
                <a:latin typeface="Times New Roman" pitchFamily="18" charset="0"/>
                <a:cs typeface="Times New Roman" pitchFamily="18" charset="0"/>
              </a:rPr>
              <a:t>Что такое бюджет? Какие бывают бюджеты?</a:t>
            </a:r>
            <a:endParaRPr lang="ru-RU" sz="2000"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357422"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500034" y="2357430"/>
            <a:ext cx="3078169"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286116" y="3000372"/>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857224"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500570"/>
            <a:ext cx="1857388" cy="214314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18348930">
            <a:off x="6988002" y="3687792"/>
            <a:ext cx="431434"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71802"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143240"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714480" y="142852"/>
            <a:ext cx="5857916"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14744"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572132"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bg2">
                    <a:lumMod val="2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bg2">
                  <a:lumMod val="2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57158" y="0"/>
            <a:ext cx="8643998"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600" b="1" i="0" u="none"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2024 год и  плановый </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600" b="1" i="1" u="sng" strike="noStrike" cap="none" normalizeH="0" baseline="0" dirty="0" smtClean="0">
                <a:ln>
                  <a:noFill/>
                </a:ln>
                <a:solidFill>
                  <a:schemeClr val="bg2">
                    <a:lumMod val="25000"/>
                  </a:schemeClr>
                </a:solidFill>
                <a:effectLst/>
                <a:latin typeface="Times New Roman" pitchFamily="18" charset="0"/>
                <a:ea typeface="Times New Roman" pitchFamily="18" charset="0"/>
                <a:cs typeface="Times New Roman" pitchFamily="18" charset="0"/>
              </a:rPr>
              <a:t>период 2025 и 2026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Основные направления бюджетной и  налоговой политики городского округа Верхний Тагил на 2024 год и на плановый период 2025 и 2026 годов (далее – Основные направления) разработаны  с учетом положений Указов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в соответствии со статьей 15 Положения о бюджетном процессе в городском округе Верхний Тагил, утвержденного решением Думы городского округа Верхний Тагил от 19.06.2014 года   № 28/2.</a:t>
            </a:r>
          </a:p>
          <a:p>
            <a:pPr algn="just"/>
            <a:r>
              <a:rPr lang="ru-RU" sz="1100" dirty="0" smtClean="0">
                <a:latin typeface="Times New Roman" pitchFamily="18" charset="0"/>
                <a:cs typeface="Times New Roman" pitchFamily="18" charset="0"/>
              </a:rPr>
              <a:t>      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a:t>
            </a:r>
          </a:p>
          <a:p>
            <a:pPr algn="just"/>
            <a:r>
              <a:rPr lang="ru-RU" sz="1100" dirty="0" smtClean="0">
                <a:latin typeface="Times New Roman" pitchFamily="18" charset="0"/>
                <a:cs typeface="Times New Roman" pitchFamily="18" charset="0"/>
              </a:rPr>
              <a:t>      Основные направления бюджетной и налоговой политики городского округа Верхний Тагил сохраняют преемственность в отношении определенных ранее приоритетов и скорректированы с учетом текущей экономической ситуации и необходимости реализации первоочередных задач.</a:t>
            </a: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2024 год и плановый </a:t>
            </a:r>
            <a:endParaRPr kumimoji="0" lang="ru-RU" sz="1200" b="0" i="0" u="none" strike="noStrike" cap="none" normalizeH="0" baseline="0" dirty="0" smtClean="0">
              <a:ln>
                <a:noFill/>
              </a:ln>
              <a:solidFill>
                <a:schemeClr val="bg2">
                  <a:lumMod val="2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rPr>
              <a:t>период 2025 и 2026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endParaRPr>
          </a:p>
          <a:p>
            <a:pPr algn="just" hangingPunct="0"/>
            <a:r>
              <a:rPr lang="ru-RU" sz="1100" dirty="0" smtClean="0">
                <a:latin typeface="Times New Roman" pitchFamily="18" charset="0"/>
                <a:cs typeface="Times New Roman" pitchFamily="18" charset="0"/>
              </a:rPr>
              <a:t>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a:t>
            </a:r>
          </a:p>
          <a:p>
            <a:pPr algn="just"/>
            <a:r>
              <a:rPr lang="ru-RU" sz="1100" dirty="0" smtClean="0">
                <a:latin typeface="Times New Roman" pitchFamily="18" charset="0"/>
                <a:cs typeface="Times New Roman" pitchFamily="18" charset="0"/>
              </a:rPr>
              <a:t>       Основными  направлениями налоговой политики на 2024-2026 годы являются:</a:t>
            </a:r>
          </a:p>
          <a:p>
            <a:pPr algn="just"/>
            <a:r>
              <a:rPr lang="ru-RU" sz="1100" dirty="0" smtClean="0">
                <a:latin typeface="Times New Roman" pitchFamily="18" charset="0"/>
                <a:cs typeface="Times New Roman" pitchFamily="18" charset="0"/>
              </a:rPr>
              <a:t>1) сохранение и развитие налогового потенциала городского округа Верхний Тагил;</a:t>
            </a:r>
          </a:p>
          <a:p>
            <a:pPr algn="just"/>
            <a:r>
              <a:rPr lang="ru-RU" sz="1100" dirty="0" smtClean="0">
                <a:latin typeface="Times New Roman" pitchFamily="18" charset="0"/>
                <a:cs typeface="Times New Roman" pitchFamily="18" charset="0"/>
              </a:rPr>
              <a:t>2) проведение  оценки эффективности налоговых расходов  в соответствии с постановлением Администрации городского округа Верхний Тагил от 01.09.2020 № 409 «Об утверждении Порядка формирования перечня налоговых расходов, правил формирования информации о нормативных, целевых и фискальных характеристиках налоговых расходов и порядка оценки эффективности налоговых расходов городского округа Верхний Тагил»;</a:t>
            </a:r>
          </a:p>
          <a:p>
            <a:pPr algn="just"/>
            <a:r>
              <a:rPr lang="ru-RU" sz="1100" dirty="0" smtClean="0">
                <a:latin typeface="Times New Roman" pitchFamily="18" charset="0"/>
                <a:cs typeface="Times New Roman" pitchFamily="18" charset="0"/>
              </a:rPr>
              <a:t>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a:t>
            </a:r>
          </a:p>
          <a:p>
            <a:pPr algn="just"/>
            <a:r>
              <a:rPr lang="ru-RU" sz="1100" dirty="0" smtClean="0">
                <a:latin typeface="Times New Roman" pitchFamily="18" charset="0"/>
                <a:cs typeface="Times New Roman" pitchFamily="18" charset="0"/>
              </a:rPr>
              <a:t>4) продолжение реализации эффективной, сбалансированной налоговой политики, обеспечивающей экономическую и социальную эффективность применения налоговых льгот;</a:t>
            </a:r>
          </a:p>
          <a:p>
            <a:pPr algn="just"/>
            <a:r>
              <a:rPr lang="ru-RU" sz="1100" dirty="0" smtClean="0">
                <a:latin typeface="Times New Roman" pitchFamily="18" charset="0"/>
                <a:cs typeface="Times New Roman" pitchFamily="18" charset="0"/>
              </a:rPr>
              <a:t>5) развитие предпринимательской и инвестиционной деятельности.</a:t>
            </a:r>
          </a:p>
          <a:p>
            <a:pPr algn="just"/>
            <a:r>
              <a:rPr lang="ru-RU" sz="1100" dirty="0" smtClean="0">
                <a:latin typeface="Times New Roman" pitchFamily="18" charset="0"/>
                <a:cs typeface="Times New Roman" pitchFamily="18" charset="0"/>
              </a:rPr>
              <a:t>      Одним из  принципов эффективной и сбалансированной налоговой политики является проведение ежегодной оценки эффективности налоговых льгот и преференций, установленных решениями Думы городского округа Верхний Тагил.</a:t>
            </a:r>
          </a:p>
          <a:p>
            <a:pPr algn="just"/>
            <a:r>
              <a:rPr lang="ru-RU" sz="1100" dirty="0" smtClean="0">
                <a:latin typeface="Times New Roman" pitchFamily="18" charset="0"/>
                <a:cs typeface="Times New Roman" pitchFamily="18" charset="0"/>
              </a:rPr>
              <a:t>      По итогам проведенной  оценки эффективности налоговых льгот и преференций за 2022 год налоговые льготы, которыми воспользовались налогоплательщики, признаны эффективными.</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bg2">
                  <a:lumMod val="25000"/>
                </a:schemeClr>
              </a:solidFill>
              <a:effectLst/>
              <a:latin typeface="Times New Roman" pitchFamily="18" charset="0"/>
              <a:ea typeface="Calibri" pitchFamily="34"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357158" y="142852"/>
            <a:ext cx="864399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Times New Roman" pitchFamily="18" charset="0"/>
                <a:cs typeface="Times New Roman" pitchFamily="18" charset="0"/>
              </a:rPr>
              <a:t>       Кроме того,  необходимо продолжить реализацию следующих мероприятий:</a:t>
            </a:r>
          </a:p>
          <a:p>
            <a:pPr algn="just"/>
            <a:r>
              <a:rPr lang="ru-RU" sz="1100" dirty="0" smtClean="0">
                <a:latin typeface="Times New Roman" pitchFamily="18" charset="0"/>
                <a:cs typeface="Times New Roman" pitchFamily="18" charset="0"/>
              </a:rPr>
              <a:t>    - проведение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a:t>
            </a:r>
          </a:p>
          <a:p>
            <a:pPr algn="just"/>
            <a:r>
              <a:rPr lang="ru-RU" sz="1100" dirty="0" smtClean="0">
                <a:latin typeface="Times New Roman" pitchFamily="18" charset="0"/>
                <a:cs typeface="Times New Roman" pitchFamily="18" charset="0"/>
              </a:rPr>
              <a:t>-  улучшение качества администрирования доходов местного бюджета и повышение эффективности работы с дебиторской задолженностью; </a:t>
            </a:r>
          </a:p>
          <a:p>
            <a:pPr algn="just"/>
            <a:r>
              <a:rPr lang="ru-RU" sz="1100" dirty="0" smtClean="0">
                <a:latin typeface="Times New Roman" pitchFamily="18" charset="0"/>
                <a:cs typeface="Times New Roman" pitchFamily="18" charset="0"/>
              </a:rPr>
              <a:t>- выявление неучтенных объектов недвижимости, уточнение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 </a:t>
            </a:r>
          </a:p>
          <a:p>
            <a:pPr algn="just">
              <a:buFontTx/>
              <a:buChar char="-"/>
            </a:pPr>
            <a:r>
              <a:rPr lang="ru-RU" sz="1100" dirty="0" smtClean="0">
                <a:latin typeface="Times New Roman" pitchFamily="18" charset="0"/>
                <a:cs typeface="Times New Roman" pitchFamily="18" charset="0"/>
              </a:rPr>
              <a:t>осуществление муниципального земельного контроля</a:t>
            </a: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357158" y="1571612"/>
            <a:ext cx="8643998" cy="5709255"/>
          </a:xfrm>
          <a:prstGeom prst="rect">
            <a:avLst/>
          </a:prstGeom>
        </p:spPr>
        <p:txBody>
          <a:bodyPr wrap="square">
            <a:spAutoFit/>
          </a:bodyPr>
          <a:lstStyle/>
          <a:p>
            <a:pPr lvl="0" indent="342900" algn="ctr" fontAlgn="base">
              <a:spcBef>
                <a:spcPct val="0"/>
              </a:spcBef>
              <a:spcAft>
                <a:spcPct val="0"/>
              </a:spcAft>
            </a:pPr>
            <a:endParaRPr lang="ru-RU" sz="1200" b="1" dirty="0" smtClean="0">
              <a:solidFill>
                <a:schemeClr val="accent4">
                  <a:lumMod val="75000"/>
                </a:schemeClr>
              </a:solidFill>
              <a:latin typeface="Times New Roman" pitchFamily="18" charset="0"/>
              <a:ea typeface="Calibri" pitchFamily="34" charset="0"/>
              <a:cs typeface="Times New Roman" pitchFamily="18" charset="0"/>
            </a:endParaRPr>
          </a:p>
          <a:p>
            <a:pPr lvl="0" indent="342900" algn="ctr" fontAlgn="base">
              <a:spcBef>
                <a:spcPct val="0"/>
              </a:spcBef>
              <a:spcAft>
                <a:spcPct val="0"/>
              </a:spcAft>
            </a:pPr>
            <a:r>
              <a:rPr lang="ru-RU" sz="1200" b="1" dirty="0" smtClean="0">
                <a:solidFill>
                  <a:schemeClr val="bg2">
                    <a:lumMod val="2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algn="just"/>
            <a:r>
              <a:rPr lang="ru-RU" sz="1100" b="1" dirty="0" smtClean="0">
                <a:latin typeface="Times New Roman" pitchFamily="18" charset="0"/>
                <a:cs typeface="Times New Roman" pitchFamily="18" charset="0"/>
              </a:rPr>
              <a:t>    </a:t>
            </a:r>
          </a:p>
          <a:p>
            <a:pPr algn="ctr"/>
            <a:r>
              <a:rPr lang="ru-RU" sz="1100" b="1" dirty="0" smtClean="0">
                <a:latin typeface="Times New Roman" pitchFamily="18" charset="0"/>
                <a:cs typeface="Times New Roman" pitchFamily="18" charset="0"/>
              </a:rPr>
              <a:t>1.Налог на доходы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доход бюджета городского округа  Верхний Тагил  зачисление по налогу на доходы физических лиц в 2024 году планируется  по нормативу 91 процент, в том числе: 15 процентов - норматив отчислений в бюджеты городских округов в соответствии с Бюджетным кодексом 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отдельных федеральных налогов, налогов, предусмотренных специальными налоговыми режимами, подлежащих зачислению в областной бюджет»; 75 процентов - дополнительный норматив, которым заменена дотация из областного бюджета на выравнивание бюджетной обеспеченности городских округов (Закон Свердловской области от 7 декабря 2022 года № 137-ОЗ «Об областном бюджете  на 2023 года и плановый период 2024 и 2025 годов»).</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2.Акцизы по подакцизным товарам (продукции), производимым на территории Российской Федерации.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2024-2026 годы установлен в размере 0,09231%. </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3.Налог, взимаемый в связи с применением патентной системы налогообложения.</a:t>
            </a:r>
          </a:p>
          <a:p>
            <a:pPr algn="just"/>
            <a:r>
              <a:rPr lang="ru-RU" sz="1100" dirty="0" smtClean="0">
                <a:latin typeface="Times New Roman" pitchFamily="18" charset="0"/>
                <a:cs typeface="Times New Roman" pitchFamily="18" charset="0"/>
              </a:rPr>
              <a:t>      Норматив зачислений налога, взимаемого в связи с применением патентной системы налогообложения, в доходы  бюджета городского округа составляет 100%.</a:t>
            </a:r>
          </a:p>
          <a:p>
            <a:pPr algn="just"/>
            <a:endParaRPr lang="ru-RU" sz="1100" dirty="0" smtClean="0">
              <a:latin typeface="Times New Roman" pitchFamily="18" charset="0"/>
              <a:cs typeface="Times New Roman" pitchFamily="18" charset="0"/>
            </a:endParaRPr>
          </a:p>
          <a:p>
            <a:pPr algn="ctr"/>
            <a:r>
              <a:rPr lang="ru-RU" sz="1100" b="1" dirty="0" smtClean="0">
                <a:latin typeface="Times New Roman" pitchFamily="18" charset="0"/>
                <a:cs typeface="Times New Roman" pitchFamily="18" charset="0"/>
              </a:rPr>
              <a:t>4.Налог, взимаемый в связи с применением упрощенной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Дифференцированный норматив отчислений налога, взимаемого в связи с применением упрощенной системы налогообложения, в доходы бюджета городского округа Верхний Тагил составляет 65,1%.</a:t>
            </a:r>
          </a:p>
          <a:p>
            <a:pPr algn="just"/>
            <a:r>
              <a:rPr lang="ru-RU" sz="1100" dirty="0" smtClean="0">
                <a:latin typeface="Times New Roman" pitchFamily="18" charset="0"/>
                <a:cs typeface="Times New Roman" pitchFamily="18" charset="0"/>
              </a:rPr>
              <a:t>     В плановом периоде коэффициент роста поступлений налога, взимаемого в связи с применением упрощенной системы налогообложения в доходы бюджета городского округа планируется  в размере:  в 2025 году - 1,170; в 2025 году – 1,170.</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10550</TotalTime>
  <Words>7140</Words>
  <Application>Microsoft Office PowerPoint</Application>
  <PresentationFormat>Экран (4:3)</PresentationFormat>
  <Paragraphs>1696</Paragraphs>
  <Slides>47</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49" baseType="lpstr">
      <vt:lpstr>Трек</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1113</cp:revision>
  <dcterms:created xsi:type="dcterms:W3CDTF">2018-08-27T07:33:06Z</dcterms:created>
  <dcterms:modified xsi:type="dcterms:W3CDTF">2023-12-21T11:41:51Z</dcterms:modified>
</cp:coreProperties>
</file>