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2003862041934603"/>
          <c:y val="3.9474983746589892E-2"/>
          <c:w val="0.87076604164112403"/>
          <c:h val="0.833529890721091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5000"/>
                    <a:shade val="85000"/>
                    <a:satMod val="230000"/>
                  </a:schemeClr>
                </a:gs>
                <a:gs pos="25000">
                  <a:schemeClr val="accent2">
                    <a:tint val="90000"/>
                    <a:shade val="70000"/>
                    <a:satMod val="220000"/>
                  </a:schemeClr>
                </a:gs>
                <a:gs pos="50000">
                  <a:schemeClr val="accent2">
                    <a:tint val="90000"/>
                    <a:shade val="58000"/>
                    <a:satMod val="225000"/>
                  </a:schemeClr>
                </a:gs>
                <a:gs pos="65000">
                  <a:schemeClr val="accent2">
                    <a:tint val="90000"/>
                    <a:shade val="58000"/>
                    <a:satMod val="225000"/>
                  </a:schemeClr>
                </a:gs>
                <a:gs pos="80000">
                  <a:schemeClr val="accent2">
                    <a:tint val="90000"/>
                    <a:shade val="69000"/>
                    <a:satMod val="220000"/>
                  </a:schemeClr>
                </a:gs>
                <a:gs pos="100000">
                  <a:schemeClr val="accent2">
                    <a:tint val="77000"/>
                    <a:shade val="80000"/>
                    <a:satMod val="23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/>
              <a:contourClr>
                <a:schemeClr val="accent2">
                  <a:shade val="60000"/>
                  <a:satMod val="110000"/>
                </a:schemeClr>
              </a:contourClr>
            </a:sp3d>
          </c:spPr>
          <c:dPt>
            <c:idx val="0"/>
            <c:spPr>
              <a:gradFill rotWithShape="1">
                <a:gsLst>
                  <a:gs pos="0">
                    <a:schemeClr val="accent2">
                      <a:tint val="75000"/>
                      <a:shade val="85000"/>
                      <a:satMod val="230000"/>
                    </a:schemeClr>
                  </a:gs>
                  <a:gs pos="25000">
                    <a:schemeClr val="accent2">
                      <a:tint val="90000"/>
                      <a:shade val="70000"/>
                      <a:satMod val="220000"/>
                    </a:schemeClr>
                  </a:gs>
                  <a:gs pos="50000">
                    <a:schemeClr val="accent2">
                      <a:tint val="90000"/>
                      <a:shade val="58000"/>
                      <a:satMod val="225000"/>
                    </a:schemeClr>
                  </a:gs>
                  <a:gs pos="65000">
                    <a:schemeClr val="accent2">
                      <a:tint val="90000"/>
                      <a:shade val="58000"/>
                      <a:satMod val="225000"/>
                    </a:schemeClr>
                  </a:gs>
                  <a:gs pos="80000">
                    <a:schemeClr val="accent2">
                      <a:tint val="90000"/>
                      <a:shade val="69000"/>
                      <a:satMod val="220000"/>
                    </a:schemeClr>
                  </a:gs>
                  <a:gs pos="100000">
                    <a:schemeClr val="accent2">
                      <a:tint val="77000"/>
                      <a:shade val="80000"/>
                      <a:satMod val="230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bliqueTopLeft" fov="600000">
                  <a:rot lat="0" lon="0" rev="0"/>
                </a:camera>
                <a:lightRig rig="balanced" dir="t">
                  <a:rot lat="0" lon="0" rev="19200000"/>
                </a:lightRig>
              </a:scene3d>
              <a:sp3d contourW="12700" prstMaterial="matte">
                <a:bevelT w="60000" h="50800"/>
                <a:contourClr>
                  <a:schemeClr val="accent2">
                    <a:shade val="60000"/>
                    <a:satMod val="110000"/>
                  </a:schemeClr>
                </a:contourClr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tint val="75000"/>
                      <a:shade val="85000"/>
                      <a:satMod val="230000"/>
                    </a:schemeClr>
                  </a:gs>
                  <a:gs pos="25000">
                    <a:schemeClr val="accent2">
                      <a:tint val="90000"/>
                      <a:shade val="70000"/>
                      <a:satMod val="220000"/>
                    </a:schemeClr>
                  </a:gs>
                  <a:gs pos="50000">
                    <a:schemeClr val="accent2">
                      <a:tint val="90000"/>
                      <a:shade val="58000"/>
                      <a:satMod val="225000"/>
                    </a:schemeClr>
                  </a:gs>
                  <a:gs pos="65000">
                    <a:schemeClr val="accent2">
                      <a:tint val="90000"/>
                      <a:shade val="58000"/>
                      <a:satMod val="225000"/>
                    </a:schemeClr>
                  </a:gs>
                  <a:gs pos="80000">
                    <a:schemeClr val="accent2">
                      <a:tint val="90000"/>
                      <a:shade val="69000"/>
                      <a:satMod val="220000"/>
                    </a:schemeClr>
                  </a:gs>
                  <a:gs pos="100000">
                    <a:schemeClr val="accent2">
                      <a:tint val="77000"/>
                      <a:shade val="80000"/>
                      <a:satMod val="230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bliqueTopLeft" fov="600000">
                  <a:rot lat="0" lon="0" rev="0"/>
                </a:camera>
                <a:lightRig rig="balanced" dir="t">
                  <a:rot lat="0" lon="0" rev="19200000"/>
                </a:lightRig>
              </a:scene3d>
              <a:sp3d contourW="12700" prstMaterial="matte">
                <a:bevelT w="60000" h="50800"/>
                <a:contourClr>
                  <a:schemeClr val="accent2">
                    <a:shade val="60000"/>
                    <a:satMod val="110000"/>
                  </a:schemeClr>
                </a:contourClr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2">
                      <a:tint val="75000"/>
                      <a:shade val="85000"/>
                      <a:satMod val="230000"/>
                    </a:schemeClr>
                  </a:gs>
                  <a:gs pos="25000">
                    <a:schemeClr val="accent2">
                      <a:tint val="90000"/>
                      <a:shade val="70000"/>
                      <a:satMod val="220000"/>
                    </a:schemeClr>
                  </a:gs>
                  <a:gs pos="50000">
                    <a:schemeClr val="accent2">
                      <a:tint val="90000"/>
                      <a:shade val="58000"/>
                      <a:satMod val="225000"/>
                    </a:schemeClr>
                  </a:gs>
                  <a:gs pos="65000">
                    <a:schemeClr val="accent2">
                      <a:tint val="90000"/>
                      <a:shade val="58000"/>
                      <a:satMod val="225000"/>
                    </a:schemeClr>
                  </a:gs>
                  <a:gs pos="80000">
                    <a:schemeClr val="accent2">
                      <a:tint val="90000"/>
                      <a:shade val="69000"/>
                      <a:satMod val="220000"/>
                    </a:schemeClr>
                  </a:gs>
                  <a:gs pos="100000">
                    <a:schemeClr val="accent2">
                      <a:tint val="77000"/>
                      <a:shade val="80000"/>
                      <a:satMod val="230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bliqueTopLeft" fov="600000">
                  <a:rot lat="0" lon="0" rev="0"/>
                </a:camera>
                <a:lightRig rig="balanced" dir="t">
                  <a:rot lat="0" lon="0" rev="19200000"/>
                </a:lightRig>
              </a:scene3d>
              <a:sp3d contourW="12700" prstMaterial="matte">
                <a:bevelT w="60000" h="50800"/>
                <a:contourClr>
                  <a:schemeClr val="accent2">
                    <a:shade val="60000"/>
                    <a:satMod val="110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1.2260398294091847E-2"/>
                  <c:y val="-3.3445403388570889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18 900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8277448246396693E-2"/>
                  <c:y val="-2.2443890739755685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26 000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1.8239714096869648E-2"/>
                  <c:y val="-2.5434082701083455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35 000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1.1902862155528812E-2"/>
                  <c:y val="-2.7911706959029274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17 360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1.5325563232549879E-2"/>
                  <c:y val="-1.4922030292001485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13 635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5"/>
              <c:layout>
                <c:manualLayout>
                  <c:x val="1.2260450586039901E-2"/>
                  <c:y val="-1.23455926039985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13 635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6"/>
              <c:layout>
                <c:manualLayout>
                  <c:x val="9.1953379395299743E-3"/>
                  <c:y val="-1.23455926039985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10 673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7"/>
              <c:layout>
                <c:manualLayout>
                  <c:x val="7.6627816162749326E-3"/>
                  <c:y val="-1.54588289997894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10 092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1.3690892802150124E-2"/>
                  <c:y val="-2.576471499964903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10 092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18900</c:v>
                </c:pt>
                <c:pt idx="1">
                  <c:v>26000</c:v>
                </c:pt>
                <c:pt idx="2">
                  <c:v>35000</c:v>
                </c:pt>
              </c:numCache>
            </c:numRef>
          </c:val>
        </c:ser>
        <c:shape val="cylinder"/>
        <c:axId val="152234240"/>
        <c:axId val="152986368"/>
        <c:axId val="0"/>
      </c:bar3DChart>
      <c:catAx>
        <c:axId val="152234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2986368"/>
        <c:crosses val="autoZero"/>
        <c:auto val="1"/>
        <c:lblAlgn val="ctr"/>
        <c:lblOffset val="100"/>
      </c:catAx>
      <c:valAx>
        <c:axId val="152986368"/>
        <c:scaling>
          <c:orientation val="minMax"/>
        </c:scaling>
        <c:axPos val="l"/>
        <c:majorGridlines/>
        <c:numFmt formatCode="General" sourceLinked="1"/>
        <c:tickLblPos val="nextTo"/>
        <c:crossAx val="1522342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480B96-39A4-4696-8C2D-07A6FBA73615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71480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долг городского округа Верхний Тагил 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2023-2025 годы</a:t>
            </a:r>
            <a:endParaRPr lang="ru-RU" b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85720" y="1357298"/>
          <a:ext cx="821537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44854" y="1000108"/>
            <a:ext cx="1137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026" name="SapphireHiddenControl" r:id="rId2" imgW="6095880" imgH="4067280"/>
    </p:controls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36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created xsi:type="dcterms:W3CDTF">2018-10-02T09:35:43Z</dcterms:created>
  <dcterms:modified xsi:type="dcterms:W3CDTF">2023-10-13T10:27:52Z</dcterms:modified>
</cp:coreProperties>
</file>