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FFFFFF"/>
          </a:solidFill>
          <a:prstDash val="solid"/>
        </a:ln>
      </c:spPr>
    </c:sideWall>
    <c:backWall>
      <c:spPr>
        <a:noFill/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40737095363083E-2"/>
          <c:y val="1.3439361139464727E-2"/>
          <c:w val="0.92020910788213328"/>
          <c:h val="0.8111037562219869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1268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5.1743219597550306E-3"/>
                  <c:y val="0.49184059055556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</a:t>
                    </a:r>
                    <a:r>
                      <a:rPr lang="ru-RU" baseline="0" dirty="0" smtClean="0"/>
                      <a:t> 445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1"/>
              <c:layout>
                <c:manualLayout>
                  <c:x val="3.3963795762643155E-4"/>
                  <c:y val="5.573853292461299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624</a:t>
                    </a:r>
                    <a:r>
                      <a:rPr lang="ru-RU" dirty="0" smtClean="0"/>
                      <a:t>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2"/>
              <c:layout>
                <c:manualLayout>
                  <c:x val="-6.0668197725284338E-3"/>
                  <c:y val="5.58068497120542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3 241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3"/>
              <c:layout>
                <c:manualLayout>
                  <c:x val="3.6488407699037636E-3"/>
                  <c:y val="6.65317043015186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5 707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2.9224628171478579E-3"/>
                  <c:y val="0.1176805742723041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14 565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5"/>
              <c:layout>
                <c:manualLayout>
                  <c:x val="5.7212379702537208E-3"/>
                  <c:y val="7.9493804115154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692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6"/>
              <c:layout>
                <c:manualLayout>
                  <c:x val="9.7620477852639748E-3"/>
                  <c:y val="4.09049019228093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116 </a:t>
                    </a:r>
                    <a:r>
                      <a:rPr lang="ru-RU" dirty="0" smtClean="0"/>
                      <a:t>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7"/>
              <c:layout>
                <c:manualLayout>
                  <c:x val="1.9196194225721791E-3"/>
                  <c:y val="0.68784914985816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117</a:t>
                    </a:r>
                    <a:r>
                      <a:rPr lang="ru-RU" baseline="0" dirty="0" smtClean="0"/>
                      <a:t> 976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8"/>
              <c:layout>
                <c:manualLayout>
                  <c:x val="5.6753062117235395E-3"/>
                  <c:y val="0.7284666802360463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125</a:t>
                    </a:r>
                    <a:r>
                      <a:rPr lang="ru-RU" baseline="0" dirty="0" smtClean="0"/>
                      <a:t> 002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9"/>
              <c:layout>
                <c:manualLayout>
                  <c:x val="1.2618110236221496E-3"/>
                  <c:y val="5.96928502734936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475</a:t>
                    </a:r>
                    <a:r>
                      <a:rPr lang="ru-RU" dirty="0" smtClean="0"/>
                      <a:t> т.р.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Налог на доходы физических лиц</c:v>
                </c:pt>
                <c:pt idx="1">
                  <c:v>Единый налог на вмененный доход</c:v>
                </c:pt>
                <c:pt idx="2">
                  <c:v>Земельный налог</c:v>
                </c:pt>
                <c:pt idx="3">
                  <c:v>Прочие налоговые платежи</c:v>
                </c:pt>
                <c:pt idx="4">
                  <c:v>Арендная плата</c:v>
                </c:pt>
                <c:pt idx="5">
                  <c:v>Прочие неналоговые платежи</c:v>
                </c:pt>
                <c:pt idx="6">
                  <c:v>Дотации</c:v>
                </c:pt>
                <c:pt idx="7">
                  <c:v>Субсидии</c:v>
                </c:pt>
                <c:pt idx="8">
                  <c:v>Субвенции</c:v>
                </c:pt>
                <c:pt idx="9">
                  <c:v>Прочие безвозм. поступ.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 formatCode="#,##0">
                  <c:v>82445</c:v>
                </c:pt>
                <c:pt idx="1">
                  <c:v>3625</c:v>
                </c:pt>
                <c:pt idx="2">
                  <c:v>3241</c:v>
                </c:pt>
                <c:pt idx="3">
                  <c:v>5707</c:v>
                </c:pt>
                <c:pt idx="4">
                  <c:v>14565</c:v>
                </c:pt>
                <c:pt idx="5">
                  <c:v>7691</c:v>
                </c:pt>
                <c:pt idx="6">
                  <c:v>1116</c:v>
                </c:pt>
                <c:pt idx="7">
                  <c:v>117976</c:v>
                </c:pt>
                <c:pt idx="8">
                  <c:v>125002</c:v>
                </c:pt>
                <c:pt idx="9">
                  <c:v>4475</c:v>
                </c:pt>
              </c:numCache>
            </c:numRef>
          </c:val>
        </c:ser>
        <c:dLbls>
          <c:showVal val="1"/>
        </c:dLbls>
        <c:gapWidth val="100"/>
        <c:gapDepth val="0"/>
        <c:shape val="box"/>
        <c:axId val="115887104"/>
        <c:axId val="115913472"/>
        <c:axId val="0"/>
      </c:bar3DChart>
      <c:catAx>
        <c:axId val="115887104"/>
        <c:scaling>
          <c:orientation val="minMax"/>
        </c:scaling>
        <c:axPos val="b"/>
        <c:numFmt formatCode="General" sourceLinked="1"/>
        <c:tickLblPos val="low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5913472"/>
        <c:crosses val="autoZero"/>
        <c:auto val="1"/>
        <c:lblAlgn val="ctr"/>
        <c:lblOffset val="100"/>
        <c:tickLblSkip val="1"/>
        <c:tickMarkSkip val="1"/>
      </c:catAx>
      <c:valAx>
        <c:axId val="115913472"/>
        <c:scaling>
          <c:orientation val="minMax"/>
        </c:scaling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numFmt formatCode="#,##0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9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5887104"/>
        <c:crosses val="autoZero"/>
        <c:crossBetween val="between"/>
      </c:valAx>
      <c:spPr>
        <a:noFill/>
        <a:ln w="2537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2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1"/>
      <c:hPercent val="58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155902004454346E-2"/>
          <c:y val="1.9047619047619067E-2"/>
          <c:w val="0.92984409799554613"/>
          <c:h val="0.8380952380952385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0290563899776844E-2"/>
                  <c:y val="-2.20862952878554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3 084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1"/>
              <c:layout>
                <c:manualLayout>
                  <c:x val="1.7655254546926128E-2"/>
                  <c:y val="-2.20882576593813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3 436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2"/>
              <c:layout>
                <c:manualLayout>
                  <c:x val="2.8088961346792035E-2"/>
                  <c:y val="-1.83095150489366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230 207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3"/>
              <c:layout>
                <c:manualLayout>
                  <c:x val="2.4265959045868171E-2"/>
                  <c:y val="-1.78834841906443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14 779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4"/>
              <c:layout>
                <c:manualLayout>
                  <c:x val="3.3729230982691039E-2"/>
                  <c:y val="-2.6864866190791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29 730 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dLbl>
              <c:idx val="5"/>
              <c:layout>
                <c:manualLayout>
                  <c:x val="3.1986194456970415E-2"/>
                  <c:y val="-2.2620060342924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2 701 </a:t>
                    </a:r>
                    <a:r>
                      <a:rPr lang="ru-RU" dirty="0"/>
                      <a:t>т.р.</a:t>
                    </a:r>
                  </a:p>
                </c:rich>
              </c:tx>
            </c:dLbl>
            <c:dLbl>
              <c:idx val="6"/>
              <c:layout>
                <c:manualLayout>
                  <c:x val="2.746146819753268E-2"/>
                  <c:y val="-2.19771874310103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23 780т.р</a:t>
                    </a:r>
                    <a:r>
                      <a:rPr lang="ru-RU" dirty="0"/>
                      <a:t>.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Дорожная деятельность 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 </c:v>
                </c:pt>
                <c:pt idx="5">
                  <c:v>Физическая культура и спорт</c:v>
                </c:pt>
                <c:pt idx="6">
                  <c:v>Прочие расходы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3084</c:v>
                </c:pt>
                <c:pt idx="1">
                  <c:v>3436</c:v>
                </c:pt>
                <c:pt idx="2">
                  <c:v>230207</c:v>
                </c:pt>
                <c:pt idx="3">
                  <c:v>14779</c:v>
                </c:pt>
                <c:pt idx="4">
                  <c:v>29730</c:v>
                </c:pt>
                <c:pt idx="5">
                  <c:v>2701</c:v>
                </c:pt>
                <c:pt idx="6">
                  <c:v>37803.4</c:v>
                </c:pt>
              </c:numCache>
            </c:numRef>
          </c:val>
        </c:ser>
        <c:dLbls>
          <c:showVal val="1"/>
        </c:dLbls>
        <c:gapDepth val="0"/>
        <c:shape val="box"/>
        <c:axId val="117822208"/>
        <c:axId val="117823744"/>
        <c:axId val="0"/>
      </c:bar3DChart>
      <c:catAx>
        <c:axId val="11782220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823744"/>
        <c:crosses val="autoZero"/>
        <c:auto val="1"/>
        <c:lblAlgn val="ctr"/>
        <c:lblOffset val="100"/>
        <c:tickLblSkip val="1"/>
        <c:tickMarkSkip val="1"/>
      </c:catAx>
      <c:valAx>
        <c:axId val="1178237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7822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D85DC-4EAF-4953-B522-5210D955B24F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DE8D5-8EDD-4CA0-A33E-A9F881AD5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142852"/>
            <a:ext cx="5393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 городского округа</a:t>
            </a:r>
          </a:p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Верхний Тагил</a:t>
            </a:r>
          </a:p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9 месяцев 2016 года (тыс. рублей)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85860"/>
          <a:ext cx="8786842" cy="4885413"/>
        </p:xfrm>
        <a:graphic>
          <a:graphicData uri="http://schemas.openxmlformats.org/drawingml/2006/table">
            <a:tbl>
              <a:tblPr/>
              <a:tblGrid>
                <a:gridCol w="4733221"/>
                <a:gridCol w="1626768"/>
                <a:gridCol w="1626768"/>
                <a:gridCol w="800085"/>
              </a:tblGrid>
              <a:tr h="461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33513" algn="l"/>
                        </a:tabLst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Утверждено Решением Думы о бюджете                      на 9 месяцев 2016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 (с учетом всех изменений)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100" dirty="0"/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                              за 9 месяцев                           2016 года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 том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546 495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365 843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66,9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117 274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391 171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248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569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27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Расходы, в том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554 061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307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717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55,5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Дорожная деятельность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3 084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11,4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17 316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3 436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19,8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сфера, в том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числе: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469 980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277 417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 образование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402 183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230 207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57,2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 культура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20 961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14 779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70,5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социальная политика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43 084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29 730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3 752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2 701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39 597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23 780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60,1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Дефицит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- 7 566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58 126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958" marR="47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ontrols>
      <p:control spid="1026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428604"/>
            <a:ext cx="5957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по доходам за 9 месяцев 2016 года</a:t>
            </a:r>
            <a:endParaRPr lang="ru-RU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0" y="1214422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285728"/>
            <a:ext cx="607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по расходам за 9 месяцев 2016 года</a:t>
            </a:r>
            <a:endParaRPr lang="ru-RU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0" y="928670"/>
          <a:ext cx="86487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59112"/>
          <a:ext cx="8858312" cy="6155931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5666129"/>
                <a:gridCol w="1117264"/>
                <a:gridCol w="1117264"/>
                <a:gridCol w="957655"/>
              </a:tblGrid>
              <a:tr h="481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8" marR="3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b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0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8" marR="3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+mn-lt"/>
                          <a:ea typeface="Times New Roman"/>
                          <a:cs typeface="Times New Roman"/>
                        </a:rPr>
                        <a:t>Исполнено за 9 месяцев 2016 года</a:t>
                      </a:r>
                      <a:endParaRPr lang="ru-RU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8" marR="3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388" marR="323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6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"Обеспечение общественной безопасности  на территории  городского округа Верхний Тагил на 2014-2016 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7 173,5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4 416,4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 программа "Социальная  поддержка населения в городском округе Верхний Тагил на 2014-2016гг""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41 172,4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28 374,9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56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 программа "Развитие дорожного хозяйства, связи, информационных технологий в городском 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28 373,2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3 523,2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1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 "Развитие жилищно-коммунального хозяйства и повышение энергетической  эффективности в городском 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3 676,2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4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 Поддержка  и развитие  малого и среднего предпринимательства  на территории городского округа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"Развитие системы образования в городском 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380 826,7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216 220,6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10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«Переселение граждан из аварийного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жилищного фонда с учетом необходимости развития малоэтажного строительства на территории городского округа Верхний Тагил на 2013-2017гг.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870,0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 "Развитие  культуры и искусства в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городском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33 541,2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22 891,9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«Управление муниципальной собственностью и земельными ресурсами городского округа Верхний Тагил на 2015-2017 годы»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1  139,1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477,3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"Обеспечение рационального  и безопасного природопользования в городском 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6 157,9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3 260,2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52,9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"Развитие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физической культуры,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спорта и молодежной политики в городском округе Верхний Тагил на 2014-2016гг."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10 017,4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6 695,1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2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«Совершенствование муниципального управления на территории городского округа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Верхний Тагил на 2016-2018 годы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25 044,6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16 554,0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9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«Подготовка документов территориального планирования, градостроительного зонирования и документации по планировке</a:t>
                      </a:r>
                      <a:r>
                        <a:rPr lang="ru-RU" sz="1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территорий городского округа Верхний Тагил на 2016-2018 годы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1 282,8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Муниципальная программа  "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муниципальными финансами городского округа Верхний Тагил до 2020 года""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5 691,1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4  101,5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РАСХОДОВ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32388" marR="323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545 066,1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306 615,3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56,3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388" marR="32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72462" y="35716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ыс. 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42852"/>
            <a:ext cx="8359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ГО Верхний Тагил за 9 месяцев 2016 года в разрезе муниципальных программ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586</Words>
  <Application>Microsoft Office PowerPoint</Application>
  <PresentationFormat>Экран (4:3)</PresentationFormat>
  <Paragraphs>146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2016-10-28T07:11:09Z</dcterms:created>
  <dcterms:modified xsi:type="dcterms:W3CDTF">2016-11-01T06:28:06Z</dcterms:modified>
</cp:coreProperties>
</file>